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87" r:id="rId3"/>
    <p:sldId id="257" r:id="rId4"/>
    <p:sldId id="286" r:id="rId5"/>
    <p:sldId id="281" r:id="rId6"/>
    <p:sldId id="258" r:id="rId7"/>
    <p:sldId id="282" r:id="rId8"/>
    <p:sldId id="280" r:id="rId9"/>
    <p:sldId id="301" r:id="rId10"/>
    <p:sldId id="289" r:id="rId11"/>
    <p:sldId id="290" r:id="rId12"/>
    <p:sldId id="294" r:id="rId13"/>
    <p:sldId id="295" r:id="rId14"/>
    <p:sldId id="297" r:id="rId15"/>
    <p:sldId id="296" r:id="rId16"/>
    <p:sldId id="277" r:id="rId17"/>
    <p:sldId id="292" r:id="rId18"/>
    <p:sldId id="284" r:id="rId19"/>
    <p:sldId id="291" r:id="rId20"/>
    <p:sldId id="299" r:id="rId21"/>
    <p:sldId id="300" r:id="rId22"/>
    <p:sldId id="279" r:id="rId23"/>
    <p:sldId id="270" r:id="rId24"/>
    <p:sldId id="293" r:id="rId25"/>
    <p:sldId id="265" r:id="rId26"/>
    <p:sldId id="298" r:id="rId27"/>
    <p:sldId id="278" r:id="rId28"/>
    <p:sldId id="263" r:id="rId29"/>
    <p:sldId id="259" r:id="rId30"/>
    <p:sldId id="266" r:id="rId31"/>
    <p:sldId id="302" r:id="rId32"/>
    <p:sldId id="269" r:id="rId33"/>
    <p:sldId id="260" r:id="rId34"/>
    <p:sldId id="283" r:id="rId35"/>
    <p:sldId id="288"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3232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6" autoAdjust="0"/>
    <p:restoredTop sz="98354" autoAdjust="0"/>
  </p:normalViewPr>
  <p:slideViewPr>
    <p:cSldViewPr>
      <p:cViewPr varScale="1">
        <p:scale>
          <a:sx n="72" d="100"/>
          <a:sy n="72" d="100"/>
        </p:scale>
        <p:origin x="-12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9"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18" Type="http://schemas.openxmlformats.org/officeDocument/2006/relationships/image" Target="../media/image66.wmf"/><Relationship Id="rId3" Type="http://schemas.openxmlformats.org/officeDocument/2006/relationships/image" Target="../media/image51.wmf"/><Relationship Id="rId7" Type="http://schemas.openxmlformats.org/officeDocument/2006/relationships/image" Target="../media/image55.wmf"/><Relationship Id="rId12" Type="http://schemas.openxmlformats.org/officeDocument/2006/relationships/image" Target="../media/image60.wmf"/><Relationship Id="rId17" Type="http://schemas.openxmlformats.org/officeDocument/2006/relationships/image" Target="../media/image65.wmf"/><Relationship Id="rId2" Type="http://schemas.openxmlformats.org/officeDocument/2006/relationships/image" Target="../media/image50.wmf"/><Relationship Id="rId16" Type="http://schemas.openxmlformats.org/officeDocument/2006/relationships/image" Target="../media/image64.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53.wmf"/><Relationship Id="rId15" Type="http://schemas.openxmlformats.org/officeDocument/2006/relationships/image" Target="../media/image6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 Id="rId1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1.wmf"/><Relationship Id="rId5" Type="http://schemas.openxmlformats.org/officeDocument/2006/relationships/image" Target="../media/image26.wmf"/><Relationship Id="rId10" Type="http://schemas.openxmlformats.org/officeDocument/2006/relationships/image" Target="../media/image4.wmf"/><Relationship Id="rId4" Type="http://schemas.openxmlformats.org/officeDocument/2006/relationships/image" Target="../media/image25.wmf"/><Relationship Id="rId9"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F0B92-FA42-4A43-A9F1-DEFE4CBA2588}" type="datetimeFigureOut">
              <a:rPr lang="en-US" smtClean="0"/>
              <a:pPr/>
              <a:t>7/22/2014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75B4A-7D77-4630-B5FA-D5381A78FD55}" type="slidenum">
              <a:rPr lang="en-US" smtClean="0"/>
              <a:pPr/>
              <a:t>‹#›</a:t>
            </a:fld>
            <a:endParaRPr lang="en-US"/>
          </a:p>
        </p:txBody>
      </p:sp>
    </p:spTree>
    <p:extLst>
      <p:ext uri="{BB962C8B-B14F-4D97-AF65-F5344CB8AC3E}">
        <p14:creationId xmlns="" xmlns:p14="http://schemas.microsoft.com/office/powerpoint/2010/main" val="196018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75B4A-7D77-4630-B5FA-D5381A78FD55}" type="slidenum">
              <a:rPr lang="en-US" smtClean="0"/>
              <a:pPr/>
              <a:t>1</a:t>
            </a:fld>
            <a:endParaRPr lang="en-US" dirty="0"/>
          </a:p>
        </p:txBody>
      </p:sp>
    </p:spTree>
    <p:extLst>
      <p:ext uri="{BB962C8B-B14F-4D97-AF65-F5344CB8AC3E}">
        <p14:creationId xmlns="" xmlns:p14="http://schemas.microsoft.com/office/powerpoint/2010/main" val="383448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6BE7B-5248-4E3A-9B8A-EF03119C5DB5}" type="datetime1">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56F31-2390-4A14-A367-E13853911D55}" type="datetime1">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CE7C8-214B-4BF1-B5B6-80BDFD44C618}" type="datetime1">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145E1-CBFD-40A2-A06A-966390837200}" type="datetime1">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07AE6-FBA7-4AFF-A3C3-0FB97C3CCC9B}" type="datetime1">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C86D8C-E841-4292-8FEB-D243F22F4771}" type="datetime1">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FB7B9-23A0-4E20-90C2-5BAD4F82D306}" type="datetime1">
              <a:rPr lang="en-US" smtClean="0"/>
              <a:pPr/>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BA18C-D4D1-427F-A2E0-9EA5ED573141}" type="datetime1">
              <a:rPr lang="en-US" smtClean="0"/>
              <a:pPr/>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6F9A6-CE0F-426A-A4B8-B17D0A04E474}" type="datetime1">
              <a:rPr lang="en-US" smtClean="0"/>
              <a:pPr/>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3685A-8B2C-4450-869F-4817E6014C34}" type="datetime1">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24F4D-60CE-4C92-B5B0-7B31D28321F1}" type="datetime1">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A08B6-DC21-46A3-88F3-526B44D4EC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1837A-71B5-4343-8576-2AF0D909F560}" type="datetime1">
              <a:rPr lang="en-US" smtClean="0"/>
              <a:pPr/>
              <a:t>7/22/2014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A08B6-DC21-46A3-88F3-526B44D4EC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oleObject" Target="../embeddings/oleObject35.bin"/><Relationship Id="rId5" Type="http://schemas.openxmlformats.org/officeDocument/2006/relationships/oleObject" Target="../embeddings/oleObject29.bin"/><Relationship Id="rId10" Type="http://schemas.openxmlformats.org/officeDocument/2006/relationships/oleObject" Target="../embeddings/oleObject34.bin"/><Relationship Id="rId4" Type="http://schemas.openxmlformats.org/officeDocument/2006/relationships/oleObject" Target="../embeddings/oleObject28.bin"/><Relationship Id="rId9"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6.bin"/><Relationship Id="rId18" Type="http://schemas.openxmlformats.org/officeDocument/2006/relationships/oleObject" Target="../embeddings/oleObject51.bin"/><Relationship Id="rId3" Type="http://schemas.openxmlformats.org/officeDocument/2006/relationships/oleObject" Target="../embeddings/oleObject36.bin"/><Relationship Id="rId21" Type="http://schemas.openxmlformats.org/officeDocument/2006/relationships/oleObject" Target="../embeddings/oleObject54.bin"/><Relationship Id="rId7" Type="http://schemas.openxmlformats.org/officeDocument/2006/relationships/oleObject" Target="../embeddings/oleObject40.bin"/><Relationship Id="rId12" Type="http://schemas.openxmlformats.org/officeDocument/2006/relationships/oleObject" Target="../embeddings/oleObject45.bin"/><Relationship Id="rId17"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oleObject" Target="../embeddings/oleObject49.bin"/><Relationship Id="rId20" Type="http://schemas.openxmlformats.org/officeDocument/2006/relationships/oleObject" Target="../embeddings/oleObject53.bin"/><Relationship Id="rId1" Type="http://schemas.openxmlformats.org/officeDocument/2006/relationships/vmlDrawing" Target="../drawings/vmlDrawing13.vml"/><Relationship Id="rId6" Type="http://schemas.openxmlformats.org/officeDocument/2006/relationships/oleObject" Target="../embeddings/oleObject39.bin"/><Relationship Id="rId11" Type="http://schemas.openxmlformats.org/officeDocument/2006/relationships/oleObject" Target="../embeddings/oleObject44.bin"/><Relationship Id="rId5" Type="http://schemas.openxmlformats.org/officeDocument/2006/relationships/oleObject" Target="../embeddings/oleObject38.bin"/><Relationship Id="rId15" Type="http://schemas.openxmlformats.org/officeDocument/2006/relationships/oleObject" Target="../embeddings/oleObject48.bin"/><Relationship Id="rId10" Type="http://schemas.openxmlformats.org/officeDocument/2006/relationships/oleObject" Target="../embeddings/oleObject43.bin"/><Relationship Id="rId19" Type="http://schemas.openxmlformats.org/officeDocument/2006/relationships/oleObject" Target="../embeddings/oleObject52.bin"/><Relationship Id="rId4" Type="http://schemas.openxmlformats.org/officeDocument/2006/relationships/oleObject" Target="../embeddings/oleObject37.bin"/><Relationship Id="rId9" Type="http://schemas.openxmlformats.org/officeDocument/2006/relationships/oleObject" Target="../embeddings/oleObject42.bin"/><Relationship Id="rId14" Type="http://schemas.openxmlformats.org/officeDocument/2006/relationships/oleObject" Target="../embeddings/oleObject47.bin"/></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0"/>
            <a:ext cx="8229600" cy="1470025"/>
          </a:xfrm>
        </p:spPr>
        <p:txBody>
          <a:bodyPr>
            <a:normAutofit fontScale="90000"/>
          </a:bodyPr>
          <a:lstStyle/>
          <a:p>
            <a:r>
              <a:rPr lang="en-US" sz="3600" b="1" dirty="0" smtClean="0">
                <a:solidFill>
                  <a:srgbClr val="323292"/>
                </a:solidFill>
                <a:latin typeface="Arial" pitchFamily="34" charset="0"/>
                <a:cs typeface="Arial" pitchFamily="34" charset="0"/>
              </a:rPr>
              <a:t>Insight into Structural Phase Transitions </a:t>
            </a:r>
            <a:br>
              <a:rPr lang="en-US" sz="3600" b="1" dirty="0" smtClean="0">
                <a:solidFill>
                  <a:srgbClr val="323292"/>
                </a:solidFill>
                <a:latin typeface="Arial" pitchFamily="34" charset="0"/>
                <a:cs typeface="Arial" pitchFamily="34" charset="0"/>
              </a:rPr>
            </a:br>
            <a:r>
              <a:rPr lang="en-US" sz="3600" b="1" dirty="0" smtClean="0">
                <a:solidFill>
                  <a:srgbClr val="323292"/>
                </a:solidFill>
                <a:latin typeface="Arial" pitchFamily="34" charset="0"/>
                <a:cs typeface="Arial" pitchFamily="34" charset="0"/>
              </a:rPr>
              <a:t>from Density Functional Theory</a:t>
            </a:r>
            <a:r>
              <a:rPr lang="en-US" sz="2400" dirty="0">
                <a:solidFill>
                  <a:srgbClr val="0070C0"/>
                </a:solidFill>
              </a:rPr>
              <a:t/>
            </a:r>
            <a:br>
              <a:rPr lang="en-US" sz="2400" dirty="0">
                <a:solidFill>
                  <a:srgbClr val="0070C0"/>
                </a:solidFill>
              </a:rPr>
            </a:br>
            <a:r>
              <a:rPr lang="en-US" sz="2400" dirty="0" smtClean="0">
                <a:solidFill>
                  <a:srgbClr val="0070C0"/>
                </a:solidFill>
              </a:rPr>
              <a:t/>
            </a:r>
            <a:br>
              <a:rPr lang="en-US" sz="2400" dirty="0" smtClean="0">
                <a:solidFill>
                  <a:srgbClr val="0070C0"/>
                </a:solidFill>
              </a:rPr>
            </a:br>
            <a:r>
              <a:rPr lang="en-US" sz="2400" dirty="0" smtClean="0">
                <a:solidFill>
                  <a:srgbClr val="C00000"/>
                </a:solidFill>
              </a:rPr>
              <a:t/>
            </a:r>
            <a:br>
              <a:rPr lang="en-US" sz="2400" dirty="0" smtClean="0">
                <a:solidFill>
                  <a:srgbClr val="C00000"/>
                </a:solidFill>
              </a:rPr>
            </a:br>
            <a:r>
              <a:rPr lang="en-US" sz="2400" b="1" dirty="0" smtClean="0">
                <a:solidFill>
                  <a:srgbClr val="C00000"/>
                </a:solidFill>
                <a:latin typeface="Arial" pitchFamily="34" charset="0"/>
                <a:cs typeface="Arial" pitchFamily="34" charset="0"/>
              </a:rPr>
              <a:t>Adrienn Ruzsinszky</a:t>
            </a:r>
            <a:r>
              <a:rPr lang="en-US" sz="2400" dirty="0" smtClean="0">
                <a:solidFill>
                  <a:srgbClr val="C00000"/>
                </a:solidFill>
                <a:latin typeface="Arial" pitchFamily="34" charset="0"/>
                <a:cs typeface="Arial" pitchFamily="34" charset="0"/>
              </a:rPr>
              <a:t/>
            </a:r>
            <a:br>
              <a:rPr lang="en-US" sz="2400" dirty="0" smtClean="0">
                <a:solidFill>
                  <a:srgbClr val="C00000"/>
                </a:solidFill>
                <a:latin typeface="Arial" pitchFamily="34" charset="0"/>
                <a:cs typeface="Arial" pitchFamily="34" charset="0"/>
              </a:rPr>
            </a:br>
            <a:r>
              <a:rPr lang="en-US" sz="2400" dirty="0" smtClean="0">
                <a:solidFill>
                  <a:srgbClr val="C00000"/>
                </a:solidFill>
                <a:latin typeface="Arial" pitchFamily="34" charset="0"/>
                <a:cs typeface="Arial" pitchFamily="34" charset="0"/>
              </a:rPr>
              <a:t>Department of Physics</a:t>
            </a:r>
            <a:br>
              <a:rPr lang="en-US" sz="2400" dirty="0" smtClean="0">
                <a:solidFill>
                  <a:srgbClr val="C00000"/>
                </a:solidFill>
                <a:latin typeface="Arial" pitchFamily="34" charset="0"/>
                <a:cs typeface="Arial" pitchFamily="34" charset="0"/>
              </a:rPr>
            </a:br>
            <a:r>
              <a:rPr lang="en-US" sz="2400" dirty="0" smtClean="0">
                <a:solidFill>
                  <a:srgbClr val="C00000"/>
                </a:solidFill>
                <a:latin typeface="Arial" pitchFamily="34" charset="0"/>
                <a:cs typeface="Arial" pitchFamily="34" charset="0"/>
              </a:rPr>
              <a:t>Temple University</a:t>
            </a:r>
            <a:br>
              <a:rPr lang="en-US" sz="2400" dirty="0" smtClean="0">
                <a:solidFill>
                  <a:srgbClr val="C00000"/>
                </a:solidFill>
                <a:latin typeface="Arial" pitchFamily="34" charset="0"/>
                <a:cs typeface="Arial" pitchFamily="34" charset="0"/>
              </a:rPr>
            </a:br>
            <a:r>
              <a:rPr lang="en-US" sz="2400" dirty="0" smtClean="0">
                <a:solidFill>
                  <a:srgbClr val="C00000"/>
                </a:solidFill>
                <a:latin typeface="Arial" pitchFamily="34" charset="0"/>
                <a:cs typeface="Arial" pitchFamily="34" charset="0"/>
              </a:rPr>
              <a:t>Philadelphia</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r>
              <a:rPr lang="en-US" sz="2400" dirty="0">
                <a:solidFill>
                  <a:srgbClr val="FF0000"/>
                </a:solidFill>
                <a:latin typeface="Arial" pitchFamily="34" charset="0"/>
                <a:cs typeface="Arial" pitchFamily="34" charset="0"/>
              </a:rPr>
              <a:t/>
            </a:r>
            <a:br>
              <a:rPr lang="en-US" sz="2400" dirty="0">
                <a:solidFill>
                  <a:srgbClr val="FF0000"/>
                </a:solidFill>
                <a:latin typeface="Arial" pitchFamily="34" charset="0"/>
                <a:cs typeface="Arial" pitchFamily="34" charset="0"/>
              </a:rPr>
            </a:br>
            <a:r>
              <a:rPr lang="en-US" sz="2400" dirty="0" smtClean="0">
                <a:latin typeface="Arial" pitchFamily="34" charset="0"/>
                <a:cs typeface="Arial" pitchFamily="34" charset="0"/>
              </a:rPr>
              <a:t>SUPPORTED BY DOE</a:t>
            </a:r>
            <a:r>
              <a:rPr lang="en-US" sz="2400" dirty="0" smtClean="0"/>
              <a:t/>
            </a:r>
            <a:br>
              <a:rPr lang="en-US" sz="2400" dirty="0" smtClean="0"/>
            </a:br>
            <a:r>
              <a:rPr lang="en-US" sz="2400"/>
              <a:t/>
            </a:r>
            <a:br>
              <a:rPr lang="en-US" sz="2400"/>
            </a:br>
            <a:r>
              <a:rPr lang="en-US" sz="2400" smtClean="0"/>
              <a:t>ES2014</a:t>
            </a:r>
            <a:r>
              <a:rPr lang="en-US" sz="2400" dirty="0" smtClean="0"/>
              <a:t>, Denton, Texas, 2014</a:t>
            </a:r>
            <a:br>
              <a:rPr lang="en-US" sz="2400" dirty="0" smtClean="0"/>
            </a:b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7585" name="Object 1"/>
          <p:cNvGraphicFramePr>
            <a:graphicFrameLocks noChangeAspect="1"/>
          </p:cNvGraphicFramePr>
          <p:nvPr/>
        </p:nvGraphicFramePr>
        <p:xfrm>
          <a:off x="838200" y="1752600"/>
          <a:ext cx="6996398" cy="4267199"/>
        </p:xfrm>
        <a:graphic>
          <a:graphicData uri="http://schemas.openxmlformats.org/presentationml/2006/ole">
            <p:oleObj spid="_x0000_s67597" r:id="rId3" imgW="5486400" imgH="3111500" progId="">
              <p:embed/>
            </p:oleObj>
          </a:graphicData>
        </a:graphic>
      </p:graphicFrame>
      <p:pic>
        <p:nvPicPr>
          <p:cNvPr id="67587" name="Picture 3"/>
          <p:cNvPicPr>
            <a:picLocks noChangeAspect="1" noChangeArrowheads="1"/>
          </p:cNvPicPr>
          <p:nvPr/>
        </p:nvPicPr>
        <p:blipFill>
          <a:blip r:embed="rId4" cstate="print"/>
          <a:srcRect/>
          <a:stretch>
            <a:fillRect/>
          </a:stretch>
        </p:blipFill>
        <p:spPr bwMode="auto">
          <a:xfrm>
            <a:off x="7543800" y="533400"/>
            <a:ext cx="1466850" cy="1371600"/>
          </a:xfrm>
          <a:prstGeom prst="rect">
            <a:avLst/>
          </a:prstGeom>
          <a:noFill/>
          <a:ln w="9525">
            <a:noFill/>
            <a:miter lim="800000"/>
            <a:headEnd/>
            <a:tailEnd/>
          </a:ln>
        </p:spPr>
      </p:pic>
      <p:pic>
        <p:nvPicPr>
          <p:cNvPr id="67588" name="Picture 4"/>
          <p:cNvPicPr>
            <a:picLocks noChangeAspect="1" noChangeArrowheads="1"/>
          </p:cNvPicPr>
          <p:nvPr/>
        </p:nvPicPr>
        <p:blipFill>
          <a:blip r:embed="rId5" cstate="print"/>
          <a:srcRect/>
          <a:stretch>
            <a:fillRect/>
          </a:stretch>
        </p:blipFill>
        <p:spPr bwMode="auto">
          <a:xfrm>
            <a:off x="152400" y="685800"/>
            <a:ext cx="2200275" cy="1152525"/>
          </a:xfrm>
          <a:prstGeom prst="rect">
            <a:avLst/>
          </a:prstGeom>
          <a:noFill/>
          <a:ln w="9525">
            <a:noFill/>
            <a:miter lim="800000"/>
            <a:headEnd/>
            <a:tailEnd/>
          </a:ln>
        </p:spPr>
      </p:pic>
      <p:sp>
        <p:nvSpPr>
          <p:cNvPr id="6" name="Title 1"/>
          <p:cNvSpPr txBox="1">
            <a:spLocks/>
          </p:cNvSpPr>
          <p:nvPr/>
        </p:nvSpPr>
        <p:spPr>
          <a:xfrm>
            <a:off x="6858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000099"/>
                </a:solidFill>
                <a:effectLst/>
                <a:uLnTx/>
                <a:uFillTx/>
                <a:latin typeface="Arial" pitchFamily="34" charset="0"/>
                <a:ea typeface="+mj-ea"/>
                <a:cs typeface="Arial" pitchFamily="34" charset="0"/>
              </a:rPr>
              <a:t>The phase transition under pressure in Si</a:t>
            </a:r>
            <a:endParaRPr kumimoji="0" lang="en-US" sz="2400" b="0" i="0" u="none" strike="noStrike" kern="1200" cap="none" spc="0" normalizeH="0" baseline="0" noProof="0" dirty="0">
              <a:ln>
                <a:noFill/>
              </a:ln>
              <a:solidFill>
                <a:srgbClr val="000099"/>
              </a:solidFill>
              <a:effectLst/>
              <a:uLnTx/>
              <a:uFillTx/>
              <a:latin typeface="Arial" pitchFamily="34" charset="0"/>
              <a:ea typeface="+mj-ea"/>
              <a:cs typeface="Arial" pitchFamily="34" charset="0"/>
            </a:endParaRPr>
          </a:p>
        </p:txBody>
      </p:sp>
      <p:sp>
        <p:nvSpPr>
          <p:cNvPr id="7" name="Rectangle 6"/>
          <p:cNvSpPr/>
          <p:nvPr/>
        </p:nvSpPr>
        <p:spPr>
          <a:xfrm>
            <a:off x="2743200" y="685800"/>
            <a:ext cx="4572000" cy="677108"/>
          </a:xfrm>
          <a:prstGeom prst="rect">
            <a:avLst/>
          </a:prstGeom>
        </p:spPr>
        <p:txBody>
          <a:bodyPr>
            <a:spAutoFit/>
          </a:bodyPr>
          <a:lstStyle/>
          <a:p>
            <a:endParaRPr lang="en-US" dirty="0" smtClean="0"/>
          </a:p>
          <a:p>
            <a:r>
              <a:rPr lang="en-US" sz="2000" dirty="0" smtClean="0">
                <a:latin typeface="Arial" pitchFamily="34" charset="0"/>
                <a:cs typeface="Arial" pitchFamily="34" charset="0"/>
              </a:rPr>
              <a:t>insulator-to-metal transformation</a:t>
            </a:r>
            <a:r>
              <a:rPr lang="en-US" dirty="0" smtClean="0"/>
              <a:t> </a:t>
            </a:r>
            <a:endParaRPr lang="en-US" dirty="0"/>
          </a:p>
        </p:txBody>
      </p:sp>
      <p:sp>
        <p:nvSpPr>
          <p:cNvPr id="8" name="Rectangle 7"/>
          <p:cNvSpPr/>
          <p:nvPr/>
        </p:nvSpPr>
        <p:spPr>
          <a:xfrm>
            <a:off x="152400" y="5657671"/>
            <a:ext cx="8229600" cy="1200329"/>
          </a:xfrm>
          <a:prstGeom prst="rect">
            <a:avLst/>
          </a:prstGeom>
        </p:spPr>
        <p:txBody>
          <a:bodyPr wrap="square">
            <a:spAutoFit/>
          </a:bodyPr>
          <a:lstStyle/>
          <a:p>
            <a:endParaRPr lang="en-US" dirty="0" smtClean="0"/>
          </a:p>
          <a:p>
            <a:r>
              <a:rPr lang="en-US" dirty="0" smtClean="0">
                <a:latin typeface="Arial" pitchFamily="34" charset="0"/>
                <a:cs typeface="Arial" pitchFamily="34" charset="0"/>
              </a:rPr>
              <a:t>The obtained energy–volume curves were fitted to the analytic third-order Birch-</a:t>
            </a:r>
            <a:r>
              <a:rPr lang="en-US" dirty="0" err="1" smtClean="0">
                <a:latin typeface="Arial" pitchFamily="34" charset="0"/>
                <a:cs typeface="Arial" pitchFamily="34" charset="0"/>
              </a:rPr>
              <a:t>Murnaghan</a:t>
            </a:r>
            <a:r>
              <a:rPr lang="en-US" dirty="0" smtClean="0">
                <a:latin typeface="Arial" pitchFamily="34" charset="0"/>
                <a:cs typeface="Arial" pitchFamily="34" charset="0"/>
              </a:rPr>
              <a:t> equation of state for </a:t>
            </a:r>
            <a:r>
              <a:rPr lang="en-US" i="1" dirty="0" smtClean="0">
                <a:latin typeface="Arial" pitchFamily="34" charset="0"/>
                <a:cs typeface="Arial" pitchFamily="34" charset="0"/>
              </a:rPr>
              <a:t>E(V), the total energy of the unit cell of volume V, which may include the ZPE and finite temperature correction. </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Rectangle 10"/>
          <p:cNvSpPr>
            <a:spLocks noChangeArrowheads="1"/>
          </p:cNvSpPr>
          <p:nvPr/>
        </p:nvSpPr>
        <p:spPr bwMode="auto">
          <a:xfrm>
            <a:off x="304800" y="304800"/>
            <a:ext cx="8839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The structural and phase transition parameters of the D-Si (LP) and β-tin Si (HP) phases. </a:t>
            </a:r>
            <a:r>
              <a:rPr kumimoji="0" lang="en-US" altLang="zh-CN"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We define                            and                      </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r>
            <a:b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b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r>
            <a:b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8616" name="Object 8"/>
          <p:cNvGraphicFramePr>
            <a:graphicFrameLocks noChangeAspect="1"/>
          </p:cNvGraphicFramePr>
          <p:nvPr>
            <p:extLst>
              <p:ext uri="{D42A27DB-BD31-4B8C-83A1-F6EECF244321}">
                <p14:modId xmlns="" xmlns:p14="http://schemas.microsoft.com/office/powerpoint/2010/main" val="3113239767"/>
              </p:ext>
            </p:extLst>
          </p:nvPr>
        </p:nvGraphicFramePr>
        <p:xfrm>
          <a:off x="5638800" y="609600"/>
          <a:ext cx="1476374" cy="381000"/>
        </p:xfrm>
        <a:graphic>
          <a:graphicData uri="http://schemas.openxmlformats.org/presentationml/2006/ole">
            <p:oleObj spid="_x0000_s68645" r:id="rId3" imgW="889000" imgH="228600" progId="">
              <p:embed/>
            </p:oleObj>
          </a:graphicData>
        </a:graphic>
      </p:graphicFrame>
      <p:graphicFrame>
        <p:nvGraphicFramePr>
          <p:cNvPr id="2" name="Object 10"/>
          <p:cNvGraphicFramePr>
            <a:graphicFrameLocks noChangeAspect="1"/>
          </p:cNvGraphicFramePr>
          <p:nvPr>
            <p:extLst>
              <p:ext uri="{D42A27DB-BD31-4B8C-83A1-F6EECF244321}">
                <p14:modId xmlns="" xmlns:p14="http://schemas.microsoft.com/office/powerpoint/2010/main" val="1645710090"/>
              </p:ext>
            </p:extLst>
          </p:nvPr>
        </p:nvGraphicFramePr>
        <p:xfrm>
          <a:off x="3200400" y="609600"/>
          <a:ext cx="1571625" cy="381000"/>
        </p:xfrm>
        <a:graphic>
          <a:graphicData uri="http://schemas.openxmlformats.org/presentationml/2006/ole">
            <p:oleObj spid="_x0000_s68646" r:id="rId4" imgW="939800" imgH="228600" progId="">
              <p:embed/>
            </p:oleObj>
          </a:graphicData>
        </a:graphic>
      </p:graphicFrame>
      <p:sp>
        <p:nvSpPr>
          <p:cNvPr id="9" name="Rectangle 8"/>
          <p:cNvSpPr/>
          <p:nvPr/>
        </p:nvSpPr>
        <p:spPr>
          <a:xfrm>
            <a:off x="0" y="5105400"/>
            <a:ext cx="9372600" cy="1631216"/>
          </a:xfrm>
          <a:prstGeom prst="rect">
            <a:avLst/>
          </a:prstGeom>
        </p:spPr>
        <p:txBody>
          <a:bodyPr wrap="square">
            <a:spAutoFit/>
          </a:bodyPr>
          <a:lstStyle/>
          <a:p>
            <a:endParaRPr lang="en-US" sz="1400" dirty="0" smtClean="0"/>
          </a:p>
          <a:p>
            <a:r>
              <a:rPr lang="en-US" sz="1200" dirty="0" smtClean="0">
                <a:solidFill>
                  <a:schemeClr val="accent2">
                    <a:lumMod val="50000"/>
                  </a:schemeClr>
                </a:solidFill>
                <a:latin typeface="Arial" pitchFamily="34" charset="0"/>
                <a:cs typeface="Arial" pitchFamily="34" charset="0"/>
              </a:rPr>
              <a:t>R.G. </a:t>
            </a:r>
            <a:r>
              <a:rPr lang="en-US" sz="1200" dirty="0" err="1" smtClean="0">
                <a:solidFill>
                  <a:schemeClr val="accent2">
                    <a:lumMod val="50000"/>
                  </a:schemeClr>
                </a:solidFill>
                <a:latin typeface="Arial" pitchFamily="34" charset="0"/>
                <a:cs typeface="Arial" pitchFamily="34" charset="0"/>
              </a:rPr>
              <a:t>Hennig</a:t>
            </a:r>
            <a:r>
              <a:rPr lang="en-US" sz="1200" dirty="0" smtClean="0">
                <a:solidFill>
                  <a:schemeClr val="accent2">
                    <a:lumMod val="50000"/>
                  </a:schemeClr>
                </a:solidFill>
                <a:latin typeface="Arial" pitchFamily="34" charset="0"/>
                <a:cs typeface="Arial" pitchFamily="34" charset="0"/>
              </a:rPr>
              <a:t>, A. </a:t>
            </a:r>
            <a:r>
              <a:rPr lang="en-US" sz="1200" dirty="0" err="1" smtClean="0">
                <a:solidFill>
                  <a:schemeClr val="accent2">
                    <a:lumMod val="50000"/>
                  </a:schemeClr>
                </a:solidFill>
                <a:latin typeface="Arial" pitchFamily="34" charset="0"/>
                <a:cs typeface="Arial" pitchFamily="34" charset="0"/>
              </a:rPr>
              <a:t>Wadehra</a:t>
            </a:r>
            <a:r>
              <a:rPr lang="en-US" sz="1200" dirty="0" smtClean="0">
                <a:solidFill>
                  <a:schemeClr val="accent2">
                    <a:lumMod val="50000"/>
                  </a:schemeClr>
                </a:solidFill>
                <a:latin typeface="Arial" pitchFamily="34" charset="0"/>
                <a:cs typeface="Arial" pitchFamily="34" charset="0"/>
              </a:rPr>
              <a:t>, K.P. Driver, W.D. Parker, C.J. </a:t>
            </a:r>
            <a:r>
              <a:rPr lang="en-US" sz="1200" dirty="0" err="1" smtClean="0">
                <a:solidFill>
                  <a:schemeClr val="accent2">
                    <a:lumMod val="50000"/>
                  </a:schemeClr>
                </a:solidFill>
                <a:latin typeface="Arial" pitchFamily="34" charset="0"/>
                <a:cs typeface="Arial" pitchFamily="34" charset="0"/>
              </a:rPr>
              <a:t>Umrigar</a:t>
            </a:r>
            <a:r>
              <a:rPr lang="en-US" sz="1200" dirty="0" smtClean="0">
                <a:solidFill>
                  <a:schemeClr val="accent2">
                    <a:lumMod val="50000"/>
                  </a:schemeClr>
                </a:solidFill>
                <a:latin typeface="Arial" pitchFamily="34" charset="0"/>
                <a:cs typeface="Arial" pitchFamily="34" charset="0"/>
              </a:rPr>
              <a:t> and J.W. Wilkins, Phys. Rev. B </a:t>
            </a:r>
            <a:r>
              <a:rPr lang="en-US" sz="1200" b="1" dirty="0" smtClean="0">
                <a:solidFill>
                  <a:schemeClr val="accent2">
                    <a:lumMod val="50000"/>
                  </a:schemeClr>
                </a:solidFill>
                <a:latin typeface="Arial" pitchFamily="34" charset="0"/>
                <a:cs typeface="Arial" pitchFamily="34" charset="0"/>
              </a:rPr>
              <a:t>82, 014101 (2010</a:t>
            </a:r>
            <a:r>
              <a:rPr lang="en-US" sz="1400" b="1" dirty="0" smtClean="0">
                <a:solidFill>
                  <a:schemeClr val="accent2">
                    <a:lumMod val="50000"/>
                  </a:schemeClr>
                </a:solidFill>
                <a:latin typeface="Arial" pitchFamily="34" charset="0"/>
                <a:cs typeface="Arial" pitchFamily="34" charset="0"/>
              </a:rPr>
              <a:t>)</a:t>
            </a:r>
            <a:endParaRPr lang="en-US" sz="1200" dirty="0" smtClean="0">
              <a:solidFill>
                <a:schemeClr val="accent2">
                  <a:lumMod val="50000"/>
                </a:schemeClr>
              </a:solidFill>
              <a:latin typeface="Arial" pitchFamily="34" charset="0"/>
              <a:cs typeface="Arial" pitchFamily="34" charset="0"/>
            </a:endParaRPr>
          </a:p>
          <a:p>
            <a:r>
              <a:rPr lang="en-US" sz="1200" dirty="0" smtClean="0">
                <a:solidFill>
                  <a:schemeClr val="accent2">
                    <a:lumMod val="50000"/>
                  </a:schemeClr>
                </a:solidFill>
                <a:latin typeface="Arial" pitchFamily="34" charset="0"/>
                <a:cs typeface="Arial" pitchFamily="34" charset="0"/>
              </a:rPr>
              <a:t>J.Z. </a:t>
            </a:r>
            <a:r>
              <a:rPr lang="en-US" sz="1200" dirty="0" err="1" smtClean="0">
                <a:solidFill>
                  <a:schemeClr val="accent2">
                    <a:lumMod val="50000"/>
                  </a:schemeClr>
                </a:solidFill>
                <a:latin typeface="Arial" pitchFamily="34" charset="0"/>
                <a:cs typeface="Arial" pitchFamily="34" charset="0"/>
              </a:rPr>
              <a:t>Hu</a:t>
            </a:r>
            <a:r>
              <a:rPr lang="en-US" sz="1200" dirty="0" smtClean="0">
                <a:solidFill>
                  <a:schemeClr val="accent2">
                    <a:lumMod val="50000"/>
                  </a:schemeClr>
                </a:solidFill>
                <a:latin typeface="Arial" pitchFamily="34" charset="0"/>
                <a:cs typeface="Arial" pitchFamily="34" charset="0"/>
              </a:rPr>
              <a:t>, L.D. </a:t>
            </a:r>
            <a:r>
              <a:rPr lang="en-US" sz="1200" dirty="0" err="1" smtClean="0">
                <a:solidFill>
                  <a:schemeClr val="accent2">
                    <a:lumMod val="50000"/>
                  </a:schemeClr>
                </a:solidFill>
                <a:latin typeface="Arial" pitchFamily="34" charset="0"/>
                <a:cs typeface="Arial" pitchFamily="34" charset="0"/>
              </a:rPr>
              <a:t>Merkle</a:t>
            </a:r>
            <a:r>
              <a:rPr lang="en-US" sz="1200" dirty="0" smtClean="0">
                <a:solidFill>
                  <a:schemeClr val="accent2">
                    <a:lumMod val="50000"/>
                  </a:schemeClr>
                </a:solidFill>
                <a:latin typeface="Arial" pitchFamily="34" charset="0"/>
                <a:cs typeface="Arial" pitchFamily="34" charset="0"/>
              </a:rPr>
              <a:t>, C.S. </a:t>
            </a:r>
            <a:r>
              <a:rPr lang="en-US" sz="1200" dirty="0" err="1" smtClean="0">
                <a:solidFill>
                  <a:schemeClr val="accent2">
                    <a:lumMod val="50000"/>
                  </a:schemeClr>
                </a:solidFill>
                <a:latin typeface="Arial" pitchFamily="34" charset="0"/>
                <a:cs typeface="Arial" pitchFamily="34" charset="0"/>
              </a:rPr>
              <a:t>Menoni</a:t>
            </a:r>
            <a:r>
              <a:rPr lang="en-US" sz="1200" dirty="0" smtClean="0">
                <a:solidFill>
                  <a:schemeClr val="accent2">
                    <a:lumMod val="50000"/>
                  </a:schemeClr>
                </a:solidFill>
                <a:latin typeface="Arial" pitchFamily="34" charset="0"/>
                <a:cs typeface="Arial" pitchFamily="34" charset="0"/>
              </a:rPr>
              <a:t> and I.L. Spain, Phys. Rev. B </a:t>
            </a:r>
            <a:r>
              <a:rPr lang="en-US" sz="1200" b="1" dirty="0" smtClean="0">
                <a:solidFill>
                  <a:schemeClr val="accent2">
                    <a:lumMod val="50000"/>
                  </a:schemeClr>
                </a:solidFill>
                <a:latin typeface="Arial" pitchFamily="34" charset="0"/>
                <a:cs typeface="Arial" pitchFamily="34" charset="0"/>
              </a:rPr>
              <a:t>34, 4679 (1986)</a:t>
            </a:r>
          </a:p>
          <a:p>
            <a:r>
              <a:rPr lang="en-US" sz="1200" dirty="0" smtClean="0">
                <a:solidFill>
                  <a:schemeClr val="accent2">
                    <a:lumMod val="50000"/>
                  </a:schemeClr>
                </a:solidFill>
                <a:latin typeface="Arial" pitchFamily="34" charset="0"/>
                <a:cs typeface="Arial" pitchFamily="34" charset="0"/>
              </a:rPr>
              <a:t>E.R. Batista, J. </a:t>
            </a:r>
            <a:r>
              <a:rPr lang="en-US" sz="1200" dirty="0" err="1" smtClean="0">
                <a:solidFill>
                  <a:schemeClr val="accent2">
                    <a:lumMod val="50000"/>
                  </a:schemeClr>
                </a:solidFill>
                <a:latin typeface="Arial" pitchFamily="34" charset="0"/>
                <a:cs typeface="Arial" pitchFamily="34" charset="0"/>
              </a:rPr>
              <a:t>Heyd</a:t>
            </a:r>
            <a:r>
              <a:rPr lang="en-US" sz="1200" dirty="0" smtClean="0">
                <a:solidFill>
                  <a:schemeClr val="accent2">
                    <a:lumMod val="50000"/>
                  </a:schemeClr>
                </a:solidFill>
                <a:latin typeface="Arial" pitchFamily="34" charset="0"/>
                <a:cs typeface="Arial" pitchFamily="34" charset="0"/>
              </a:rPr>
              <a:t>, R.G. </a:t>
            </a:r>
            <a:r>
              <a:rPr lang="en-US" sz="1200" dirty="0" err="1" smtClean="0">
                <a:solidFill>
                  <a:schemeClr val="accent2">
                    <a:lumMod val="50000"/>
                  </a:schemeClr>
                </a:solidFill>
                <a:latin typeface="Arial" pitchFamily="34" charset="0"/>
                <a:cs typeface="Arial" pitchFamily="34" charset="0"/>
              </a:rPr>
              <a:t>Hennig</a:t>
            </a:r>
            <a:r>
              <a:rPr lang="en-US" sz="1200" dirty="0" smtClean="0">
                <a:solidFill>
                  <a:schemeClr val="accent2">
                    <a:lumMod val="50000"/>
                  </a:schemeClr>
                </a:solidFill>
                <a:latin typeface="Arial" pitchFamily="34" charset="0"/>
                <a:cs typeface="Arial" pitchFamily="34" charset="0"/>
              </a:rPr>
              <a:t>, B.P. </a:t>
            </a:r>
            <a:r>
              <a:rPr lang="en-US" sz="1200" dirty="0" err="1" smtClean="0">
                <a:solidFill>
                  <a:schemeClr val="accent2">
                    <a:lumMod val="50000"/>
                  </a:schemeClr>
                </a:solidFill>
                <a:latin typeface="Arial" pitchFamily="34" charset="0"/>
                <a:cs typeface="Arial" pitchFamily="34" charset="0"/>
              </a:rPr>
              <a:t>Uberuaga</a:t>
            </a:r>
            <a:r>
              <a:rPr lang="en-US" sz="1200" dirty="0" smtClean="0">
                <a:solidFill>
                  <a:schemeClr val="accent2">
                    <a:lumMod val="50000"/>
                  </a:schemeClr>
                </a:solidFill>
                <a:latin typeface="Arial" pitchFamily="34" charset="0"/>
                <a:cs typeface="Arial" pitchFamily="34" charset="0"/>
              </a:rPr>
              <a:t>, R.L. Martin, G.E. </a:t>
            </a:r>
            <a:r>
              <a:rPr lang="en-US" sz="1200" dirty="0" err="1" smtClean="0">
                <a:solidFill>
                  <a:schemeClr val="accent2">
                    <a:lumMod val="50000"/>
                  </a:schemeClr>
                </a:solidFill>
                <a:latin typeface="Arial" pitchFamily="34" charset="0"/>
                <a:cs typeface="Arial" pitchFamily="34" charset="0"/>
              </a:rPr>
              <a:t>Scuseria</a:t>
            </a:r>
            <a:r>
              <a:rPr lang="en-US" sz="1200" dirty="0" smtClean="0">
                <a:solidFill>
                  <a:schemeClr val="accent2">
                    <a:lumMod val="50000"/>
                  </a:schemeClr>
                </a:solidFill>
                <a:latin typeface="Arial" pitchFamily="34" charset="0"/>
                <a:cs typeface="Arial" pitchFamily="34" charset="0"/>
              </a:rPr>
              <a:t>, C.J. </a:t>
            </a:r>
            <a:r>
              <a:rPr lang="en-US" sz="1200" dirty="0" err="1" smtClean="0">
                <a:solidFill>
                  <a:schemeClr val="accent2">
                    <a:lumMod val="50000"/>
                  </a:schemeClr>
                </a:solidFill>
                <a:latin typeface="Arial" pitchFamily="34" charset="0"/>
                <a:cs typeface="Arial" pitchFamily="34" charset="0"/>
              </a:rPr>
              <a:t>Umrigar</a:t>
            </a:r>
            <a:r>
              <a:rPr lang="en-US" sz="1200" dirty="0" smtClean="0">
                <a:solidFill>
                  <a:schemeClr val="accent2">
                    <a:lumMod val="50000"/>
                  </a:schemeClr>
                </a:solidFill>
                <a:latin typeface="Arial" pitchFamily="34" charset="0"/>
                <a:cs typeface="Arial" pitchFamily="34" charset="0"/>
              </a:rPr>
              <a:t> and J.W. Wilkins, Phys. </a:t>
            </a:r>
            <a:r>
              <a:rPr lang="en-US" sz="1200" dirty="0" err="1" smtClean="0">
                <a:solidFill>
                  <a:schemeClr val="accent2">
                    <a:lumMod val="50000"/>
                  </a:schemeClr>
                </a:solidFill>
                <a:latin typeface="Arial" pitchFamily="34" charset="0"/>
                <a:cs typeface="Arial" pitchFamily="34" charset="0"/>
              </a:rPr>
              <a:t>Rev.B</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74, 121102 (R) (2006)</a:t>
            </a:r>
          </a:p>
          <a:p>
            <a:r>
              <a:rPr lang="en-US" sz="1200" dirty="0" smtClean="0">
                <a:solidFill>
                  <a:schemeClr val="accent2">
                    <a:lumMod val="50000"/>
                  </a:schemeClr>
                </a:solidFill>
                <a:latin typeface="Arial" pitchFamily="34" charset="0"/>
                <a:cs typeface="Arial" pitchFamily="34" charset="0"/>
              </a:rPr>
              <a:t>R. </a:t>
            </a:r>
            <a:r>
              <a:rPr lang="en-US" sz="1200" dirty="0" err="1" smtClean="0">
                <a:solidFill>
                  <a:schemeClr val="accent2">
                    <a:lumMod val="50000"/>
                  </a:schemeClr>
                </a:solidFill>
                <a:latin typeface="Arial" pitchFamily="34" charset="0"/>
                <a:cs typeface="Arial" pitchFamily="34" charset="0"/>
              </a:rPr>
              <a:t>Maezono</a:t>
            </a:r>
            <a:r>
              <a:rPr lang="en-US" sz="1200" dirty="0" smtClean="0">
                <a:solidFill>
                  <a:schemeClr val="accent2">
                    <a:lumMod val="50000"/>
                  </a:schemeClr>
                </a:solidFill>
                <a:latin typeface="Arial" pitchFamily="34" charset="0"/>
                <a:cs typeface="Arial" pitchFamily="34" charset="0"/>
              </a:rPr>
              <a:t>, N.D. Drummond, A. Ma and R.J. Needs, Phys. Rev. B </a:t>
            </a:r>
            <a:r>
              <a:rPr lang="en-US" sz="1200" b="1" dirty="0" smtClean="0">
                <a:solidFill>
                  <a:schemeClr val="accent2">
                    <a:lumMod val="50000"/>
                  </a:schemeClr>
                </a:solidFill>
                <a:latin typeface="Arial" pitchFamily="34" charset="0"/>
                <a:cs typeface="Arial" pitchFamily="34" charset="0"/>
              </a:rPr>
              <a:t>82, 184108 (2010)</a:t>
            </a:r>
          </a:p>
          <a:p>
            <a:r>
              <a:rPr lang="en-US" sz="1200" dirty="0" smtClean="0">
                <a:solidFill>
                  <a:schemeClr val="accent2">
                    <a:lumMod val="50000"/>
                  </a:schemeClr>
                </a:solidFill>
                <a:latin typeface="Arial" pitchFamily="34" charset="0"/>
                <a:cs typeface="Arial" pitchFamily="34" charset="0"/>
              </a:rPr>
              <a:t>B. Xiao, J. Sun,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Feng</a:t>
            </a:r>
            <a:r>
              <a:rPr lang="en-US" sz="1200" dirty="0" smtClean="0">
                <a:solidFill>
                  <a:schemeClr val="accent2">
                    <a:lumMod val="50000"/>
                  </a:schemeClr>
                </a:solidFill>
                <a:latin typeface="Arial" pitchFamily="34" charset="0"/>
                <a:cs typeface="Arial" pitchFamily="34" charset="0"/>
              </a:rPr>
              <a:t>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86, 094109 (2012)</a:t>
            </a:r>
          </a:p>
          <a:p>
            <a:endParaRPr lang="en-US" sz="1200" b="1" dirty="0" smtClean="0">
              <a:solidFill>
                <a:schemeClr val="accent2">
                  <a:lumMod val="50000"/>
                </a:schemeClr>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1063640687"/>
              </p:ext>
            </p:extLst>
          </p:nvPr>
        </p:nvGraphicFramePr>
        <p:xfrm>
          <a:off x="381000" y="1061212"/>
          <a:ext cx="8153401" cy="4196587"/>
        </p:xfrm>
        <a:graphic>
          <a:graphicData uri="http://schemas.openxmlformats.org/drawingml/2006/table">
            <a:tbl>
              <a:tblPr/>
              <a:tblGrid>
                <a:gridCol w="1317087"/>
                <a:gridCol w="689903"/>
                <a:gridCol w="627185"/>
                <a:gridCol w="627185"/>
                <a:gridCol w="940777"/>
                <a:gridCol w="940777"/>
                <a:gridCol w="815340"/>
                <a:gridCol w="752622"/>
                <a:gridCol w="738684"/>
                <a:gridCol w="703841"/>
              </a:tblGrid>
              <a:tr h="478529">
                <a:tc>
                  <a:txBody>
                    <a:bodyPr/>
                    <a:lstStyle/>
                    <a:p>
                      <a:pPr marL="0" marR="0">
                        <a:lnSpc>
                          <a:spcPct val="107000"/>
                        </a:lnSpc>
                        <a:spcBef>
                          <a:spcPts val="0"/>
                        </a:spcBef>
                        <a:spcAft>
                          <a:spcPts val="800"/>
                        </a:spcAft>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Properties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TPSS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revTPSS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regTPSS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MGGA_MS0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HSE06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Expt.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146">
                <a:tc gridSpan="10">
                  <a:txBody>
                    <a:bodyPr/>
                    <a:lstStyle/>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D-Si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202">
                <a:tc>
                  <a:txBody>
                    <a:bodyPr/>
                    <a:lstStyle/>
                    <a:p>
                      <a:pPr marL="0" marR="0">
                        <a:lnSpc>
                          <a:spcPct val="107000"/>
                        </a:lnSpc>
                        <a:spcBef>
                          <a:spcPts val="0"/>
                        </a:spcBef>
                        <a:spcAft>
                          <a:spcPts val="8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V</a:t>
                      </a:r>
                      <a:r>
                        <a:rPr lang="en-US" sz="1400" baseline="-25000">
                          <a:effectLst/>
                          <a:latin typeface="Times New Roman" panose="02020603050405020304" pitchFamily="18" charset="0"/>
                          <a:ea typeface="Calibri" panose="020F0502020204030204" pitchFamily="34" charset="0"/>
                          <a:cs typeface="Times New Roman" panose="02020603050405020304" pitchFamily="18" charset="0"/>
                        </a:rPr>
                        <a:t>0</a:t>
                      </a:r>
                      <a:r>
                        <a:rPr lang="en-US" sz="1400">
                          <a:effectLst/>
                          <a:latin typeface="Times New Roman" panose="02020603050405020304" pitchFamily="18" charset="0"/>
                          <a:ea typeface="Calibri" panose="020F0502020204030204" pitchFamily="34" charset="0"/>
                          <a:cs typeface="Times New Roman" panose="02020603050405020304" pitchFamily="18" charset="0"/>
                        </a:rPr>
                        <a:t> (Å</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a:effectLst/>
                          <a:latin typeface="Times New Roman" panose="02020603050405020304" pitchFamily="18" charset="0"/>
                          <a:ea typeface="Calibri" panose="020F0502020204030204" pitchFamily="34" charset="0"/>
                          <a:cs typeface="Times New Roman" panose="02020603050405020304" pitchFamily="18" charset="0"/>
                        </a:rPr>
                        <a:t>/atom)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19.71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55">
                <a:tc>
                  <a:txBody>
                    <a:bodyPr/>
                    <a:lstStyle/>
                    <a:p>
                      <a:pPr marL="0" marR="0">
                        <a:lnSpc>
                          <a:spcPct val="107000"/>
                        </a:lnSpc>
                        <a:spcBef>
                          <a:spcPts val="0"/>
                        </a:spcBef>
                        <a:spcAft>
                          <a:spcPts val="800"/>
                        </a:spcAft>
                      </a:pPr>
                      <a:r>
                        <a:rPr lang="el-GR" sz="1400" b="1">
                          <a:effectLst/>
                          <a:latin typeface="Times New Roman" panose="02020603050405020304" pitchFamily="18" charset="0"/>
                          <a:ea typeface="Calibri" panose="020F0502020204030204" pitchFamily="34" charset="0"/>
                          <a:cs typeface="Times New Roman" panose="02020603050405020304" pitchFamily="18" charset="0"/>
                        </a:rPr>
                        <a:t>β</a:t>
                      </a:r>
                      <a:r>
                        <a:rPr lang="en-US" sz="1400" b="1">
                          <a:effectLst/>
                          <a:latin typeface="Times New Roman" panose="02020603050405020304" pitchFamily="18" charset="0"/>
                          <a:ea typeface="Calibri" panose="020F0502020204030204" pitchFamily="34" charset="0"/>
                          <a:cs typeface="Times New Roman" panose="02020603050405020304" pitchFamily="18" charset="0"/>
                        </a:rPr>
                        <a:t>-tin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dirty="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202">
                <a:tc>
                  <a:txBody>
                    <a:bodyPr/>
                    <a:lstStyle/>
                    <a:p>
                      <a:pPr marL="0" marR="0">
                        <a:lnSpc>
                          <a:spcPct val="107000"/>
                        </a:lnSpc>
                        <a:spcBef>
                          <a:spcPts val="0"/>
                        </a:spcBef>
                        <a:spcAft>
                          <a:spcPts val="8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V</a:t>
                      </a:r>
                      <a:r>
                        <a:rPr lang="en-US" sz="1400" baseline="-25000">
                          <a:effectLst/>
                          <a:latin typeface="Times New Roman" panose="02020603050405020304" pitchFamily="18" charset="0"/>
                          <a:ea typeface="Calibri" panose="020F0502020204030204" pitchFamily="34" charset="0"/>
                          <a:cs typeface="Times New Roman" panose="02020603050405020304" pitchFamily="18" charset="0"/>
                        </a:rPr>
                        <a:t>0</a:t>
                      </a:r>
                      <a:r>
                        <a:rPr lang="en-US" sz="1400">
                          <a:effectLst/>
                          <a:latin typeface="Times New Roman" panose="02020603050405020304" pitchFamily="18" charset="0"/>
                          <a:ea typeface="Calibri" panose="020F0502020204030204" pitchFamily="34" charset="0"/>
                          <a:cs typeface="Times New Roman" panose="02020603050405020304" pitchFamily="18" charset="0"/>
                        </a:rPr>
                        <a:t> (Å</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a:effectLst/>
                          <a:latin typeface="Times New Roman" panose="02020603050405020304" pitchFamily="18" charset="0"/>
                          <a:ea typeface="Calibri" panose="020F0502020204030204" pitchFamily="34" charset="0"/>
                          <a:cs typeface="Times New Roman" panose="02020603050405020304" pitchFamily="18" charset="0"/>
                        </a:rPr>
                        <a:t>/atom)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14.85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1">
                        <a:lnSpc>
                          <a:spcPct val="107000"/>
                        </a:lnSpc>
                        <a:spcBef>
                          <a:spcPts val="0"/>
                        </a:spcBef>
                        <a:spcAft>
                          <a:spcPts val="800"/>
                        </a:spcAft>
                      </a:pPr>
                      <a:r>
                        <a:rPr lang="ar-SA" sz="14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55">
                <a:tc gridSpan="10">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Phase transition properties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202">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Δ</a:t>
                      </a:r>
                      <a:r>
                        <a:rPr lang="en-US" sz="1400" i="1">
                          <a:effectLst/>
                          <a:latin typeface="Times New Roman" panose="02020603050405020304" pitchFamily="18" charset="0"/>
                          <a:ea typeface="Calibri" panose="020F0502020204030204" pitchFamily="34" charset="0"/>
                          <a:cs typeface="Times New Roman" panose="02020603050405020304" pitchFamily="18" charset="0"/>
                        </a:rPr>
                        <a:t>E</a:t>
                      </a:r>
                      <a:r>
                        <a:rPr lang="en-US" sz="1400" baseline="-25000">
                          <a:effectLst/>
                          <a:latin typeface="Times New Roman" panose="02020603050405020304" pitchFamily="18" charset="0"/>
                          <a:ea typeface="Calibri" panose="020F0502020204030204" pitchFamily="34" charset="0"/>
                          <a:cs typeface="Times New Roman" panose="02020603050405020304" pitchFamily="18" charset="0"/>
                        </a:rPr>
                        <a:t>0</a:t>
                      </a:r>
                      <a:r>
                        <a:rPr lang="en-US" sz="1400">
                          <a:effectLst/>
                          <a:latin typeface="Times New Roman" panose="02020603050405020304" pitchFamily="18" charset="0"/>
                          <a:ea typeface="Calibri" panose="020F0502020204030204" pitchFamily="34" charset="0"/>
                          <a:cs typeface="Times New Roman" panose="02020603050405020304" pitchFamily="18" charset="0"/>
                        </a:rPr>
                        <a:t> (eV/atom)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0.517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rtl="1">
                        <a:lnSpc>
                          <a:spcPct val="107000"/>
                        </a:lnSpc>
                        <a:spcBef>
                          <a:spcPts val="0"/>
                        </a:spcBef>
                        <a:spcAft>
                          <a:spcPts val="800"/>
                        </a:spcAft>
                      </a:pPr>
                      <a:r>
                        <a:rPr lang="ar-SA" sz="14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446584">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Δ</a:t>
                      </a:r>
                      <a:r>
                        <a:rPr lang="en-US" sz="1400" i="1">
                          <a:effectLst/>
                          <a:latin typeface="Times New Roman" panose="02020603050405020304" pitchFamily="18" charset="0"/>
                          <a:ea typeface="Calibri" panose="020F0502020204030204" pitchFamily="34" charset="0"/>
                          <a:cs typeface="Times New Roman" panose="02020603050405020304" pitchFamily="18" charset="0"/>
                        </a:rPr>
                        <a:t>V</a:t>
                      </a:r>
                      <a:r>
                        <a:rPr lang="en-US" sz="1400" baseline="-25000">
                          <a:effectLst/>
                          <a:latin typeface="Times New Roman" panose="02020603050405020304" pitchFamily="18" charset="0"/>
                          <a:ea typeface="Calibri" panose="020F0502020204030204" pitchFamily="34" charset="0"/>
                          <a:cs typeface="Times New Roman" panose="02020603050405020304" pitchFamily="18" charset="0"/>
                        </a:rPr>
                        <a:t>0</a:t>
                      </a:r>
                      <a:r>
                        <a:rPr lang="en-US" sz="1400">
                          <a:effectLst/>
                          <a:latin typeface="Times New Roman" panose="02020603050405020304" pitchFamily="18" charset="0"/>
                          <a:ea typeface="Calibri" panose="020F0502020204030204" pitchFamily="34" charset="0"/>
                          <a:cs typeface="Times New Roman" panose="02020603050405020304" pitchFamily="18" charset="0"/>
                        </a:rPr>
                        <a:t> (Å</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a:effectLst/>
                          <a:latin typeface="Times New Roman" panose="02020603050405020304" pitchFamily="18" charset="0"/>
                          <a:ea typeface="Calibri" panose="020F0502020204030204" pitchFamily="34" charset="0"/>
                          <a:cs typeface="Times New Roman" panose="02020603050405020304" pitchFamily="18" charset="0"/>
                        </a:rPr>
                        <a:t>/atom)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rtl="1">
                        <a:lnSpc>
                          <a:spcPct val="107000"/>
                        </a:lnSpc>
                        <a:spcBef>
                          <a:spcPts val="0"/>
                        </a:spcBef>
                        <a:spcAft>
                          <a:spcPts val="800"/>
                        </a:spcAft>
                      </a:pPr>
                      <a:r>
                        <a:rPr lang="ar-SA" sz="1400">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r>
              <a:tr h="439412">
                <a:tc>
                  <a:txBody>
                    <a:bodyPr/>
                    <a:lstStyle/>
                    <a:p>
                      <a:pPr marL="0" marR="0">
                        <a:lnSpc>
                          <a:spcPct val="107000"/>
                        </a:lnSpc>
                        <a:spcBef>
                          <a:spcPts val="0"/>
                        </a:spcBef>
                        <a:spcAft>
                          <a:spcPts val="8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1400" baseline="-25000" dirty="0">
                          <a:effectLst/>
                          <a:latin typeface="Times New Roman" panose="02020603050405020304" pitchFamily="18" charset="0"/>
                          <a:ea typeface="Calibri" panose="020F0502020204030204" pitchFamily="34" charset="0"/>
                          <a:cs typeface="Times New Roman" panose="02020603050405020304" pitchFamily="18" charset="0"/>
                        </a:rPr>
                        <a:t>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GPa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E78A08B6-DC21-46A3-88F3-526B44D4EC2D}" type="slidenum">
              <a:rPr lang="en-US" smtClean="0"/>
              <a:pPr/>
              <a:t>11</a:t>
            </a:fld>
            <a:endParaRPr lang="en-US"/>
          </a:p>
        </p:txBody>
      </p:sp>
      <p:sp>
        <p:nvSpPr>
          <p:cNvPr id="10" name="Rectangle 9"/>
          <p:cNvSpPr/>
          <p:nvPr/>
        </p:nvSpPr>
        <p:spPr>
          <a:xfrm>
            <a:off x="0" y="6477000"/>
            <a:ext cx="8458200" cy="276999"/>
          </a:xfrm>
          <a:prstGeom prst="rect">
            <a:avLst/>
          </a:prstGeom>
        </p:spPr>
        <p:txBody>
          <a:bodyPr wrap="square">
            <a:spAutoFit/>
          </a:bodyPr>
          <a:lstStyle/>
          <a:p>
            <a:pPr marL="228600" indent="-228600"/>
            <a:r>
              <a:rPr lang="en-US" sz="1200" dirty="0" smtClean="0">
                <a:solidFill>
                  <a:schemeClr val="accent2">
                    <a:lumMod val="50000"/>
                  </a:schemeClr>
                </a:solidFill>
                <a:latin typeface="Arial" pitchFamily="34" charset="0"/>
                <a:cs typeface="Arial" pitchFamily="34" charset="0"/>
              </a:rPr>
              <a:t>B. Xiao, J. Sun,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Feng</a:t>
            </a:r>
            <a:r>
              <a:rPr lang="en-US" sz="1200" dirty="0" smtClean="0">
                <a:solidFill>
                  <a:schemeClr val="accent2">
                    <a:lumMod val="50000"/>
                  </a:schemeClr>
                </a:solidFill>
                <a:latin typeface="Arial" pitchFamily="34" charset="0"/>
                <a:cs typeface="Arial" pitchFamily="34" charset="0"/>
              </a:rPr>
              <a:t>, R. </a:t>
            </a:r>
            <a:r>
              <a:rPr lang="en-US" sz="1200" dirty="0" err="1" smtClean="0">
                <a:solidFill>
                  <a:schemeClr val="accent2">
                    <a:lumMod val="50000"/>
                  </a:schemeClr>
                </a:solidFill>
                <a:latin typeface="Arial" pitchFamily="34" charset="0"/>
                <a:cs typeface="Arial" pitchFamily="34" charset="0"/>
              </a:rPr>
              <a:t>Haunschild</a:t>
            </a:r>
            <a:r>
              <a:rPr lang="en-US" sz="1200" dirty="0" smtClean="0">
                <a:solidFill>
                  <a:schemeClr val="accent2">
                    <a:lumMod val="50000"/>
                  </a:schemeClr>
                </a:solidFill>
                <a:latin typeface="Arial" pitchFamily="34" charset="0"/>
                <a:cs typeface="Arial" pitchFamily="34" charset="0"/>
              </a:rPr>
              <a:t>, G.E. </a:t>
            </a:r>
            <a:r>
              <a:rPr lang="en-US" sz="1200" dirty="0" err="1" smtClean="0">
                <a:solidFill>
                  <a:schemeClr val="accent2">
                    <a:lumMod val="50000"/>
                  </a:schemeClr>
                </a:solidFill>
                <a:latin typeface="Arial" pitchFamily="34" charset="0"/>
                <a:cs typeface="Arial" pitchFamily="34" charset="0"/>
              </a:rPr>
              <a:t>Scuseria</a:t>
            </a:r>
            <a:r>
              <a:rPr lang="en-US" sz="1200" dirty="0" smtClean="0">
                <a:solidFill>
                  <a:schemeClr val="accent2">
                    <a:lumMod val="50000"/>
                  </a:schemeClr>
                </a:solidFill>
                <a:latin typeface="Arial" pitchFamily="34" charset="0"/>
                <a:cs typeface="Arial" pitchFamily="34" charset="0"/>
              </a:rPr>
              <a:t>,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88, 184103</a:t>
            </a:r>
            <a:r>
              <a:rPr lang="hu-HU" sz="1200" b="1" dirty="0" smtClean="0">
                <a:solidFill>
                  <a:schemeClr val="accent2">
                    <a:lumMod val="50000"/>
                  </a:schemeClr>
                </a:solidFill>
                <a:latin typeface="Arial" pitchFamily="34" charset="0"/>
                <a:cs typeface="Arial" pitchFamily="34" charset="0"/>
              </a:rPr>
              <a:t> (2013)</a:t>
            </a: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17" name="Object 1"/>
          <p:cNvGraphicFramePr>
            <a:graphicFrameLocks noChangeAspect="1"/>
          </p:cNvGraphicFramePr>
          <p:nvPr/>
        </p:nvGraphicFramePr>
        <p:xfrm>
          <a:off x="990600" y="1676400"/>
          <a:ext cx="7379178" cy="4740564"/>
        </p:xfrm>
        <a:graphic>
          <a:graphicData uri="http://schemas.openxmlformats.org/presentationml/2006/ole">
            <p:oleObj spid="_x0000_s86029" r:id="rId3" imgW="5486400" imgH="3111500" progId="">
              <p:embed/>
            </p:oleObj>
          </a:graphicData>
        </a:graphic>
      </p:graphicFrame>
      <p:pic>
        <p:nvPicPr>
          <p:cNvPr id="86019" name="Picture 3"/>
          <p:cNvPicPr>
            <a:picLocks noChangeAspect="1" noChangeArrowheads="1"/>
          </p:cNvPicPr>
          <p:nvPr/>
        </p:nvPicPr>
        <p:blipFill>
          <a:blip r:embed="rId4" cstate="print"/>
          <a:srcRect/>
          <a:stretch>
            <a:fillRect/>
          </a:stretch>
        </p:blipFill>
        <p:spPr bwMode="auto">
          <a:xfrm>
            <a:off x="6858000" y="152400"/>
            <a:ext cx="1930400" cy="1447800"/>
          </a:xfrm>
          <a:prstGeom prst="rect">
            <a:avLst/>
          </a:prstGeom>
          <a:noFill/>
          <a:ln w="9525">
            <a:noFill/>
            <a:miter lim="800000"/>
            <a:headEnd/>
            <a:tailEnd/>
          </a:ln>
        </p:spPr>
      </p:pic>
      <p:pic>
        <p:nvPicPr>
          <p:cNvPr id="86020" name="Picture 4"/>
          <p:cNvPicPr>
            <a:picLocks noChangeAspect="1" noChangeArrowheads="1"/>
          </p:cNvPicPr>
          <p:nvPr/>
        </p:nvPicPr>
        <p:blipFill>
          <a:blip r:embed="rId5" cstate="print"/>
          <a:srcRect/>
          <a:stretch>
            <a:fillRect/>
          </a:stretch>
        </p:blipFill>
        <p:spPr bwMode="auto">
          <a:xfrm>
            <a:off x="381000" y="152400"/>
            <a:ext cx="1974574" cy="1524000"/>
          </a:xfrm>
          <a:prstGeom prst="rect">
            <a:avLst/>
          </a:prstGeom>
          <a:noFill/>
          <a:ln w="9525">
            <a:noFill/>
            <a:miter lim="800000"/>
            <a:headEnd/>
            <a:tailEnd/>
          </a:ln>
        </p:spPr>
      </p:pic>
      <p:sp>
        <p:nvSpPr>
          <p:cNvPr id="6" name="Title 1"/>
          <p:cNvSpPr txBox="1">
            <a:spLocks/>
          </p:cNvSpPr>
          <p:nvPr/>
        </p:nvSpPr>
        <p:spPr>
          <a:xfrm>
            <a:off x="2667000" y="152400"/>
            <a:ext cx="3581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000099"/>
                </a:solidFill>
                <a:effectLst/>
                <a:uLnTx/>
                <a:uFillTx/>
                <a:latin typeface="Arial" pitchFamily="34" charset="0"/>
                <a:ea typeface="+mj-ea"/>
                <a:cs typeface="Arial" pitchFamily="34" charset="0"/>
              </a:rPr>
              <a:t>The phase transition under pressure in SiO</a:t>
            </a:r>
            <a:r>
              <a:rPr kumimoji="0" lang="en-US" sz="2400" b="0" i="0" u="none" strike="noStrike" kern="1200" cap="none" spc="0" normalizeH="0" baseline="-25000" noProof="0" dirty="0" smtClean="0">
                <a:ln>
                  <a:noFill/>
                </a:ln>
                <a:solidFill>
                  <a:srgbClr val="000099"/>
                </a:solidFill>
                <a:effectLst/>
                <a:uLnTx/>
                <a:uFillTx/>
                <a:latin typeface="Arial" pitchFamily="34" charset="0"/>
                <a:ea typeface="+mj-ea"/>
                <a:cs typeface="Arial" pitchFamily="34" charset="0"/>
              </a:rPr>
              <a:t>2</a:t>
            </a:r>
            <a:endParaRPr kumimoji="0" lang="en-US" sz="2400" b="0" i="0" u="none" strike="noStrike" kern="1200" cap="none" spc="0" normalizeH="0" baseline="-25000" noProof="0" dirty="0">
              <a:ln>
                <a:noFill/>
              </a:ln>
              <a:solidFill>
                <a:srgbClr val="000099"/>
              </a:solidFill>
              <a:effectLst/>
              <a:uLnTx/>
              <a:uFillTx/>
              <a:latin typeface="Arial" pitchFamily="34" charset="0"/>
              <a:ea typeface="+mj-ea"/>
              <a:cs typeface="Arial" pitchFamily="34" charset="0"/>
            </a:endParaRPr>
          </a:p>
        </p:txBody>
      </p:sp>
      <p:sp>
        <p:nvSpPr>
          <p:cNvPr id="7" name="Rectangle 6"/>
          <p:cNvSpPr/>
          <p:nvPr/>
        </p:nvSpPr>
        <p:spPr>
          <a:xfrm>
            <a:off x="2667000" y="914400"/>
            <a:ext cx="4572000" cy="646331"/>
          </a:xfrm>
          <a:prstGeom prst="rect">
            <a:avLst/>
          </a:prstGeom>
        </p:spPr>
        <p:txBody>
          <a:bodyPr>
            <a:spAutoFit/>
          </a:bodyPr>
          <a:lstStyle/>
          <a:p>
            <a:endParaRPr lang="en-US" dirty="0" smtClean="0"/>
          </a:p>
          <a:p>
            <a:r>
              <a:rPr lang="en-US" dirty="0" smtClean="0">
                <a:latin typeface="Arial" pitchFamily="34" charset="0"/>
                <a:cs typeface="Arial" pitchFamily="34" charset="0"/>
              </a:rPr>
              <a:t>insulator-to-insulator phase transition</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152400" y="197823"/>
            <a:ext cx="8534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dirty="0" smtClean="0">
                <a:latin typeface="Arial" pitchFamily="34" charset="0"/>
                <a:ea typeface="SimSun" pitchFamily="2" charset="-122"/>
                <a:cs typeface="Arial" pitchFamily="34" charset="0"/>
              </a:rPr>
              <a:t>The structural and phase transition parameters of the </a:t>
            </a:r>
            <a:r>
              <a:rPr lang="el-GR" sz="2000" dirty="0" smtClean="0">
                <a:latin typeface="Arial"/>
                <a:ea typeface="SimSun" pitchFamily="2" charset="-122"/>
                <a:cs typeface="Arial"/>
              </a:rPr>
              <a:t>α</a:t>
            </a:r>
            <a:r>
              <a:rPr lang="en-US" sz="2000" dirty="0" smtClean="0">
                <a:latin typeface="Arial" pitchFamily="34" charset="0"/>
                <a:ea typeface="SimSun" pitchFamily="2" charset="-122"/>
                <a:cs typeface="Arial" pitchFamily="34" charset="0"/>
              </a:rPr>
              <a:t>-quartz(LP) and </a:t>
            </a:r>
            <a:r>
              <a:rPr lang="en-US" sz="2000" dirty="0" err="1" smtClean="0">
                <a:latin typeface="Arial" pitchFamily="34" charset="0"/>
                <a:ea typeface="SimSun" pitchFamily="2" charset="-122"/>
                <a:cs typeface="Arial" pitchFamily="34" charset="0"/>
              </a:rPr>
              <a:t>stishovite</a:t>
            </a:r>
            <a:r>
              <a:rPr lang="en-US" sz="2000" dirty="0" smtClean="0">
                <a:latin typeface="Arial" pitchFamily="34" charset="0"/>
                <a:ea typeface="SimSun" pitchFamily="2" charset="-122"/>
                <a:cs typeface="Arial" pitchFamily="34" charset="0"/>
              </a:rPr>
              <a:t>(HP) phases.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28600" y="5105400"/>
            <a:ext cx="8763000" cy="1661993"/>
          </a:xfrm>
          <a:prstGeom prst="rect">
            <a:avLst/>
          </a:prstGeom>
        </p:spPr>
        <p:txBody>
          <a:bodyPr wrap="square">
            <a:spAutoFit/>
          </a:bodyPr>
          <a:lstStyle/>
          <a:p>
            <a:r>
              <a:rPr lang="de-DE" sz="1200" dirty="0" smtClean="0">
                <a:solidFill>
                  <a:schemeClr val="accent2">
                    <a:lumMod val="50000"/>
                  </a:schemeClr>
                </a:solidFill>
                <a:latin typeface="Arial" pitchFamily="34" charset="0"/>
                <a:cs typeface="Arial" pitchFamily="34" charset="0"/>
              </a:rPr>
              <a:t>J. L. Holm, O. J. Kleppa, and E. F. Westrum, Jr., Geochim. </a:t>
            </a:r>
            <a:r>
              <a:rPr lang="pt-BR" sz="1200" dirty="0" smtClean="0">
                <a:solidFill>
                  <a:schemeClr val="accent2">
                    <a:lumMod val="50000"/>
                  </a:schemeClr>
                </a:solidFill>
                <a:latin typeface="Arial" pitchFamily="34" charset="0"/>
                <a:cs typeface="Arial" pitchFamily="34" charset="0"/>
              </a:rPr>
              <a:t>Cosmochim. Acta </a:t>
            </a:r>
            <a:r>
              <a:rPr lang="pt-BR" sz="1200" b="1" dirty="0" smtClean="0">
                <a:solidFill>
                  <a:schemeClr val="accent2">
                    <a:lumMod val="50000"/>
                  </a:schemeClr>
                </a:solidFill>
                <a:latin typeface="Arial" pitchFamily="34" charset="0"/>
                <a:cs typeface="Arial" pitchFamily="34" charset="0"/>
              </a:rPr>
              <a:t>31, 2289 (1967)</a:t>
            </a:r>
          </a:p>
          <a:p>
            <a:r>
              <a:rPr lang="en-US" sz="1200" dirty="0" smtClean="0">
                <a:solidFill>
                  <a:schemeClr val="accent2">
                    <a:lumMod val="50000"/>
                  </a:schemeClr>
                </a:solidFill>
                <a:latin typeface="Arial" pitchFamily="34" charset="0"/>
                <a:cs typeface="Arial" pitchFamily="34" charset="0"/>
              </a:rPr>
              <a:t> M. </a:t>
            </a:r>
            <a:r>
              <a:rPr lang="en-US" sz="1200" dirty="0" err="1" smtClean="0">
                <a:solidFill>
                  <a:schemeClr val="accent2">
                    <a:lumMod val="50000"/>
                  </a:schemeClr>
                </a:solidFill>
                <a:latin typeface="Arial" pitchFamily="34" charset="0"/>
                <a:cs typeface="Arial" pitchFamily="34" charset="0"/>
              </a:rPr>
              <a:t>Akaogi</a:t>
            </a:r>
            <a:r>
              <a:rPr lang="en-US" sz="1200" dirty="0" smtClean="0">
                <a:solidFill>
                  <a:schemeClr val="accent2">
                    <a:lumMod val="50000"/>
                  </a:schemeClr>
                </a:solidFill>
                <a:latin typeface="Arial" pitchFamily="34" charset="0"/>
                <a:cs typeface="Arial" pitchFamily="34" charset="0"/>
              </a:rPr>
              <a:t> and A. </a:t>
            </a:r>
            <a:r>
              <a:rPr lang="en-US" sz="1200" dirty="0" err="1" smtClean="0">
                <a:solidFill>
                  <a:schemeClr val="accent2">
                    <a:lumMod val="50000"/>
                  </a:schemeClr>
                </a:solidFill>
                <a:latin typeface="Arial" pitchFamily="34" charset="0"/>
                <a:cs typeface="Arial" pitchFamily="34" charset="0"/>
              </a:rPr>
              <a:t>Navrotsky</a:t>
            </a:r>
            <a:r>
              <a:rPr lang="en-US" sz="1200" dirty="0" smtClean="0">
                <a:solidFill>
                  <a:schemeClr val="accent2">
                    <a:lumMod val="50000"/>
                  </a:schemeClr>
                </a:solidFill>
                <a:latin typeface="Arial" pitchFamily="34" charset="0"/>
                <a:cs typeface="Arial" pitchFamily="34" charset="0"/>
              </a:rPr>
              <a:t>, Phys. Earth Planet. Inter. </a:t>
            </a:r>
            <a:r>
              <a:rPr lang="en-US" sz="1200" b="1" dirty="0" smtClean="0">
                <a:solidFill>
                  <a:schemeClr val="accent2">
                    <a:lumMod val="50000"/>
                  </a:schemeClr>
                </a:solidFill>
                <a:latin typeface="Arial" pitchFamily="34" charset="0"/>
                <a:cs typeface="Arial" pitchFamily="34" charset="0"/>
              </a:rPr>
              <a:t>36, 124 (1984)</a:t>
            </a:r>
            <a:endParaRPr lang="en-US" sz="1200" dirty="0" smtClean="0">
              <a:solidFill>
                <a:schemeClr val="accent2">
                  <a:lumMod val="50000"/>
                </a:schemeClr>
              </a:solidFill>
              <a:latin typeface="Arial" pitchFamily="34" charset="0"/>
              <a:cs typeface="Arial" pitchFamily="34" charset="0"/>
            </a:endParaRPr>
          </a:p>
          <a:p>
            <a:r>
              <a:rPr lang="en-US" sz="1200" dirty="0" smtClean="0">
                <a:solidFill>
                  <a:schemeClr val="accent2">
                    <a:lumMod val="50000"/>
                  </a:schemeClr>
                </a:solidFill>
                <a:latin typeface="Arial" pitchFamily="34" charset="0"/>
                <a:cs typeface="Arial" pitchFamily="34" charset="0"/>
              </a:rPr>
              <a:t>B. Xiao, J. Sun,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Feng</a:t>
            </a:r>
            <a:r>
              <a:rPr lang="en-US" sz="1200" dirty="0" smtClean="0">
                <a:solidFill>
                  <a:schemeClr val="accent2">
                    <a:lumMod val="50000"/>
                  </a:schemeClr>
                </a:solidFill>
                <a:latin typeface="Arial" pitchFamily="34" charset="0"/>
                <a:cs typeface="Arial" pitchFamily="34" charset="0"/>
              </a:rPr>
              <a:t>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86, 094109 (2012)</a:t>
            </a:r>
          </a:p>
          <a:p>
            <a:pPr marL="228600" indent="-228600"/>
            <a:r>
              <a:rPr lang="en-US" sz="1200" dirty="0" smtClean="0">
                <a:solidFill>
                  <a:schemeClr val="accent2">
                    <a:lumMod val="50000"/>
                  </a:schemeClr>
                </a:solidFill>
                <a:latin typeface="Arial" pitchFamily="34" charset="0"/>
                <a:cs typeface="Arial" pitchFamily="34" charset="0"/>
              </a:rPr>
              <a:t>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and G.I. </a:t>
            </a:r>
            <a:r>
              <a:rPr lang="en-US" sz="1200" dirty="0" err="1" smtClean="0">
                <a:solidFill>
                  <a:schemeClr val="accent2">
                    <a:lumMod val="50000"/>
                  </a:schemeClr>
                </a:solidFill>
                <a:latin typeface="Arial" pitchFamily="34" charset="0"/>
                <a:cs typeface="Arial" pitchFamily="34" charset="0"/>
              </a:rPr>
              <a:t>Csonka</a:t>
            </a:r>
            <a:r>
              <a:rPr lang="en-US" sz="1200" dirty="0" smtClean="0">
                <a:solidFill>
                  <a:schemeClr val="accent2">
                    <a:lumMod val="50000"/>
                  </a:schemeClr>
                </a:solidFill>
                <a:latin typeface="Arial" pitchFamily="34" charset="0"/>
                <a:cs typeface="Arial" pitchFamily="34" charset="0"/>
              </a:rPr>
              <a:t>, J. Chem. Theory. </a:t>
            </a:r>
            <a:r>
              <a:rPr lang="en-US" sz="1200" dirty="0" err="1" smtClean="0">
                <a:solidFill>
                  <a:schemeClr val="accent2">
                    <a:lumMod val="50000"/>
                  </a:schemeClr>
                </a:solidFill>
                <a:latin typeface="Arial" pitchFamily="34" charset="0"/>
                <a:cs typeface="Arial" pitchFamily="34" charset="0"/>
              </a:rPr>
              <a:t>Comput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6, 127 (2010)</a:t>
            </a:r>
          </a:p>
          <a:p>
            <a:pPr marL="228600" indent="-228600"/>
            <a:r>
              <a:rPr lang="en-US" sz="1200" dirty="0" smtClean="0">
                <a:solidFill>
                  <a:schemeClr val="accent2">
                    <a:lumMod val="50000"/>
                  </a:schemeClr>
                </a:solidFill>
                <a:latin typeface="Arial" pitchFamily="34" charset="0"/>
                <a:cs typeface="Arial" pitchFamily="34" charset="0"/>
              </a:rPr>
              <a:t>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and G. I. </a:t>
            </a:r>
            <a:r>
              <a:rPr lang="en-US" sz="1200" dirty="0" err="1" smtClean="0">
                <a:solidFill>
                  <a:schemeClr val="accent2">
                    <a:lumMod val="50000"/>
                  </a:schemeClr>
                </a:solidFill>
                <a:latin typeface="Arial" pitchFamily="34" charset="0"/>
                <a:cs typeface="Arial" pitchFamily="34" charset="0"/>
              </a:rPr>
              <a:t>Csonka</a:t>
            </a:r>
            <a:r>
              <a:rPr lang="en-US" sz="1200" dirty="0" smtClean="0">
                <a:solidFill>
                  <a:schemeClr val="accent2">
                    <a:lumMod val="50000"/>
                  </a:schemeClr>
                </a:solidFill>
                <a:latin typeface="Arial" pitchFamily="34" charset="0"/>
                <a:cs typeface="Arial" pitchFamily="34" charset="0"/>
              </a:rPr>
              <a:t>, J. Chem. Phys. </a:t>
            </a:r>
            <a:r>
              <a:rPr lang="en-US" sz="1200" b="1" dirty="0" smtClean="0">
                <a:solidFill>
                  <a:schemeClr val="accent2">
                    <a:lumMod val="50000"/>
                  </a:schemeClr>
                </a:solidFill>
                <a:latin typeface="Arial" pitchFamily="34" charset="0"/>
                <a:cs typeface="Arial" pitchFamily="34" charset="0"/>
              </a:rPr>
              <a:t>134, 114110 (2011)</a:t>
            </a:r>
          </a:p>
          <a:p>
            <a:pPr marL="228600" indent="-228600"/>
            <a:r>
              <a:rPr lang="en-US" sz="1200" dirty="0" smtClean="0">
                <a:solidFill>
                  <a:schemeClr val="accent2">
                    <a:lumMod val="50000"/>
                  </a:schemeClr>
                </a:solidFill>
                <a:latin typeface="Arial" pitchFamily="34" charset="0"/>
                <a:cs typeface="Arial" pitchFamily="34" charset="0"/>
              </a:rPr>
              <a:t>B. Xiao, J. Sun,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Feng</a:t>
            </a:r>
            <a:r>
              <a:rPr lang="en-US" sz="1200" dirty="0" smtClean="0">
                <a:solidFill>
                  <a:schemeClr val="accent2">
                    <a:lumMod val="50000"/>
                  </a:schemeClr>
                </a:solidFill>
                <a:latin typeface="Arial" pitchFamily="34" charset="0"/>
                <a:cs typeface="Arial" pitchFamily="34" charset="0"/>
              </a:rPr>
              <a:t>, R. </a:t>
            </a:r>
            <a:r>
              <a:rPr lang="en-US" sz="1200" dirty="0" err="1" smtClean="0">
                <a:solidFill>
                  <a:schemeClr val="accent2">
                    <a:lumMod val="50000"/>
                  </a:schemeClr>
                </a:solidFill>
                <a:latin typeface="Arial" pitchFamily="34" charset="0"/>
                <a:cs typeface="Arial" pitchFamily="34" charset="0"/>
              </a:rPr>
              <a:t>Haunschild</a:t>
            </a:r>
            <a:r>
              <a:rPr lang="en-US" sz="1200" dirty="0" smtClean="0">
                <a:solidFill>
                  <a:schemeClr val="accent2">
                    <a:lumMod val="50000"/>
                  </a:schemeClr>
                </a:solidFill>
                <a:latin typeface="Arial" pitchFamily="34" charset="0"/>
                <a:cs typeface="Arial" pitchFamily="34" charset="0"/>
              </a:rPr>
              <a:t>, G.E. </a:t>
            </a:r>
            <a:r>
              <a:rPr lang="en-US" sz="1200" dirty="0" err="1" smtClean="0">
                <a:solidFill>
                  <a:schemeClr val="accent2">
                    <a:lumMod val="50000"/>
                  </a:schemeClr>
                </a:solidFill>
                <a:latin typeface="Arial" pitchFamily="34" charset="0"/>
                <a:cs typeface="Arial" pitchFamily="34" charset="0"/>
              </a:rPr>
              <a:t>Scuseria</a:t>
            </a:r>
            <a:r>
              <a:rPr lang="en-US" sz="1200" dirty="0" smtClean="0">
                <a:solidFill>
                  <a:schemeClr val="accent2">
                    <a:lumMod val="50000"/>
                  </a:schemeClr>
                </a:solidFill>
                <a:latin typeface="Arial" pitchFamily="34" charset="0"/>
                <a:cs typeface="Arial" pitchFamily="34" charset="0"/>
              </a:rPr>
              <a:t>,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88, 184103</a:t>
            </a:r>
            <a:r>
              <a:rPr lang="hu-HU" sz="1200" b="1" dirty="0" smtClean="0">
                <a:solidFill>
                  <a:schemeClr val="accent2">
                    <a:lumMod val="50000"/>
                  </a:schemeClr>
                </a:solidFill>
                <a:latin typeface="Arial" pitchFamily="34" charset="0"/>
                <a:cs typeface="Arial" pitchFamily="34" charset="0"/>
              </a:rPr>
              <a:t> (2013)</a:t>
            </a:r>
            <a:endParaRPr lang="en-US" sz="1200" dirty="0" smtClean="0">
              <a:latin typeface="Arial" pitchFamily="34" charset="0"/>
              <a:cs typeface="Arial" pitchFamily="34" charset="0"/>
            </a:endParaRPr>
          </a:p>
          <a:p>
            <a:pPr marL="228600" indent="-228600">
              <a:buAutoNum type="alphaUcPeriod"/>
            </a:pPr>
            <a:endParaRPr lang="en-US" sz="1200" b="1" dirty="0" smtClean="0">
              <a:solidFill>
                <a:schemeClr val="accent2">
                  <a:lumMod val="50000"/>
                </a:schemeClr>
              </a:solidFill>
              <a:latin typeface="Arial" pitchFamily="34" charset="0"/>
              <a:cs typeface="Arial" pitchFamily="34" charset="0"/>
            </a:endParaRPr>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115046273"/>
              </p:ext>
            </p:extLst>
          </p:nvPr>
        </p:nvGraphicFramePr>
        <p:xfrm>
          <a:off x="381000" y="1219200"/>
          <a:ext cx="8305799" cy="3886199"/>
        </p:xfrm>
        <a:graphic>
          <a:graphicData uri="http://schemas.openxmlformats.org/drawingml/2006/table">
            <a:tbl>
              <a:tblPr/>
              <a:tblGrid>
                <a:gridCol w="1282513"/>
                <a:gridCol w="663650"/>
                <a:gridCol w="574077"/>
                <a:gridCol w="642614"/>
                <a:gridCol w="861116"/>
                <a:gridCol w="861116"/>
                <a:gridCol w="794615"/>
                <a:gridCol w="717257"/>
                <a:gridCol w="942545"/>
                <a:gridCol w="966296"/>
              </a:tblGrid>
              <a:tr h="571248">
                <a:tc>
                  <a:txBody>
                    <a:bodyPr/>
                    <a:lstStyle/>
                    <a:p>
                      <a:pPr marL="0" marR="0" algn="ctr">
                        <a:lnSpc>
                          <a:spcPct val="115000"/>
                        </a:lnSpc>
                        <a:spcBef>
                          <a:spcPts val="0"/>
                        </a:spcBef>
                        <a:spcAft>
                          <a:spcPts val="0"/>
                        </a:spcAft>
                      </a:pPr>
                      <a:r>
                        <a:rPr lang="en-US" sz="1400" b="1" kern="100" dirty="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Properties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LDA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PBE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revTPSS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regTPSS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MGGA_MS0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HSE06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RPA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Expt.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578">
                <a:tc gridSpan="10">
                  <a:txBody>
                    <a:bodyPr/>
                    <a:lstStyle/>
                    <a:p>
                      <a:pPr marL="0" marR="0">
                        <a:lnSpc>
                          <a:spcPct val="115000"/>
                        </a:lnSpc>
                        <a:spcBef>
                          <a:spcPts val="0"/>
                        </a:spcBef>
                        <a:spcAft>
                          <a:spcPts val="0"/>
                        </a:spcAft>
                      </a:pPr>
                      <a:r>
                        <a:rPr lang="el-GR" sz="1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α</a:t>
                      </a:r>
                      <a:r>
                        <a:rPr lang="en-US" sz="1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-quartz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0872">
                <a:tc>
                  <a:txBody>
                    <a:bodyPr/>
                    <a:lstStyle/>
                    <a:p>
                      <a:pPr marL="0" marR="0" algn="just">
                        <a:lnSpc>
                          <a:spcPct val="115000"/>
                        </a:lnSpc>
                        <a:spcBef>
                          <a:spcPts val="0"/>
                        </a:spcBef>
                        <a:spcAft>
                          <a:spcPts val="0"/>
                        </a:spcAft>
                      </a:pPr>
                      <a:r>
                        <a:rPr lang="en-US" sz="14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(Å</a:t>
                      </a:r>
                      <a:r>
                        <a:rPr lang="en-US" sz="1400" kern="1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/SiO</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36.95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39.41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39.17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39.15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38.37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38.28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400" dirty="0" smtClean="0">
                          <a:effectLst/>
                          <a:latin typeface="Times New Roman" pitchFamily="18" charset="0"/>
                          <a:cs typeface="Times New Roman" pitchFamily="18" charset="0"/>
                        </a:rPr>
                        <a:t>    37.75</a:t>
                      </a:r>
                      <a:endParaRPr lang="en-US" sz="1400" dirty="0">
                        <a:effectLst/>
                        <a:latin typeface="Times New Roman" pitchFamily="18" charset="0"/>
                        <a:cs typeface="Times New Roman"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37.73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063">
                <a:tc gridSpan="10">
                  <a:txBody>
                    <a:bodyPr/>
                    <a:lstStyle/>
                    <a:p>
                      <a:pPr marL="0" marR="0" algn="just">
                        <a:lnSpc>
                          <a:spcPct val="115000"/>
                        </a:lnSpc>
                        <a:spcBef>
                          <a:spcPts val="0"/>
                        </a:spcBef>
                        <a:spcAft>
                          <a:spcPts val="0"/>
                        </a:spcAft>
                      </a:pPr>
                      <a:r>
                        <a:rPr lang="en-US" sz="14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stishovite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8156">
                <a:tc>
                  <a:txBody>
                    <a:bodyPr/>
                    <a:lstStyle/>
                    <a:p>
                      <a:pPr marL="0" marR="0" algn="just">
                        <a:lnSpc>
                          <a:spcPct val="115000"/>
                        </a:lnSpc>
                        <a:spcBef>
                          <a:spcPts val="0"/>
                        </a:spcBef>
                        <a:spcAft>
                          <a:spcPts val="0"/>
                        </a:spcAft>
                      </a:pPr>
                      <a:r>
                        <a:rPr lang="en-US" sz="14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(Å</a:t>
                      </a:r>
                      <a:r>
                        <a:rPr lang="en-US" sz="1400" kern="1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/SiO</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24.04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400" dirty="0" smtClean="0">
                          <a:effectLst/>
                          <a:latin typeface="Times New Roman" pitchFamily="18" charset="0"/>
                          <a:cs typeface="Times New Roman" pitchFamily="18" charset="0"/>
                        </a:rPr>
                        <a:t>    23.66</a:t>
                      </a:r>
                      <a:endParaRPr lang="en-US" sz="1400" dirty="0">
                        <a:effectLst/>
                        <a:latin typeface="Times New Roman" pitchFamily="18" charset="0"/>
                        <a:cs typeface="Times New Roman"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248">
                <a:tc gridSpan="10">
                  <a:txBody>
                    <a:bodyPr/>
                    <a:lstStyle/>
                    <a:p>
                      <a:pPr marL="0" marR="0" algn="just">
                        <a:lnSpc>
                          <a:spcPct val="115000"/>
                        </a:lnSpc>
                        <a:spcBef>
                          <a:spcPts val="0"/>
                        </a:spcBef>
                        <a:spcAft>
                          <a:spcPts val="0"/>
                        </a:spcAft>
                      </a:pPr>
                      <a:r>
                        <a:rPr lang="en-US" sz="1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Phase transition properties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8815">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Δ</a:t>
                      </a:r>
                      <a:r>
                        <a:rPr lang="en-US" sz="14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(eV/SiO</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0.532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0.189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0.167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0.467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0.484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0.51~0.54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291063">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Δ</a:t>
                      </a:r>
                      <a:r>
                        <a:rPr lang="en-US" sz="1400" i="1"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a:t>
                      </a:r>
                      <a:r>
                        <a:rPr lang="en-US" sz="1400" kern="100" baseline="-250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 </a:t>
                      </a:r>
                      <a:r>
                        <a:rPr lang="en-US" sz="14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Å</a:t>
                      </a:r>
                      <a:r>
                        <a:rPr lang="en-US" sz="1400" kern="1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/SiO</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13.99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15.46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15.41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14.96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15.06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a:lnSpc>
                          <a:spcPct val="107000"/>
                        </a:lnSpc>
                      </a:pPr>
                      <a:r>
                        <a:rPr lang="en-US" sz="1100" dirty="0" smtClean="0">
                          <a:effectLst/>
                          <a:latin typeface="Calibri" panose="020F0502020204030204" pitchFamily="34" charset="0"/>
                        </a:rPr>
                        <a:t>        </a:t>
                      </a:r>
                      <a:r>
                        <a:rPr lang="en-US" sz="1400" dirty="0" smtClean="0">
                          <a:effectLst/>
                          <a:latin typeface="Times New Roman" pitchFamily="18" charset="0"/>
                          <a:cs typeface="Times New Roman" pitchFamily="18" charset="0"/>
                        </a:rPr>
                        <a:t>14.09</a:t>
                      </a:r>
                      <a:endParaRPr lang="en-US" sz="1400" dirty="0">
                        <a:effectLst/>
                        <a:latin typeface="Times New Roman" pitchFamily="18" charset="0"/>
                        <a:cs typeface="Times New Roman"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14.43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r>
              <a:tr h="498156">
                <a:tc>
                  <a:txBody>
                    <a:bodyPr/>
                    <a:lstStyle/>
                    <a:p>
                      <a:pPr marL="0" marR="0" algn="just">
                        <a:lnSpc>
                          <a:spcPct val="115000"/>
                        </a:lnSpc>
                        <a:spcBef>
                          <a:spcPts val="0"/>
                        </a:spcBef>
                        <a:spcAft>
                          <a:spcPts val="0"/>
                        </a:spcAft>
                      </a:pPr>
                      <a:r>
                        <a:rPr lang="en-US" sz="14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a:t>
                      </a:r>
                      <a:r>
                        <a:rPr lang="en-US" sz="1400" kern="100" baseline="-25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 </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1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GPa</a:t>
                      </a: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6.94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6.24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7.46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E78A08B6-DC21-46A3-88F3-526B44D4EC2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6858000" y="381000"/>
            <a:ext cx="1590675" cy="1162050"/>
          </a:xfrm>
          <a:prstGeom prst="rect">
            <a:avLst/>
          </a:prstGeom>
          <a:noFill/>
          <a:ln w="9525">
            <a:noFill/>
            <a:miter lim="800000"/>
            <a:headEnd/>
            <a:tailEnd/>
          </a:ln>
        </p:spPr>
      </p:pic>
      <p:pic>
        <p:nvPicPr>
          <p:cNvPr id="89091" name="Picture 3"/>
          <p:cNvPicPr>
            <a:picLocks noChangeAspect="1" noChangeArrowheads="1"/>
          </p:cNvPicPr>
          <p:nvPr/>
        </p:nvPicPr>
        <p:blipFill>
          <a:blip r:embed="rId4" cstate="print"/>
          <a:srcRect/>
          <a:stretch>
            <a:fillRect/>
          </a:stretch>
        </p:blipFill>
        <p:spPr bwMode="auto">
          <a:xfrm>
            <a:off x="457200" y="304800"/>
            <a:ext cx="1400175" cy="1228725"/>
          </a:xfrm>
          <a:prstGeom prst="rect">
            <a:avLst/>
          </a:prstGeom>
          <a:noFill/>
          <a:ln w="9525">
            <a:noFill/>
            <a:miter lim="800000"/>
            <a:headEnd/>
            <a:tailEnd/>
          </a:ln>
        </p:spPr>
      </p:pic>
      <p:sp>
        <p:nvSpPr>
          <p:cNvPr id="890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92" name="Object 4"/>
          <p:cNvGraphicFramePr>
            <a:graphicFrameLocks noChangeAspect="1"/>
          </p:cNvGraphicFramePr>
          <p:nvPr/>
        </p:nvGraphicFramePr>
        <p:xfrm>
          <a:off x="1066800" y="1143000"/>
          <a:ext cx="6858000" cy="5310336"/>
        </p:xfrm>
        <a:graphic>
          <a:graphicData uri="http://schemas.openxmlformats.org/presentationml/2006/ole">
            <p:oleObj spid="_x0000_s89104" r:id="rId5" imgW="3014283" imgH="2333557" progId="">
              <p:embed/>
            </p:oleObj>
          </a:graphicData>
        </a:graphic>
      </p:graphicFrame>
      <p:sp>
        <p:nvSpPr>
          <p:cNvPr id="6" name="Title 1"/>
          <p:cNvSpPr txBox="1">
            <a:spLocks/>
          </p:cNvSpPr>
          <p:nvPr/>
        </p:nvSpPr>
        <p:spPr>
          <a:xfrm>
            <a:off x="2667000" y="152400"/>
            <a:ext cx="3581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000099"/>
                </a:solidFill>
                <a:effectLst/>
                <a:uLnTx/>
                <a:uFillTx/>
                <a:latin typeface="Arial" pitchFamily="34" charset="0"/>
                <a:ea typeface="+mj-ea"/>
                <a:cs typeface="Arial" pitchFamily="34" charset="0"/>
              </a:rPr>
              <a:t>The phase transition under pressure in </a:t>
            </a:r>
            <a:r>
              <a:rPr kumimoji="0" lang="en-US" sz="2400" b="0" i="0" u="none" strike="noStrike" kern="1200" cap="none" spc="0" normalizeH="0" baseline="0" noProof="0" dirty="0" err="1" smtClean="0">
                <a:ln>
                  <a:noFill/>
                </a:ln>
                <a:solidFill>
                  <a:srgbClr val="000099"/>
                </a:solidFill>
                <a:effectLst/>
                <a:uLnTx/>
                <a:uFillTx/>
                <a:latin typeface="Arial" pitchFamily="34" charset="0"/>
                <a:ea typeface="+mj-ea"/>
                <a:cs typeface="Arial" pitchFamily="34" charset="0"/>
              </a:rPr>
              <a:t>Zr</a:t>
            </a:r>
            <a:endParaRPr kumimoji="0" lang="en-US" sz="2400" b="0" i="0" u="none" strike="noStrike" kern="1200" cap="none" spc="0" normalizeH="0" baseline="-25000" noProof="0" dirty="0">
              <a:ln>
                <a:noFill/>
              </a:ln>
              <a:solidFill>
                <a:srgbClr val="000099"/>
              </a:solidFill>
              <a:effectLst/>
              <a:uLnTx/>
              <a:uFillTx/>
              <a:latin typeface="Arial" pitchFamily="34" charset="0"/>
              <a:ea typeface="+mj-ea"/>
              <a:cs typeface="Arial" pitchFamily="34" charset="0"/>
            </a:endParaRPr>
          </a:p>
        </p:txBody>
      </p:sp>
      <p:sp>
        <p:nvSpPr>
          <p:cNvPr id="7" name="Rectangle 6"/>
          <p:cNvSpPr/>
          <p:nvPr/>
        </p:nvSpPr>
        <p:spPr>
          <a:xfrm>
            <a:off x="2819400" y="990600"/>
            <a:ext cx="4572000" cy="646331"/>
          </a:xfrm>
          <a:prstGeom prst="rect">
            <a:avLst/>
          </a:prstGeom>
        </p:spPr>
        <p:txBody>
          <a:bodyPr>
            <a:spAutoFit/>
          </a:bodyPr>
          <a:lstStyle/>
          <a:p>
            <a:endParaRPr lang="en-US" dirty="0" smtClean="0"/>
          </a:p>
          <a:p>
            <a:r>
              <a:rPr lang="en-US" dirty="0" smtClean="0">
                <a:latin typeface="Arial" pitchFamily="34" charset="0"/>
                <a:cs typeface="Arial" pitchFamily="34" charset="0"/>
              </a:rPr>
              <a:t>metal-to-metal phase transition</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10820400" cy="369332"/>
          </a:xfrm>
          <a:prstGeom prst="rect">
            <a:avLst/>
          </a:prstGeom>
        </p:spPr>
        <p:txBody>
          <a:bodyPr wrap="square">
            <a:spAutoFit/>
          </a:bodyPr>
          <a:lstStyle/>
          <a:p>
            <a:pPr lvl="0" fontAlgn="base">
              <a:spcBef>
                <a:spcPct val="0"/>
              </a:spcBef>
              <a:spcAft>
                <a:spcPct val="0"/>
              </a:spcAft>
            </a:pPr>
            <a:r>
              <a:rPr lang="en-US" dirty="0" smtClean="0">
                <a:latin typeface="Arial" pitchFamily="34" charset="0"/>
                <a:ea typeface="SimSun" pitchFamily="2" charset="-122"/>
                <a:cs typeface="Arial" pitchFamily="34" charset="0"/>
              </a:rPr>
              <a:t>The structural and phase transition parameters of the </a:t>
            </a:r>
            <a:r>
              <a:rPr lang="el-GR" dirty="0" smtClean="0">
                <a:latin typeface="Arial"/>
                <a:ea typeface="SimSun" pitchFamily="2" charset="-122"/>
                <a:cs typeface="Arial"/>
              </a:rPr>
              <a:t>ω</a:t>
            </a:r>
            <a:r>
              <a:rPr lang="en-US" dirty="0" smtClean="0">
                <a:latin typeface="Arial" pitchFamily="34" charset="0"/>
                <a:ea typeface="SimSun" pitchFamily="2" charset="-122"/>
                <a:cs typeface="Arial" pitchFamily="34" charset="0"/>
              </a:rPr>
              <a:t>-</a:t>
            </a:r>
            <a:r>
              <a:rPr lang="en-US" dirty="0" err="1" smtClean="0">
                <a:latin typeface="Arial" pitchFamily="34" charset="0"/>
                <a:ea typeface="SimSun" pitchFamily="2" charset="-122"/>
                <a:cs typeface="Arial" pitchFamily="34" charset="0"/>
              </a:rPr>
              <a:t>Zr</a:t>
            </a:r>
            <a:r>
              <a:rPr lang="en-US" dirty="0" smtClean="0">
                <a:latin typeface="Arial" pitchFamily="34" charset="0"/>
                <a:ea typeface="SimSun" pitchFamily="2" charset="-122"/>
                <a:cs typeface="Arial" pitchFamily="34" charset="0"/>
              </a:rPr>
              <a:t> (LP) and </a:t>
            </a:r>
            <a:r>
              <a:rPr lang="el-GR" dirty="0" smtClean="0">
                <a:latin typeface="Arial" pitchFamily="34" charset="0"/>
                <a:ea typeface="SimSun" pitchFamily="2" charset="-122"/>
                <a:cs typeface="Arial" pitchFamily="34" charset="0"/>
              </a:rPr>
              <a:t>β</a:t>
            </a:r>
            <a:r>
              <a:rPr lang="en-US" dirty="0" smtClean="0">
                <a:latin typeface="Arial" pitchFamily="34" charset="0"/>
                <a:ea typeface="SimSun" pitchFamily="2" charset="-122"/>
                <a:cs typeface="Arial" pitchFamily="34" charset="0"/>
              </a:rPr>
              <a:t>-</a:t>
            </a:r>
            <a:r>
              <a:rPr lang="en-US" dirty="0" err="1" smtClean="0">
                <a:latin typeface="Arial" pitchFamily="34" charset="0"/>
                <a:ea typeface="SimSun" pitchFamily="2" charset="-122"/>
                <a:cs typeface="Arial" pitchFamily="34" charset="0"/>
              </a:rPr>
              <a:t>Zr</a:t>
            </a:r>
            <a:r>
              <a:rPr lang="en-US" dirty="0" smtClean="0">
                <a:latin typeface="Arial" pitchFamily="34" charset="0"/>
                <a:ea typeface="SimSun" pitchFamily="2" charset="-122"/>
                <a:cs typeface="Arial" pitchFamily="34" charset="0"/>
              </a:rPr>
              <a:t>(HP) phases. </a:t>
            </a:r>
            <a:endParaRPr lang="en-US" dirty="0" smtClean="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51825775"/>
              </p:ext>
            </p:extLst>
          </p:nvPr>
        </p:nvGraphicFramePr>
        <p:xfrm>
          <a:off x="381000" y="1219200"/>
          <a:ext cx="7800974" cy="3321685"/>
        </p:xfrm>
        <a:graphic>
          <a:graphicData uri="http://schemas.openxmlformats.org/drawingml/2006/table">
            <a:tbl>
              <a:tblPr/>
              <a:tblGrid>
                <a:gridCol w="1372158"/>
                <a:gridCol w="698784"/>
                <a:gridCol w="616201"/>
                <a:gridCol w="698784"/>
                <a:gridCol w="959240"/>
                <a:gridCol w="914772"/>
                <a:gridCol w="800426"/>
                <a:gridCol w="800426"/>
                <a:gridCol w="940183"/>
              </a:tblGrid>
              <a:tr h="431800">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Properties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LDA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PBE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revTPSS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regTPSS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MGGA_MS0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HSE06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100">
                          <a:solidFill>
                            <a:srgbClr val="323292"/>
                          </a:solidFill>
                          <a:effectLst/>
                          <a:latin typeface="Times New Roman" panose="02020603050405020304" pitchFamily="18" charset="0"/>
                          <a:ea typeface="SimSun" panose="02010600030101010101" pitchFamily="2" charset="-122"/>
                          <a:cs typeface="Times New Roman" panose="02020603050405020304" pitchFamily="18" charset="0"/>
                        </a:rPr>
                        <a:t>Expt.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gridSpan="9">
                  <a:txBody>
                    <a:bodyPr/>
                    <a:lstStyle/>
                    <a:p>
                      <a:pPr marL="0" marR="0" algn="just">
                        <a:lnSpc>
                          <a:spcPct val="115000"/>
                        </a:lnSpc>
                        <a:spcBef>
                          <a:spcPts val="0"/>
                        </a:spcBef>
                        <a:spcAft>
                          <a:spcPts val="0"/>
                        </a:spcAft>
                      </a:pPr>
                      <a:r>
                        <a:rPr lang="en-US" sz="16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ω-Zr (hcp)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a:txBody>
                    <a:bodyPr/>
                    <a:lstStyle/>
                    <a:p>
                      <a:pPr marL="0" marR="0" algn="just">
                        <a:lnSpc>
                          <a:spcPct val="115000"/>
                        </a:lnSpc>
                        <a:spcBef>
                          <a:spcPts val="0"/>
                        </a:spcBef>
                        <a:spcAft>
                          <a:spcPts val="0"/>
                        </a:spcAft>
                      </a:pPr>
                      <a:r>
                        <a:rPr lang="en-US" sz="16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a:t>
                      </a:r>
                      <a:r>
                        <a:rPr lang="en-US" sz="1600" kern="100" baseline="-25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(Å</a:t>
                      </a:r>
                      <a:r>
                        <a:rPr lang="en-US" sz="1600" kern="100" baseline="30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23.09</a:t>
                      </a:r>
                      <a:r>
                        <a:rPr lang="en-US" sz="1600" kern="100" baseline="30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lnL>
                      <a:noFill/>
                    </a:lnL>
                    <a:lnR>
                      <a:noFill/>
                    </a:lnR>
                    <a:lnT w="12700" cap="flat" cmpd="sng" algn="ctr">
                      <a:solidFill>
                        <a:srgbClr val="000000"/>
                      </a:solidFill>
                      <a:prstDash val="solid"/>
                      <a:round/>
                      <a:headEnd type="none" w="med" len="med"/>
                      <a:tailEnd type="none" w="med" len="med"/>
                    </a:lnT>
                    <a:lnB>
                      <a:noFill/>
                    </a:lnB>
                  </a:tcPr>
                </a:tc>
              </a:tr>
              <a:tr h="215900">
                <a:tc gridSpan="9">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7175">
                <a:tc gridSpan="9">
                  <a:txBody>
                    <a:bodyPr/>
                    <a:lstStyle/>
                    <a:p>
                      <a:pPr marL="0" marR="0" algn="just">
                        <a:lnSpc>
                          <a:spcPct val="115000"/>
                        </a:lnSpc>
                        <a:spcBef>
                          <a:spcPts val="0"/>
                        </a:spcBef>
                        <a:spcAft>
                          <a:spcPts val="0"/>
                        </a:spcAft>
                      </a:pPr>
                      <a:r>
                        <a:rPr lang="en-US" sz="16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β-Zr (bcc)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a:txBody>
                    <a:bodyPr/>
                    <a:lstStyle/>
                    <a:p>
                      <a:pPr marL="0" marR="0" algn="just">
                        <a:lnSpc>
                          <a:spcPct val="115000"/>
                        </a:lnSpc>
                        <a:spcBef>
                          <a:spcPts val="0"/>
                        </a:spcBef>
                        <a:spcAft>
                          <a:spcPts val="0"/>
                        </a:spcAft>
                      </a:pPr>
                      <a:r>
                        <a:rPr lang="en-US" sz="16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a:t>
                      </a:r>
                      <a:r>
                        <a:rPr lang="en-US" sz="1600" kern="100" baseline="-25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(Å</a:t>
                      </a:r>
                      <a:r>
                        <a:rPr lang="en-US" sz="1600" kern="100" baseline="30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gridSpan="9">
                  <a:txBody>
                    <a:bodyPr/>
                    <a:lstStyle/>
                    <a:p>
                      <a:pPr>
                        <a:lnSpc>
                          <a:spcPct val="107000"/>
                        </a:lnSpc>
                      </a:pPr>
                      <a:endParaRPr lang="en-US" sz="1100">
                        <a:effectLst/>
                        <a:latin typeface="Calibri" panose="020F050202020403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gridSpan="9">
                  <a:txBody>
                    <a:bodyPr/>
                    <a:lstStyle/>
                    <a:p>
                      <a:pPr marL="0" marR="0" algn="just">
                        <a:lnSpc>
                          <a:spcPct val="115000"/>
                        </a:lnSpc>
                        <a:spcBef>
                          <a:spcPts val="0"/>
                        </a:spcBef>
                        <a:spcAft>
                          <a:spcPts val="0"/>
                        </a:spcAft>
                      </a:pPr>
                      <a:r>
                        <a:rPr lang="en-US" sz="16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Phase transition parameters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00">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Δ</a:t>
                      </a:r>
                      <a:r>
                        <a:rPr lang="en-US" sz="16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a:t>
                      </a:r>
                      <a:r>
                        <a:rPr lang="en-US" sz="1600" kern="100" baseline="-25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(eV/atom)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215900">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Δ</a:t>
                      </a:r>
                      <a:r>
                        <a:rPr lang="en-US" sz="16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a:t>
                      </a:r>
                      <a:r>
                        <a:rPr lang="en-US" sz="1600" kern="100" baseline="-25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(Å</a:t>
                      </a:r>
                      <a:r>
                        <a:rPr lang="en-US" sz="1600" kern="100" baseline="30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0.352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0.459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8000"/>
                      </a:solidFill>
                      <a:prstDash val="solid"/>
                      <a:round/>
                      <a:headEnd type="none" w="med" len="med"/>
                      <a:tailEnd type="none" w="med" len="med"/>
                    </a:lnB>
                  </a:tcPr>
                </a:tc>
              </a:tr>
              <a:tr h="280670">
                <a:tc>
                  <a:txBody>
                    <a:bodyPr/>
                    <a:lstStyle/>
                    <a:p>
                      <a:pPr marL="0" marR="0" algn="just">
                        <a:lnSpc>
                          <a:spcPct val="115000"/>
                        </a:lnSpc>
                        <a:spcBef>
                          <a:spcPts val="0"/>
                        </a:spcBef>
                        <a:spcAft>
                          <a:spcPts val="0"/>
                        </a:spcAft>
                      </a:pPr>
                      <a:r>
                        <a:rPr lang="en-US" sz="16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a:t>
                      </a:r>
                      <a:r>
                        <a:rPr lang="en-US" sz="1600" kern="100" baseline="-25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 </a:t>
                      </a: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21.78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26.62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E78A08B6-DC21-46A3-88F3-526B44D4EC2D}" type="slidenum">
              <a:rPr lang="en-US" smtClean="0"/>
              <a:pPr/>
              <a:t>15</a:t>
            </a:fld>
            <a:endParaRPr lang="en-US"/>
          </a:p>
        </p:txBody>
      </p:sp>
      <p:sp>
        <p:nvSpPr>
          <p:cNvPr id="5" name="Rectangle 4"/>
          <p:cNvSpPr/>
          <p:nvPr/>
        </p:nvSpPr>
        <p:spPr>
          <a:xfrm>
            <a:off x="381000" y="5181600"/>
            <a:ext cx="8534400" cy="276999"/>
          </a:xfrm>
          <a:prstGeom prst="rect">
            <a:avLst/>
          </a:prstGeom>
        </p:spPr>
        <p:txBody>
          <a:bodyPr wrap="square">
            <a:spAutoFit/>
          </a:bodyPr>
          <a:lstStyle/>
          <a:p>
            <a:pPr marL="228600" indent="-228600"/>
            <a:r>
              <a:rPr lang="en-US" sz="1200" dirty="0" smtClean="0">
                <a:solidFill>
                  <a:schemeClr val="accent2">
                    <a:lumMod val="50000"/>
                  </a:schemeClr>
                </a:solidFill>
                <a:latin typeface="Arial" pitchFamily="34" charset="0"/>
                <a:cs typeface="Arial" pitchFamily="34" charset="0"/>
              </a:rPr>
              <a:t>B. Xiao, J. Sun,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Feng</a:t>
            </a:r>
            <a:r>
              <a:rPr lang="en-US" sz="1200" dirty="0" smtClean="0">
                <a:solidFill>
                  <a:schemeClr val="accent2">
                    <a:lumMod val="50000"/>
                  </a:schemeClr>
                </a:solidFill>
                <a:latin typeface="Arial" pitchFamily="34" charset="0"/>
                <a:cs typeface="Arial" pitchFamily="34" charset="0"/>
              </a:rPr>
              <a:t>, R. </a:t>
            </a:r>
            <a:r>
              <a:rPr lang="en-US" sz="1200" dirty="0" err="1" smtClean="0">
                <a:solidFill>
                  <a:schemeClr val="accent2">
                    <a:lumMod val="50000"/>
                  </a:schemeClr>
                </a:solidFill>
                <a:latin typeface="Arial" pitchFamily="34" charset="0"/>
                <a:cs typeface="Arial" pitchFamily="34" charset="0"/>
              </a:rPr>
              <a:t>Haunschild</a:t>
            </a:r>
            <a:r>
              <a:rPr lang="en-US" sz="1200" dirty="0" smtClean="0">
                <a:solidFill>
                  <a:schemeClr val="accent2">
                    <a:lumMod val="50000"/>
                  </a:schemeClr>
                </a:solidFill>
                <a:latin typeface="Arial" pitchFamily="34" charset="0"/>
                <a:cs typeface="Arial" pitchFamily="34" charset="0"/>
              </a:rPr>
              <a:t>, G.E. </a:t>
            </a:r>
            <a:r>
              <a:rPr lang="en-US" sz="1200" dirty="0" err="1" smtClean="0">
                <a:solidFill>
                  <a:schemeClr val="accent2">
                    <a:lumMod val="50000"/>
                  </a:schemeClr>
                </a:solidFill>
                <a:latin typeface="Arial" pitchFamily="34" charset="0"/>
                <a:cs typeface="Arial" pitchFamily="34" charset="0"/>
              </a:rPr>
              <a:t>Scuseria</a:t>
            </a:r>
            <a:r>
              <a:rPr lang="en-US" sz="1200" dirty="0" smtClean="0">
                <a:solidFill>
                  <a:schemeClr val="accent2">
                    <a:lumMod val="50000"/>
                  </a:schemeClr>
                </a:solidFill>
                <a:latin typeface="Arial" pitchFamily="34" charset="0"/>
                <a:cs typeface="Arial" pitchFamily="34" charset="0"/>
              </a:rPr>
              <a:t>,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88, 184103</a:t>
            </a:r>
            <a:r>
              <a:rPr lang="hu-HU" sz="1200" b="1" dirty="0" smtClean="0">
                <a:solidFill>
                  <a:schemeClr val="accent2">
                    <a:lumMod val="50000"/>
                  </a:schemeClr>
                </a:solidFill>
                <a:latin typeface="Arial" pitchFamily="34" charset="0"/>
                <a:cs typeface="Arial" pitchFamily="34" charset="0"/>
              </a:rPr>
              <a:t> (2013)</a:t>
            </a: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sz="2400" dirty="0" smtClean="0">
                <a:latin typeface="Arial" pitchFamily="34" charset="0"/>
                <a:cs typeface="Arial" pitchFamily="34" charset="0"/>
              </a:rPr>
              <a:t>This ‘MGGA_MS” exists in three similar versions:</a:t>
            </a:r>
            <a:br>
              <a:rPr lang="en-US" sz="2400" dirty="0" smtClean="0">
                <a:latin typeface="Arial" pitchFamily="34" charset="0"/>
                <a:cs typeface="Arial" pitchFamily="34" charset="0"/>
              </a:rPr>
            </a:br>
            <a:r>
              <a:rPr lang="en-US" sz="2400" dirty="0" smtClean="0">
                <a:solidFill>
                  <a:srgbClr val="000099"/>
                </a:solidFill>
                <a:latin typeface="Arial" pitchFamily="34" charset="0"/>
                <a:cs typeface="Arial" pitchFamily="34" charset="0"/>
              </a:rPr>
              <a:t>  MGGA_MS0 </a:t>
            </a:r>
            <a:r>
              <a:rPr lang="en-US" sz="2400" dirty="0" smtClean="0">
                <a:latin typeface="Arial" pitchFamily="34" charset="0"/>
                <a:cs typeface="Arial" pitchFamily="34" charset="0"/>
              </a:rPr>
              <a:t>(no empirical parameter): </a:t>
            </a:r>
            <a:br>
              <a:rPr lang="en-US" sz="2400" dirty="0" smtClean="0">
                <a:latin typeface="Arial" pitchFamily="34" charset="0"/>
                <a:cs typeface="Arial" pitchFamily="34" charset="0"/>
              </a:rPr>
            </a:br>
            <a:r>
              <a:rPr lang="en-US" sz="1300" dirty="0" smtClean="0">
                <a:solidFill>
                  <a:schemeClr val="accent2">
                    <a:lumMod val="50000"/>
                  </a:schemeClr>
                </a:solidFill>
                <a:latin typeface="Arial" pitchFamily="34" charset="0"/>
                <a:cs typeface="Arial" pitchFamily="34" charset="0"/>
              </a:rPr>
              <a:t>Sun et all., J. Chem. Phys. </a:t>
            </a:r>
            <a:r>
              <a:rPr lang="en-US" sz="1300" b="1" dirty="0" smtClean="0">
                <a:solidFill>
                  <a:schemeClr val="accent2">
                    <a:lumMod val="50000"/>
                  </a:schemeClr>
                </a:solidFill>
                <a:latin typeface="Arial" pitchFamily="34" charset="0"/>
                <a:cs typeface="Arial" pitchFamily="34" charset="0"/>
              </a:rPr>
              <a:t>137, 051101 (2012)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solidFill>
                  <a:srgbClr val="000099"/>
                </a:solidFill>
                <a:latin typeface="Arial" pitchFamily="34" charset="0"/>
                <a:cs typeface="Arial" pitchFamily="34" charset="0"/>
              </a:rPr>
              <a:t>MGGA_MS1</a:t>
            </a:r>
            <a:r>
              <a:rPr lang="en-US" sz="2400" dirty="0" smtClean="0">
                <a:latin typeface="Arial" pitchFamily="34" charset="0"/>
                <a:cs typeface="Arial" pitchFamily="34" charset="0"/>
              </a:rPr>
              <a:t> and </a:t>
            </a:r>
            <a:r>
              <a:rPr lang="en-US" sz="2400" dirty="0" smtClean="0">
                <a:solidFill>
                  <a:srgbClr val="000099"/>
                </a:solidFill>
                <a:latin typeface="Arial" pitchFamily="34" charset="0"/>
                <a:cs typeface="Arial" pitchFamily="34" charset="0"/>
              </a:rPr>
              <a:t>MGGA_MS2</a:t>
            </a:r>
            <a:r>
              <a:rPr lang="en-US" sz="2400" dirty="0" smtClean="0">
                <a:latin typeface="Arial" pitchFamily="34" charset="0"/>
                <a:cs typeface="Arial" pitchFamily="34" charset="0"/>
              </a:rPr>
              <a:t> (1 or 2 empirical parameters): </a:t>
            </a:r>
            <a:br>
              <a:rPr lang="en-US" sz="2400" dirty="0" smtClean="0">
                <a:latin typeface="Arial" pitchFamily="34" charset="0"/>
                <a:cs typeface="Arial" pitchFamily="34" charset="0"/>
              </a:rPr>
            </a:br>
            <a:r>
              <a:rPr lang="en-US" sz="1300" dirty="0" smtClean="0">
                <a:solidFill>
                  <a:schemeClr val="accent2">
                    <a:lumMod val="50000"/>
                  </a:schemeClr>
                </a:solidFill>
                <a:latin typeface="Arial" pitchFamily="34" charset="0"/>
                <a:cs typeface="Arial" pitchFamily="34" charset="0"/>
              </a:rPr>
              <a:t>Sun at all. J. Chem. Phys. </a:t>
            </a:r>
            <a:r>
              <a:rPr lang="en-US" sz="1300" b="1" dirty="0" smtClean="0">
                <a:solidFill>
                  <a:schemeClr val="accent2">
                    <a:lumMod val="50000"/>
                  </a:schemeClr>
                </a:solidFill>
                <a:latin typeface="Arial" pitchFamily="34" charset="0"/>
                <a:cs typeface="Arial" pitchFamily="34" charset="0"/>
              </a:rPr>
              <a:t>138, 044113 (2013) </a:t>
            </a:r>
            <a:r>
              <a:rPr lang="en-US" sz="1300" dirty="0" smtClean="0">
                <a:solidFill>
                  <a:schemeClr val="accent2">
                    <a:lumMod val="50000"/>
                  </a:schemeClr>
                </a:solidFill>
                <a:latin typeface="Arial" pitchFamily="34" charset="0"/>
                <a:cs typeface="Arial" pitchFamily="34" charset="0"/>
              </a:rPr>
              <a:t/>
            </a:r>
            <a:br>
              <a:rPr lang="en-US" sz="1300" dirty="0" smtClean="0">
                <a:solidFill>
                  <a:schemeClr val="accent2">
                    <a:lumMod val="50000"/>
                  </a:schemeClr>
                </a:solidFill>
                <a:latin typeface="Arial" pitchFamily="34" charset="0"/>
                <a:cs typeface="Arial" pitchFamily="34" charset="0"/>
              </a:rPr>
            </a:br>
            <a:r>
              <a:rPr lang="en-US" sz="1400" dirty="0" smtClean="0">
                <a:solidFill>
                  <a:schemeClr val="accent2">
                    <a:lumMod val="50000"/>
                  </a:schemeClr>
                </a:solidFill>
                <a:latin typeface="Arial" pitchFamily="34" charset="0"/>
                <a:cs typeface="Arial" pitchFamily="34" charset="0"/>
              </a:rPr>
              <a:t>Sun at all. Phys. Rev. </a:t>
            </a:r>
            <a:r>
              <a:rPr lang="en-US" sz="1400" dirty="0" err="1" smtClean="0">
                <a:solidFill>
                  <a:schemeClr val="accent2">
                    <a:lumMod val="50000"/>
                  </a:schemeClr>
                </a:solidFill>
                <a:latin typeface="Arial" pitchFamily="34" charset="0"/>
                <a:cs typeface="Arial" pitchFamily="34" charset="0"/>
              </a:rPr>
              <a:t>Lett</a:t>
            </a:r>
            <a:r>
              <a:rPr lang="en-US" sz="1400" dirty="0" smtClean="0">
                <a:solidFill>
                  <a:schemeClr val="accent2">
                    <a:lumMod val="50000"/>
                  </a:schemeClr>
                </a:solidFill>
                <a:latin typeface="Arial" pitchFamily="34" charset="0"/>
                <a:cs typeface="Arial" pitchFamily="34" charset="0"/>
              </a:rPr>
              <a:t>.</a:t>
            </a:r>
            <a:r>
              <a:rPr lang="en-US" sz="1400" dirty="0" smtClean="0">
                <a:solidFill>
                  <a:schemeClr val="accent2">
                    <a:lumMod val="50000"/>
                  </a:schemeClr>
                </a:solidFill>
              </a:rPr>
              <a:t> </a:t>
            </a:r>
            <a:r>
              <a:rPr lang="en-US" sz="1400" b="1" dirty="0" smtClean="0">
                <a:solidFill>
                  <a:schemeClr val="accent2">
                    <a:lumMod val="50000"/>
                  </a:schemeClr>
                </a:solidFill>
              </a:rPr>
              <a:t>111, 106401 (2013)</a:t>
            </a:r>
            <a:r>
              <a:rPr lang="en-US" sz="1300" dirty="0" smtClean="0">
                <a:solidFill>
                  <a:schemeClr val="accent2">
                    <a:lumMod val="50000"/>
                  </a:schemeClr>
                </a:solidFill>
                <a:latin typeface="Arial" pitchFamily="34" charset="0"/>
                <a:cs typeface="Arial" pitchFamily="34" charset="0"/>
              </a:rPr>
              <a:t/>
            </a:r>
            <a:br>
              <a:rPr lang="en-US" sz="1300" dirty="0" smtClean="0">
                <a:solidFill>
                  <a:schemeClr val="accent2">
                    <a:lumMod val="50000"/>
                  </a:schemeClr>
                </a:solidFill>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3" name="Content Placeholder 2"/>
          <p:cNvSpPr>
            <a:spLocks noGrp="1"/>
          </p:cNvSpPr>
          <p:nvPr>
            <p:ph idx="1"/>
          </p:nvPr>
        </p:nvSpPr>
        <p:spPr>
          <a:xfrm>
            <a:off x="228600" y="2133600"/>
            <a:ext cx="8610600" cy="4525963"/>
          </a:xfrm>
        </p:spPr>
        <p:txBody>
          <a:bodyPr>
            <a:normAutofit lnSpcReduction="10000"/>
          </a:bodyPr>
          <a:lstStyle/>
          <a:p>
            <a:pPr>
              <a:buNone/>
            </a:pPr>
            <a:r>
              <a:rPr lang="en-US" sz="2400" dirty="0" smtClean="0"/>
              <a:t> </a:t>
            </a:r>
            <a:r>
              <a:rPr lang="en-US" sz="2400" dirty="0" smtClean="0">
                <a:latin typeface="Arial" pitchFamily="34" charset="0"/>
                <a:cs typeface="Arial" pitchFamily="34" charset="0"/>
              </a:rPr>
              <a:t>MGGA_MS2 has two non-empirical parameters </a:t>
            </a:r>
            <a:r>
              <a:rPr lang="el-GR" sz="2400" i="1" dirty="0" smtClean="0">
                <a:latin typeface="Arial"/>
                <a:cs typeface="Arial"/>
              </a:rPr>
              <a:t>μ</a:t>
            </a:r>
            <a:r>
              <a:rPr lang="en-US" sz="2400" i="1" baseline="30000" dirty="0" smtClean="0">
                <a:latin typeface="Arial"/>
                <a:cs typeface="Arial"/>
              </a:rPr>
              <a:t>GE</a:t>
            </a:r>
            <a:r>
              <a:rPr lang="en-US" sz="2400" i="1" dirty="0" smtClean="0">
                <a:latin typeface="Arial" pitchFamily="34" charset="0"/>
                <a:cs typeface="Arial" pitchFamily="34" charset="0"/>
              </a:rPr>
              <a:t>  </a:t>
            </a:r>
            <a:r>
              <a:rPr lang="en-US" sz="2400" dirty="0" smtClean="0">
                <a:latin typeface="Arial" pitchFamily="34" charset="0"/>
                <a:cs typeface="Arial" pitchFamily="34" charset="0"/>
              </a:rPr>
              <a:t>and  </a:t>
            </a:r>
            <a:r>
              <a:rPr lang="en-US" sz="2400" i="1" dirty="0" smtClean="0">
                <a:latin typeface="Arial" pitchFamily="34" charset="0"/>
                <a:cs typeface="Arial" pitchFamily="34" charset="0"/>
              </a:rPr>
              <a:t>c</a:t>
            </a:r>
            <a:r>
              <a:rPr lang="en-US" sz="2400" dirty="0" smtClean="0">
                <a:latin typeface="Arial" pitchFamily="34" charset="0"/>
                <a:cs typeface="Arial" pitchFamily="34" charset="0"/>
              </a:rPr>
              <a:t>       (from the slowly-varying electron gas and the hydrogen atom), plus two empirical parameters  </a:t>
            </a:r>
            <a:r>
              <a:rPr lang="el-GR" sz="2400" i="1" dirty="0" smtClean="0">
                <a:latin typeface="Arial"/>
                <a:cs typeface="Arial"/>
              </a:rPr>
              <a:t>κ</a:t>
            </a:r>
            <a:r>
              <a:rPr lang="en-US" sz="2400" dirty="0" smtClean="0">
                <a:latin typeface="Arial"/>
                <a:cs typeface="Arial"/>
              </a:rPr>
              <a:t> </a:t>
            </a:r>
            <a:r>
              <a:rPr lang="en-US" sz="2400" dirty="0" smtClean="0">
                <a:latin typeface="Arial" pitchFamily="34" charset="0"/>
                <a:cs typeface="Arial" pitchFamily="34" charset="0"/>
              </a:rPr>
              <a:t>and </a:t>
            </a:r>
            <a:r>
              <a:rPr lang="en-US" sz="2400" i="1" dirty="0" smtClean="0">
                <a:latin typeface="Arial" pitchFamily="34" charset="0"/>
                <a:cs typeface="Arial" pitchFamily="34" charset="0"/>
              </a:rPr>
              <a:t> b  </a:t>
            </a:r>
            <a:r>
              <a:rPr lang="en-US" sz="2400" dirty="0" smtClean="0">
                <a:latin typeface="Arial" pitchFamily="34" charset="0"/>
                <a:cs typeface="Arial" pitchFamily="34" charset="0"/>
              </a:rPr>
              <a:t>(fitted to AE6 atomization energies and BH6 barrier heights).</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We hope to purge the empirical parameters in the future, replacing them by additional constraints:</a:t>
            </a:r>
          </a:p>
          <a:p>
            <a:r>
              <a:rPr lang="en-US" sz="2400" dirty="0" smtClean="0">
                <a:latin typeface="Arial" pitchFamily="34" charset="0"/>
                <a:cs typeface="Arial" pitchFamily="34" charset="0"/>
              </a:rPr>
              <a:t>tight </a:t>
            </a:r>
            <a:r>
              <a:rPr lang="en-US" sz="2400" dirty="0" err="1" smtClean="0">
                <a:latin typeface="Arial" pitchFamily="34" charset="0"/>
                <a:cs typeface="Arial" pitchFamily="34" charset="0"/>
              </a:rPr>
              <a:t>Lieb</a:t>
            </a:r>
            <a:r>
              <a:rPr lang="en-US" sz="2400" dirty="0" smtClean="0">
                <a:latin typeface="Arial" pitchFamily="34" charset="0"/>
                <a:cs typeface="Arial" pitchFamily="34" charset="0"/>
              </a:rPr>
              <a:t>-Oxford bound for</a:t>
            </a:r>
          </a:p>
          <a:p>
            <a:pPr>
              <a:buNone/>
            </a:pPr>
            <a:r>
              <a:rPr lang="en-US" sz="1200" dirty="0" smtClean="0">
                <a:solidFill>
                  <a:schemeClr val="accent2">
                    <a:lumMod val="50000"/>
                  </a:schemeClr>
                </a:solidFill>
                <a:latin typeface="Arial" pitchFamily="34" charset="0"/>
                <a:cs typeface="Arial" pitchFamily="34" charset="0"/>
              </a:rPr>
              <a:t>M.M. </a:t>
            </a:r>
            <a:r>
              <a:rPr lang="en-US" sz="1200" dirty="0" err="1" smtClean="0">
                <a:solidFill>
                  <a:schemeClr val="accent2">
                    <a:lumMod val="50000"/>
                  </a:schemeClr>
                </a:solidFill>
                <a:latin typeface="Arial" pitchFamily="34" charset="0"/>
                <a:cs typeface="Arial" pitchFamily="34" charset="0"/>
              </a:rPr>
              <a:t>Odashima</a:t>
            </a:r>
            <a:r>
              <a:rPr lang="en-US" sz="1200" dirty="0" smtClean="0">
                <a:solidFill>
                  <a:schemeClr val="accent2">
                    <a:lumMod val="50000"/>
                  </a:schemeClr>
                </a:solidFill>
                <a:latin typeface="Arial" pitchFamily="34" charset="0"/>
                <a:cs typeface="Arial" pitchFamily="34" charset="0"/>
              </a:rPr>
              <a:t> and K. </a:t>
            </a:r>
            <a:r>
              <a:rPr lang="en-US" sz="1200" dirty="0" err="1" smtClean="0">
                <a:solidFill>
                  <a:schemeClr val="accent2">
                    <a:lumMod val="50000"/>
                  </a:schemeClr>
                </a:solidFill>
                <a:latin typeface="Arial" pitchFamily="34" charset="0"/>
                <a:cs typeface="Arial" pitchFamily="34" charset="0"/>
              </a:rPr>
              <a:t>Capelle</a:t>
            </a:r>
            <a:r>
              <a:rPr lang="en-US" sz="1200" dirty="0" smtClean="0">
                <a:solidFill>
                  <a:schemeClr val="accent2">
                    <a:lumMod val="50000"/>
                  </a:schemeClr>
                </a:solidFill>
                <a:latin typeface="Arial" pitchFamily="34" charset="0"/>
                <a:cs typeface="Arial" pitchFamily="34" charset="0"/>
              </a:rPr>
              <a:t>, J. Chem. Phys</a:t>
            </a:r>
            <a:r>
              <a:rPr lang="en-US" sz="1200" b="1" dirty="0" smtClean="0">
                <a:solidFill>
                  <a:schemeClr val="accent2">
                    <a:lumMod val="50000"/>
                  </a:schemeClr>
                </a:solidFill>
                <a:latin typeface="Arial" pitchFamily="34" charset="0"/>
                <a:cs typeface="Arial" pitchFamily="34" charset="0"/>
              </a:rPr>
              <a:t>. 127, 054106 (2007)</a:t>
            </a:r>
            <a:endParaRPr lang="en-US" sz="1200" b="1" dirty="0" smtClean="0">
              <a:solidFill>
                <a:srgbClr val="C00000"/>
              </a:solidFill>
              <a:latin typeface="Arial" pitchFamily="34" charset="0"/>
              <a:cs typeface="Arial" pitchFamily="34" charset="0"/>
            </a:endParaRPr>
          </a:p>
          <a:p>
            <a:r>
              <a:rPr lang="en-US" sz="2400" dirty="0" smtClean="0">
                <a:latin typeface="Arial" pitchFamily="34" charset="0"/>
                <a:cs typeface="Arial" pitchFamily="34" charset="0"/>
              </a:rPr>
              <a:t>non-uniform density scaling </a:t>
            </a:r>
          </a:p>
          <a:p>
            <a:pPr>
              <a:buNone/>
            </a:pPr>
            <a:r>
              <a:rPr lang="en-US" sz="1200" dirty="0" smtClean="0">
                <a:solidFill>
                  <a:schemeClr val="accent2">
                    <a:lumMod val="50000"/>
                  </a:schemeClr>
                </a:solidFill>
                <a:latin typeface="Arial" pitchFamily="34" charset="0"/>
                <a:cs typeface="Arial" pitchFamily="34" charset="0"/>
              </a:rPr>
              <a:t>M. Levy, Phys. Rev. A </a:t>
            </a:r>
            <a:r>
              <a:rPr lang="en-US" sz="1200" b="1" dirty="0" smtClean="0">
                <a:solidFill>
                  <a:schemeClr val="accent2">
                    <a:lumMod val="50000"/>
                  </a:schemeClr>
                </a:solidFill>
                <a:latin typeface="Arial" pitchFamily="34" charset="0"/>
                <a:cs typeface="Arial" pitchFamily="34" charset="0"/>
              </a:rPr>
              <a:t>43, 4637 (1991)</a:t>
            </a:r>
          </a:p>
          <a:p>
            <a:pPr>
              <a:buNone/>
            </a:pPr>
            <a:r>
              <a:rPr lang="en-US" sz="1200" dirty="0" smtClean="0">
                <a:solidFill>
                  <a:schemeClr val="accent2">
                    <a:lumMod val="50000"/>
                  </a:schemeClr>
                </a:solidFill>
                <a:latin typeface="Arial" pitchFamily="34" charset="0"/>
                <a:cs typeface="Arial" pitchFamily="34" charset="0"/>
              </a:rPr>
              <a:t>L. </a:t>
            </a:r>
            <a:r>
              <a:rPr lang="en-US" sz="1200" dirty="0" err="1" smtClean="0">
                <a:solidFill>
                  <a:schemeClr val="accent2">
                    <a:lumMod val="50000"/>
                  </a:schemeClr>
                </a:solidFill>
                <a:latin typeface="Arial" pitchFamily="34" charset="0"/>
                <a:cs typeface="Arial" pitchFamily="34" charset="0"/>
              </a:rPr>
              <a:t>Chiodo</a:t>
            </a:r>
            <a:r>
              <a:rPr lang="en-US" sz="1200" dirty="0" smtClean="0">
                <a:solidFill>
                  <a:schemeClr val="accent2">
                    <a:lumMod val="50000"/>
                  </a:schemeClr>
                </a:solidFill>
                <a:latin typeface="Arial" pitchFamily="34" charset="0"/>
                <a:cs typeface="Arial" pitchFamily="34" charset="0"/>
              </a:rPr>
              <a:t>, L.A. </a:t>
            </a:r>
            <a:r>
              <a:rPr lang="en-US" sz="1200" dirty="0" err="1" smtClean="0">
                <a:solidFill>
                  <a:schemeClr val="accent2">
                    <a:lumMod val="50000"/>
                  </a:schemeClr>
                </a:solidFill>
                <a:latin typeface="Arial" pitchFamily="34" charset="0"/>
                <a:cs typeface="Arial" pitchFamily="34" charset="0"/>
              </a:rPr>
              <a:t>Constantin</a:t>
            </a:r>
            <a:r>
              <a:rPr lang="en-US" sz="1200" dirty="0" smtClean="0">
                <a:solidFill>
                  <a:schemeClr val="accent2">
                    <a:lumMod val="50000"/>
                  </a:schemeClr>
                </a:solidFill>
                <a:latin typeface="Arial" pitchFamily="34" charset="0"/>
                <a:cs typeface="Arial" pitchFamily="34" charset="0"/>
              </a:rPr>
              <a:t>, E. </a:t>
            </a:r>
            <a:r>
              <a:rPr lang="en-US" sz="1200" dirty="0" err="1" smtClean="0">
                <a:solidFill>
                  <a:schemeClr val="accent2">
                    <a:lumMod val="50000"/>
                  </a:schemeClr>
                </a:solidFill>
                <a:latin typeface="Arial" pitchFamily="34" charset="0"/>
                <a:cs typeface="Arial" pitchFamily="34" charset="0"/>
              </a:rPr>
              <a:t>Fabiano</a:t>
            </a:r>
            <a:r>
              <a:rPr lang="en-US" sz="1200" dirty="0" smtClean="0">
                <a:solidFill>
                  <a:schemeClr val="accent2">
                    <a:lumMod val="50000"/>
                  </a:schemeClr>
                </a:solidFill>
                <a:latin typeface="Arial" pitchFamily="34" charset="0"/>
                <a:cs typeface="Arial" pitchFamily="34" charset="0"/>
              </a:rPr>
              <a:t> and F. D </a:t>
            </a:r>
            <a:r>
              <a:rPr lang="en-US" sz="1200" dirty="0" err="1" smtClean="0">
                <a:solidFill>
                  <a:schemeClr val="accent2">
                    <a:lumMod val="50000"/>
                  </a:schemeClr>
                </a:solidFill>
                <a:latin typeface="Arial" pitchFamily="34" charset="0"/>
                <a:cs typeface="Arial" pitchFamily="34" charset="0"/>
              </a:rPr>
              <a:t>Sala</a:t>
            </a:r>
            <a:r>
              <a:rPr lang="en-US" sz="1200" dirty="0" smtClean="0">
                <a:solidFill>
                  <a:schemeClr val="accent2">
                    <a:lumMod val="50000"/>
                  </a:schemeClr>
                </a:solidFill>
                <a:latin typeface="Arial" pitchFamily="34" charset="0"/>
                <a:cs typeface="Arial" pitchFamily="34" charset="0"/>
              </a:rPr>
              <a:t>,</a:t>
            </a:r>
            <a:r>
              <a:rPr lang="en-US" sz="1200" b="1" dirty="0" smtClean="0">
                <a:solidFill>
                  <a:schemeClr val="accent2">
                    <a:lumMod val="50000"/>
                  </a:schemeClr>
                </a:solidFill>
                <a:latin typeface="Arial" pitchFamily="34" charset="0"/>
                <a:cs typeface="Arial" pitchFamily="34" charset="0"/>
              </a:rPr>
              <a:t> 108, 126402 (2012)</a:t>
            </a:r>
          </a:p>
          <a:p>
            <a:pPr>
              <a:buNone/>
            </a:pPr>
            <a:r>
              <a:rPr lang="en-US" sz="1200" dirty="0" smtClean="0">
                <a:solidFill>
                  <a:schemeClr val="accent2">
                    <a:lumMod val="50000"/>
                  </a:schemeClr>
                </a:solidFill>
                <a:latin typeface="Arial" pitchFamily="34" charset="0"/>
                <a:cs typeface="Arial" pitchFamily="34" charset="0"/>
              </a:rPr>
              <a:t>J.M. del Campo, J.L. </a:t>
            </a:r>
            <a:r>
              <a:rPr lang="en-US" sz="1200" dirty="0" err="1" smtClean="0">
                <a:solidFill>
                  <a:schemeClr val="accent2">
                    <a:lumMod val="50000"/>
                  </a:schemeClr>
                </a:solidFill>
                <a:latin typeface="Arial" pitchFamily="34" charset="0"/>
                <a:cs typeface="Arial" pitchFamily="34" charset="0"/>
              </a:rPr>
              <a:t>Gazquez</a:t>
            </a:r>
            <a:r>
              <a:rPr lang="en-US" sz="1200" dirty="0" smtClean="0">
                <a:solidFill>
                  <a:schemeClr val="accent2">
                    <a:lumMod val="50000"/>
                  </a:schemeClr>
                </a:solidFill>
                <a:latin typeface="Arial" pitchFamily="34" charset="0"/>
                <a:cs typeface="Arial" pitchFamily="34" charset="0"/>
              </a:rPr>
              <a:t>, S.B. </a:t>
            </a:r>
            <a:r>
              <a:rPr lang="en-US" sz="1200" dirty="0" err="1" smtClean="0">
                <a:solidFill>
                  <a:schemeClr val="accent2">
                    <a:lumMod val="50000"/>
                  </a:schemeClr>
                </a:solidFill>
                <a:latin typeface="Arial" pitchFamily="34" charset="0"/>
                <a:cs typeface="Arial" pitchFamily="34" charset="0"/>
              </a:rPr>
              <a:t>Trickey</a:t>
            </a:r>
            <a:r>
              <a:rPr lang="en-US" sz="1200" dirty="0" smtClean="0">
                <a:solidFill>
                  <a:schemeClr val="accent2">
                    <a:lumMod val="50000"/>
                  </a:schemeClr>
                </a:solidFill>
                <a:latin typeface="Arial" pitchFamily="34" charset="0"/>
                <a:cs typeface="Arial" pitchFamily="34" charset="0"/>
              </a:rPr>
              <a:t>, and A. Vela, Chem. Phys.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543</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179 (2012)</a:t>
            </a:r>
            <a:endParaRPr lang="en-US" sz="1200" b="1" dirty="0">
              <a:solidFill>
                <a:schemeClr val="accent2">
                  <a:lumMod val="50000"/>
                </a:schemeClr>
              </a:solidFill>
              <a:latin typeface="Arial" pitchFamily="34" charset="0"/>
              <a:cs typeface="Arial" pitchFamily="34" charset="0"/>
            </a:endParaRP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4343400" y="4648200"/>
          <a:ext cx="854075" cy="381000"/>
        </p:xfrm>
        <a:graphic>
          <a:graphicData uri="http://schemas.openxmlformats.org/presentationml/2006/ole">
            <p:oleObj spid="_x0000_s29878" name="Equation" r:id="rId3" imgW="405872" imgH="177569" progId="Equation.3">
              <p:embed/>
            </p:oleObj>
          </a:graphicData>
        </a:graphic>
      </p:graphicFrame>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7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E78A08B6-DC21-46A3-88F3-526B44D4EC2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663419889"/>
              </p:ext>
            </p:extLst>
          </p:nvPr>
        </p:nvGraphicFramePr>
        <p:xfrm>
          <a:off x="381000" y="3200400"/>
          <a:ext cx="8534404" cy="1402080"/>
        </p:xfrm>
        <a:graphic>
          <a:graphicData uri="http://schemas.openxmlformats.org/drawingml/2006/table">
            <a:tbl>
              <a:tblPr/>
              <a:tblGrid>
                <a:gridCol w="1049442"/>
                <a:gridCol w="669728"/>
                <a:gridCol w="626715"/>
                <a:gridCol w="713964"/>
                <a:gridCol w="964652"/>
                <a:gridCol w="964652"/>
                <a:gridCol w="1348056"/>
                <a:gridCol w="834394"/>
                <a:gridCol w="691846"/>
                <a:gridCol w="670955"/>
              </a:tblGrid>
              <a:tr h="0">
                <a:tc>
                  <a:txBody>
                    <a:bodyPr/>
                    <a:lstStyle/>
                    <a:p>
                      <a:pPr marL="0" marR="0" algn="just">
                        <a:lnSpc>
                          <a:spcPct val="115000"/>
                        </a:lnSpc>
                        <a:spcBef>
                          <a:spcPts val="0"/>
                        </a:spcBef>
                        <a:spcAft>
                          <a:spcPts val="0"/>
                        </a:spcAft>
                      </a:pPr>
                      <a:r>
                        <a:rPr lang="en-US" sz="1600" b="1" kern="50" dirty="0">
                          <a:latin typeface="Times New Roman"/>
                          <a:ea typeface="SimSun"/>
                        </a:rPr>
                        <a:t>Structure</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a:latin typeface="Times New Roman"/>
                          <a:ea typeface="SimSun"/>
                        </a:rPr>
                        <a:t>LDA</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a:latin typeface="Times New Roman"/>
                          <a:ea typeface="SimSun"/>
                        </a:rPr>
                        <a:t>PBE</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a:latin typeface="Times New Roman"/>
                          <a:ea typeface="SimSun"/>
                        </a:rPr>
                        <a:t>TPSS</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err="1">
                          <a:latin typeface="Times New Roman"/>
                          <a:ea typeface="SimSun"/>
                        </a:rPr>
                        <a:t>revTPSS</a:t>
                      </a:r>
                      <a:endParaRPr lang="en-US" sz="1600" b="1"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err="1">
                          <a:latin typeface="Times New Roman"/>
                          <a:ea typeface="SimSun"/>
                        </a:rPr>
                        <a:t>regTPSS</a:t>
                      </a:r>
                      <a:endParaRPr lang="en-US" sz="1600" b="1"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smtClean="0">
                          <a:latin typeface="Times New Roman"/>
                          <a:ea typeface="SimSun"/>
                        </a:rPr>
                        <a:t>MGGA_MS0</a:t>
                      </a:r>
                      <a:endParaRPr lang="en-US" sz="1600" b="1"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a:latin typeface="Times New Roman"/>
                          <a:ea typeface="SimSun"/>
                        </a:rPr>
                        <a:t>HSE06</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a:latin typeface="Times New Roman"/>
                          <a:ea typeface="SimSun"/>
                        </a:rPr>
                        <a:t>GW0</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err="1" smtClean="0">
                          <a:latin typeface="Times New Roman"/>
                          <a:ea typeface="SimSun"/>
                        </a:rPr>
                        <a:t>Expt</a:t>
                      </a:r>
                      <a:r>
                        <a:rPr lang="hu-HU" sz="1600" b="1" kern="50" dirty="0" smtClean="0">
                          <a:latin typeface="Times New Roman"/>
                          <a:ea typeface="SimSun"/>
                        </a:rPr>
                        <a:t>.</a:t>
                      </a:r>
                      <a:endParaRPr lang="en-US" sz="1600" b="1"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1600" kern="50">
                          <a:latin typeface="Times New Roman"/>
                          <a:ea typeface="SimSun"/>
                        </a:rPr>
                        <a:t>D-Si</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a:latin typeface="Times New Roman"/>
                          <a:ea typeface="SimSun"/>
                        </a:rPr>
                        <a:t>0.49</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dirty="0">
                          <a:latin typeface="Times New Roman"/>
                          <a:ea typeface="SimSun"/>
                        </a:rPr>
                        <a:t>0.62</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dirty="0">
                          <a:latin typeface="Times New Roman"/>
                          <a:ea typeface="SimSun"/>
                        </a:rPr>
                        <a:t>0.38</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dirty="0">
                          <a:latin typeface="Times New Roman"/>
                          <a:ea typeface="SimSun"/>
                        </a:rPr>
                        <a:t>0.25</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dirty="0">
                          <a:latin typeface="Times New Roman"/>
                          <a:ea typeface="SimSun"/>
                        </a:rPr>
                        <a:t>0.25</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dirty="0" smtClean="0">
                          <a:latin typeface="Times New Roman"/>
                          <a:ea typeface="SimSun"/>
                        </a:rPr>
                        <a:t>0.17</a:t>
                      </a:r>
                      <a:endParaRPr lang="en-US" sz="1600"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a:latin typeface="Times New Roman"/>
                          <a:ea typeface="SimSun"/>
                        </a:rPr>
                        <a:t>1.14</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dirty="0" smtClean="0">
                          <a:latin typeface="Times New Roman"/>
                          <a:ea typeface="SimSun"/>
                        </a:rPr>
                        <a:t>1.22</a:t>
                      </a:r>
                      <a:endParaRPr lang="en-US" sz="1600"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600" kern="50" dirty="0" smtClean="0">
                          <a:latin typeface="Times New Roman"/>
                          <a:ea typeface="SimSun"/>
                        </a:rPr>
                        <a:t>1.17</a:t>
                      </a:r>
                      <a:endParaRPr lang="en-US" sz="1600"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0">
                <a:tc>
                  <a:txBody>
                    <a:bodyPr/>
                    <a:lstStyle/>
                    <a:p>
                      <a:pPr marL="0" marR="0" algn="just">
                        <a:lnSpc>
                          <a:spcPct val="115000"/>
                        </a:lnSpc>
                        <a:spcBef>
                          <a:spcPts val="0"/>
                        </a:spcBef>
                        <a:spcAft>
                          <a:spcPts val="0"/>
                        </a:spcAft>
                      </a:pPr>
                      <a:r>
                        <a:rPr lang="en-US" sz="1600" kern="50" dirty="0">
                          <a:latin typeface="Times New Roman"/>
                          <a:ea typeface="SimSun"/>
                        </a:rPr>
                        <a:t>α-quartz</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5.68</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5.70</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dirty="0">
                          <a:latin typeface="Times New Roman"/>
                          <a:ea typeface="SimSun"/>
                        </a:rPr>
                        <a:t>5.94</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5.50</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5.52</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dirty="0" smtClean="0">
                          <a:latin typeface="Times New Roman"/>
                          <a:ea typeface="SimSun"/>
                        </a:rPr>
                        <a:t>5.60</a:t>
                      </a:r>
                      <a:endParaRPr lang="en-US" sz="1600" kern="50" dirty="0">
                        <a:latin typeface="Times New Roman"/>
                        <a:ea typeface="SimSun"/>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dirty="0">
                          <a:latin typeface="Times New Roman"/>
                          <a:ea typeface="SimSun"/>
                        </a:rPr>
                        <a:t>7.50</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dirty="0" smtClean="0">
                          <a:latin typeface="Times New Roman"/>
                          <a:ea typeface="SimSun"/>
                        </a:rPr>
                        <a:t>9.40</a:t>
                      </a:r>
                      <a:endParaRPr lang="en-US" sz="1600" kern="50" dirty="0">
                        <a:latin typeface="Times New Roman"/>
                        <a:ea typeface="SimSun"/>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dirty="0" smtClean="0">
                          <a:latin typeface="Times New Roman"/>
                          <a:ea typeface="SimSun"/>
                        </a:rPr>
                        <a:t>8.90</a:t>
                      </a:r>
                      <a:endParaRPr lang="en-US" sz="1600" kern="50" dirty="0">
                        <a:latin typeface="Times New Roman"/>
                        <a:ea typeface="SimSun"/>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1600" kern="50">
                          <a:latin typeface="Times New Roman"/>
                          <a:ea typeface="SimSun"/>
                        </a:rPr>
                        <a:t>Stishovite</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5.90</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5.13</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5.56</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5.17</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a:latin typeface="Times New Roman"/>
                          <a:ea typeface="SimSun"/>
                        </a:rPr>
                        <a:t>5.17</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kern="50" dirty="0" smtClean="0">
                          <a:latin typeface="Times New Roman"/>
                          <a:ea typeface="SimSun"/>
                        </a:rPr>
                        <a:t>4.25</a:t>
                      </a:r>
                      <a:endParaRPr lang="en-US" sz="1600"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a:solidFill>
                            <a:srgbClr val="323292"/>
                          </a:solidFill>
                          <a:latin typeface="Times New Roman"/>
                          <a:ea typeface="SimSun"/>
                        </a:rPr>
                        <a:t>8.06</a:t>
                      </a: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smtClean="0">
                          <a:solidFill>
                            <a:srgbClr val="323292"/>
                          </a:solidFill>
                          <a:latin typeface="Times New Roman"/>
                          <a:ea typeface="SimSun"/>
                        </a:rPr>
                        <a:t>8.90</a:t>
                      </a:r>
                      <a:endParaRPr lang="en-US" sz="1600" b="1" kern="50" dirty="0">
                        <a:solidFill>
                          <a:srgbClr val="323292"/>
                        </a:solidFill>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kern="50" dirty="0" smtClean="0">
                          <a:solidFill>
                            <a:srgbClr val="323292"/>
                          </a:solidFill>
                          <a:latin typeface="Times New Roman"/>
                          <a:ea typeface="SimSun"/>
                        </a:rPr>
                        <a:t>5~6</a:t>
                      </a:r>
                      <a:endParaRPr lang="en-US" sz="1600" b="1" kern="50" dirty="0">
                        <a:solidFill>
                          <a:srgbClr val="323292"/>
                        </a:solidFill>
                        <a:latin typeface="Times New Roman"/>
                        <a:ea typeface="SimSun"/>
                      </a:endParaRPr>
                    </a:p>
                    <a:p>
                      <a:pPr marL="0" marR="0" algn="just">
                        <a:lnSpc>
                          <a:spcPct val="115000"/>
                        </a:lnSpc>
                        <a:spcBef>
                          <a:spcPts val="0"/>
                        </a:spcBef>
                        <a:spcAft>
                          <a:spcPts val="0"/>
                        </a:spcAft>
                      </a:pPr>
                      <a:r>
                        <a:rPr lang="en-US" sz="1600" b="1" kern="50" dirty="0" smtClean="0">
                          <a:solidFill>
                            <a:srgbClr val="323292"/>
                          </a:solidFill>
                          <a:latin typeface="Times New Roman"/>
                          <a:ea typeface="SimSun"/>
                        </a:rPr>
                        <a:t>8.75</a:t>
                      </a:r>
                      <a:endParaRPr lang="en-US" sz="1600" b="1" kern="50" dirty="0">
                        <a:solidFill>
                          <a:srgbClr val="323292"/>
                        </a:solidFill>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bl>
          </a:graphicData>
        </a:graphic>
      </p:graphicFrame>
      <p:sp>
        <p:nvSpPr>
          <p:cNvPr id="70657" name="Rectangle 1"/>
          <p:cNvSpPr>
            <a:spLocks noChangeArrowheads="1"/>
          </p:cNvSpPr>
          <p:nvPr/>
        </p:nvSpPr>
        <p:spPr bwMode="auto">
          <a:xfrm>
            <a:off x="381000" y="458688"/>
            <a:ext cx="8153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23292"/>
                </a:solidFill>
                <a:effectLst/>
                <a:latin typeface="Arial" pitchFamily="34" charset="0"/>
                <a:ea typeface="SimSun" pitchFamily="2" charset="-122"/>
                <a:cs typeface="Arial" pitchFamily="34" charset="0"/>
              </a:rPr>
              <a:t>The electronic band gaps </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000000"/>
              </a:solidFill>
              <a:latin typeface="Arial"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rPr>
              <a:t>The band-gaps of the</a:t>
            </a:r>
            <a:r>
              <a:rPr kumimoji="0" lang="en-US" sz="2000" b="0" i="0" u="none" strike="noStrike" cap="none" normalizeH="0" baseline="0" dirty="0" smtClean="0">
                <a:ln>
                  <a:noFill/>
                </a:ln>
                <a:solidFill>
                  <a:srgbClr val="FF0000"/>
                </a:solidFill>
                <a:effectLst/>
                <a:latin typeface="Times New Roman" panose="02020603050405020304" pitchFamily="18" charset="0"/>
                <a:ea typeface="SimSun" pitchFamily="2" charset="-122"/>
                <a:cs typeface="Times New Roman" panose="02020603050405020304" pitchFamily="18" charset="0"/>
              </a:rPr>
              <a:t> </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D-Si, α-quartz and </a:t>
            </a:r>
            <a:r>
              <a:rPr kumimoji="0" lang="en-US" sz="2000" b="0" i="0" u="none" strike="noStrike" cap="none" normalizeH="0" baseline="0" dirty="0" err="1"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stishovite</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structures estimated from the calculated band-structure DOS by </a:t>
            </a:r>
            <a:r>
              <a:rPr kumimoji="0" lang="en-US" sz="2000" b="0" i="0" u="none" strike="noStrike" cap="none" normalizeH="0" baseline="0" dirty="0" err="1"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semilocal</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and non-local </a:t>
            </a:r>
            <a:r>
              <a:rPr kumimoji="0" lang="en-US" sz="2000" b="0" i="0" u="none" strike="noStrike" cap="none" normalizeH="0" baseline="0" dirty="0" err="1"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functionals</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Notice that the band gap of </a:t>
            </a:r>
            <a:r>
              <a:rPr kumimoji="0" lang="en-US" sz="2000"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Si</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is indirect </a:t>
            </a:r>
            <a:r>
              <a:rPr kumimoji="0" lang="en-US" sz="20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rPr>
              <a:t>[Г= (0, 0, 0) to X = (2π/a) (1, 1, 0)]</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a:t>
            </a:r>
            <a:r>
              <a:rPr kumimoji="0" lang="en-US" sz="2000" b="1"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α-quartz</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also has an indirect band gap </a:t>
            </a:r>
            <a:r>
              <a:rPr kumimoji="0" lang="en-US" sz="2000" b="0" i="0" u="none" strike="noStrike" cap="none" normalizeH="0" baseline="0" dirty="0" smtClean="0">
                <a:ln>
                  <a:noFill/>
                </a:ln>
                <a:solidFill>
                  <a:srgbClr val="000000"/>
                </a:solidFill>
                <a:effectLst/>
                <a:latin typeface="Times New Roman" panose="02020603050405020304" pitchFamily="18" charset="0"/>
                <a:ea typeface="SimSun" pitchFamily="2" charset="-122"/>
                <a:cs typeface="Times New Roman" panose="02020603050405020304" pitchFamily="18" charset="0"/>
              </a:rPr>
              <a:t>[K= ((2π/a) (1/√3, 1/3, 0) to Г]</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the band gap of </a:t>
            </a:r>
            <a:r>
              <a:rPr kumimoji="0" lang="en-US" sz="2000" b="1" i="0" u="none" strike="noStrike" cap="none" normalizeH="0" baseline="0" dirty="0" err="1"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stishovite</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is direct at the Г point.</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4800" y="4876800"/>
            <a:ext cx="8839200" cy="1169551"/>
          </a:xfrm>
          <a:prstGeom prst="rect">
            <a:avLst/>
          </a:prstGeom>
        </p:spPr>
        <p:txBody>
          <a:bodyPr wrap="square">
            <a:spAutoFit/>
          </a:bodyPr>
          <a:lstStyle/>
          <a:p>
            <a:r>
              <a:rPr lang="en-US" sz="1400" dirty="0" smtClean="0">
                <a:solidFill>
                  <a:schemeClr val="accent2">
                    <a:lumMod val="50000"/>
                  </a:schemeClr>
                </a:solidFill>
              </a:rPr>
              <a:t>L. </a:t>
            </a:r>
            <a:r>
              <a:rPr lang="en-US" sz="1400" dirty="0" err="1" smtClean="0">
                <a:solidFill>
                  <a:schemeClr val="accent2">
                    <a:lumMod val="50000"/>
                  </a:schemeClr>
                </a:solidFill>
              </a:rPr>
              <a:t>Schimka</a:t>
            </a:r>
            <a:r>
              <a:rPr lang="en-US" sz="1400" dirty="0" smtClean="0">
                <a:solidFill>
                  <a:schemeClr val="accent2">
                    <a:lumMod val="50000"/>
                  </a:schemeClr>
                </a:solidFill>
              </a:rPr>
              <a:t>, J. </a:t>
            </a:r>
            <a:r>
              <a:rPr lang="en-US" sz="1400" dirty="0" err="1" smtClean="0">
                <a:solidFill>
                  <a:schemeClr val="accent2">
                    <a:lumMod val="50000"/>
                  </a:schemeClr>
                </a:solidFill>
              </a:rPr>
              <a:t>Harl</a:t>
            </a:r>
            <a:r>
              <a:rPr lang="en-US" sz="1400" dirty="0" smtClean="0">
                <a:solidFill>
                  <a:schemeClr val="accent2">
                    <a:lumMod val="50000"/>
                  </a:schemeClr>
                </a:solidFill>
              </a:rPr>
              <a:t> and G. </a:t>
            </a:r>
            <a:r>
              <a:rPr lang="en-US" sz="1400" dirty="0" err="1" smtClean="0">
                <a:solidFill>
                  <a:schemeClr val="accent2">
                    <a:lumMod val="50000"/>
                  </a:schemeClr>
                </a:solidFill>
              </a:rPr>
              <a:t>Kresse</a:t>
            </a:r>
            <a:r>
              <a:rPr lang="en-US" sz="1400" dirty="0" smtClean="0">
                <a:solidFill>
                  <a:schemeClr val="accent2">
                    <a:lumMod val="50000"/>
                  </a:schemeClr>
                </a:solidFill>
              </a:rPr>
              <a:t>, J. Chem. Phys. </a:t>
            </a:r>
            <a:r>
              <a:rPr lang="en-US" sz="1400" b="1" dirty="0" smtClean="0">
                <a:solidFill>
                  <a:schemeClr val="accent2">
                    <a:lumMod val="50000"/>
                  </a:schemeClr>
                </a:solidFill>
              </a:rPr>
              <a:t>134, 024116 (2011)</a:t>
            </a:r>
          </a:p>
          <a:p>
            <a:r>
              <a:rPr lang="en-US" sz="1400" dirty="0" smtClean="0">
                <a:solidFill>
                  <a:schemeClr val="accent2">
                    <a:lumMod val="50000"/>
                  </a:schemeClr>
                </a:solidFill>
              </a:rPr>
              <a:t>G. </a:t>
            </a:r>
            <a:r>
              <a:rPr lang="en-US" sz="1400" dirty="0" err="1" smtClean="0">
                <a:solidFill>
                  <a:schemeClr val="accent2">
                    <a:lumMod val="50000"/>
                  </a:schemeClr>
                </a:solidFill>
              </a:rPr>
              <a:t>Kresse</a:t>
            </a:r>
            <a:r>
              <a:rPr lang="en-US" sz="1400" dirty="0" smtClean="0">
                <a:solidFill>
                  <a:schemeClr val="accent2">
                    <a:lumMod val="50000"/>
                  </a:schemeClr>
                </a:solidFill>
              </a:rPr>
              <a:t>, M. </a:t>
            </a:r>
            <a:r>
              <a:rPr lang="en-US" sz="1400" dirty="0" err="1" smtClean="0">
                <a:solidFill>
                  <a:schemeClr val="accent2">
                    <a:lumMod val="50000"/>
                  </a:schemeClr>
                </a:solidFill>
              </a:rPr>
              <a:t>Marsman</a:t>
            </a:r>
            <a:r>
              <a:rPr lang="en-US" sz="1400" dirty="0" smtClean="0">
                <a:solidFill>
                  <a:schemeClr val="accent2">
                    <a:lumMod val="50000"/>
                  </a:schemeClr>
                </a:solidFill>
              </a:rPr>
              <a:t>, L.E. </a:t>
            </a:r>
            <a:r>
              <a:rPr lang="en-US" sz="1400" dirty="0" err="1" smtClean="0">
                <a:solidFill>
                  <a:schemeClr val="accent2">
                    <a:lumMod val="50000"/>
                  </a:schemeClr>
                </a:solidFill>
              </a:rPr>
              <a:t>Hintzsche</a:t>
            </a:r>
            <a:r>
              <a:rPr lang="en-US" sz="1400" dirty="0" smtClean="0">
                <a:solidFill>
                  <a:schemeClr val="accent2">
                    <a:lumMod val="50000"/>
                  </a:schemeClr>
                </a:solidFill>
              </a:rPr>
              <a:t> and E. </a:t>
            </a:r>
            <a:r>
              <a:rPr lang="en-US" sz="1400" dirty="0" err="1" smtClean="0">
                <a:solidFill>
                  <a:schemeClr val="accent2">
                    <a:lumMod val="50000"/>
                  </a:schemeClr>
                </a:solidFill>
              </a:rPr>
              <a:t>Flage</a:t>
            </a:r>
            <a:r>
              <a:rPr lang="en-US" sz="1400" dirty="0" smtClean="0">
                <a:solidFill>
                  <a:schemeClr val="accent2">
                    <a:lumMod val="50000"/>
                  </a:schemeClr>
                </a:solidFill>
              </a:rPr>
              <a:t>-Larsen, Phys. Rev. B </a:t>
            </a:r>
            <a:r>
              <a:rPr lang="en-US" sz="1400" b="1" dirty="0" smtClean="0">
                <a:solidFill>
                  <a:schemeClr val="accent2">
                    <a:lumMod val="50000"/>
                  </a:schemeClr>
                </a:solidFill>
              </a:rPr>
              <a:t>85, 045205 (2012)</a:t>
            </a:r>
          </a:p>
          <a:p>
            <a:r>
              <a:rPr lang="en-US" sz="1400" dirty="0" smtClean="0">
                <a:solidFill>
                  <a:schemeClr val="accent2">
                    <a:lumMod val="50000"/>
                  </a:schemeClr>
                </a:solidFill>
              </a:rPr>
              <a:t>R.B. Laughlin, Phys. Rev. B </a:t>
            </a:r>
            <a:r>
              <a:rPr lang="en-US" sz="1400" b="1" dirty="0" smtClean="0">
                <a:solidFill>
                  <a:schemeClr val="accent2">
                    <a:lumMod val="50000"/>
                  </a:schemeClr>
                </a:solidFill>
              </a:rPr>
              <a:t>22, 3021 (1980)</a:t>
            </a:r>
          </a:p>
          <a:p>
            <a:r>
              <a:rPr lang="en-US" sz="1400" dirty="0" smtClean="0">
                <a:solidFill>
                  <a:schemeClr val="accent2">
                    <a:lumMod val="50000"/>
                  </a:schemeClr>
                </a:solidFill>
              </a:rPr>
              <a:t>G. </a:t>
            </a:r>
            <a:r>
              <a:rPr lang="en-US" sz="1400" dirty="0" err="1" smtClean="0">
                <a:solidFill>
                  <a:schemeClr val="accent2">
                    <a:lumMod val="50000"/>
                  </a:schemeClr>
                </a:solidFill>
              </a:rPr>
              <a:t>Wiech</a:t>
            </a:r>
            <a:r>
              <a:rPr lang="en-US" sz="1400" dirty="0" smtClean="0">
                <a:solidFill>
                  <a:schemeClr val="accent2">
                    <a:lumMod val="50000"/>
                  </a:schemeClr>
                </a:solidFill>
              </a:rPr>
              <a:t>, Solid State </a:t>
            </a:r>
            <a:r>
              <a:rPr lang="en-US" sz="1400" dirty="0" err="1" smtClean="0">
                <a:solidFill>
                  <a:schemeClr val="accent2">
                    <a:lumMod val="50000"/>
                  </a:schemeClr>
                </a:solidFill>
              </a:rPr>
              <a:t>Commun</a:t>
            </a:r>
            <a:r>
              <a:rPr lang="en-US" sz="1400" dirty="0" smtClean="0">
                <a:solidFill>
                  <a:schemeClr val="accent2">
                    <a:lumMod val="50000"/>
                  </a:schemeClr>
                </a:solidFill>
              </a:rPr>
              <a:t>. </a:t>
            </a:r>
            <a:r>
              <a:rPr lang="en-US" sz="1400" b="1" dirty="0" smtClean="0">
                <a:solidFill>
                  <a:schemeClr val="accent2">
                    <a:lumMod val="50000"/>
                  </a:schemeClr>
                </a:solidFill>
              </a:rPr>
              <a:t>52, 807 (1984)</a:t>
            </a:r>
          </a:p>
          <a:p>
            <a:r>
              <a:rPr lang="en-US" sz="1400" dirty="0" smtClean="0">
                <a:solidFill>
                  <a:schemeClr val="accent2">
                    <a:lumMod val="50000"/>
                  </a:schemeClr>
                </a:solidFill>
              </a:rPr>
              <a:t>A.N. </a:t>
            </a:r>
            <a:r>
              <a:rPr lang="en-US" sz="1400" dirty="0" err="1" smtClean="0">
                <a:solidFill>
                  <a:schemeClr val="accent2">
                    <a:lumMod val="50000"/>
                  </a:schemeClr>
                </a:solidFill>
              </a:rPr>
              <a:t>Trukhin</a:t>
            </a:r>
            <a:r>
              <a:rPr lang="en-US" sz="1400" dirty="0" smtClean="0">
                <a:solidFill>
                  <a:schemeClr val="accent2">
                    <a:lumMod val="50000"/>
                  </a:schemeClr>
                </a:solidFill>
              </a:rPr>
              <a:t>, T.I. </a:t>
            </a:r>
            <a:r>
              <a:rPr lang="en-US" sz="1400" dirty="0" err="1" smtClean="0">
                <a:solidFill>
                  <a:schemeClr val="accent2">
                    <a:lumMod val="50000"/>
                  </a:schemeClr>
                </a:solidFill>
              </a:rPr>
              <a:t>Dyuzheva</a:t>
            </a:r>
            <a:r>
              <a:rPr lang="en-US" sz="1400" dirty="0" smtClean="0">
                <a:solidFill>
                  <a:schemeClr val="accent2">
                    <a:lumMod val="50000"/>
                  </a:schemeClr>
                </a:solidFill>
              </a:rPr>
              <a:t>, L.M. </a:t>
            </a:r>
            <a:r>
              <a:rPr lang="en-US" sz="1400" dirty="0" err="1" smtClean="0">
                <a:solidFill>
                  <a:schemeClr val="accent2">
                    <a:lumMod val="50000"/>
                  </a:schemeClr>
                </a:solidFill>
              </a:rPr>
              <a:t>Lityagina</a:t>
            </a:r>
            <a:r>
              <a:rPr lang="en-US" sz="1400" dirty="0" smtClean="0">
                <a:solidFill>
                  <a:schemeClr val="accent2">
                    <a:lumMod val="50000"/>
                  </a:schemeClr>
                </a:solidFill>
              </a:rPr>
              <a:t> and N.A. </a:t>
            </a:r>
            <a:r>
              <a:rPr lang="en-US" sz="1400" dirty="0" err="1" smtClean="0">
                <a:solidFill>
                  <a:schemeClr val="accent2">
                    <a:lumMod val="50000"/>
                  </a:schemeClr>
                </a:solidFill>
              </a:rPr>
              <a:t>Bendeliani</a:t>
            </a:r>
            <a:r>
              <a:rPr lang="en-US" sz="1400" dirty="0" smtClean="0">
                <a:solidFill>
                  <a:schemeClr val="accent2">
                    <a:lumMod val="50000"/>
                  </a:schemeClr>
                </a:solidFill>
              </a:rPr>
              <a:t>, Solid State </a:t>
            </a:r>
            <a:r>
              <a:rPr lang="en-US" sz="1400" dirty="0" err="1" smtClean="0">
                <a:solidFill>
                  <a:schemeClr val="accent2">
                    <a:lumMod val="50000"/>
                  </a:schemeClr>
                </a:solidFill>
              </a:rPr>
              <a:t>Commun</a:t>
            </a:r>
            <a:r>
              <a:rPr lang="en-US" sz="1400" dirty="0" smtClean="0">
                <a:solidFill>
                  <a:schemeClr val="accent2">
                    <a:lumMod val="50000"/>
                  </a:schemeClr>
                </a:solidFill>
              </a:rPr>
              <a:t>. </a:t>
            </a:r>
            <a:r>
              <a:rPr lang="en-US" sz="1400" b="1" dirty="0" smtClean="0">
                <a:solidFill>
                  <a:schemeClr val="accent2">
                    <a:lumMod val="50000"/>
                  </a:schemeClr>
                </a:solidFill>
              </a:rPr>
              <a:t>131, 1(2004)</a:t>
            </a:r>
            <a:endParaRPr lang="en-US" sz="1400"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fld id="{E78A08B6-DC21-46A3-88F3-526B44D4EC2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763000" cy="433965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Contrary to suggestions by Wilkins et al, the </a:t>
            </a:r>
            <a:r>
              <a:rPr lang="en-US" sz="2800" b="1" dirty="0" smtClean="0">
                <a:solidFill>
                  <a:srgbClr val="C00000"/>
                </a:solidFill>
                <a:latin typeface="Times New Roman" panose="02020603050405020304" pitchFamily="18" charset="0"/>
                <a:cs typeface="Times New Roman" panose="02020603050405020304" pitchFamily="18" charset="0"/>
              </a:rPr>
              <a:t>underestimation of the fundamental band gap in GGA and meta-GGA has nothing to do with the accuracy </a:t>
            </a:r>
            <a:r>
              <a:rPr lang="en-US" sz="2800" dirty="0" smtClean="0">
                <a:latin typeface="Times New Roman" panose="02020603050405020304" pitchFamily="18" charset="0"/>
                <a:cs typeface="Times New Roman" panose="02020603050405020304" pitchFamily="18" charset="0"/>
              </a:rPr>
              <a:t>of these functionals </a:t>
            </a:r>
            <a:r>
              <a:rPr lang="en-US" sz="2800" b="1" dirty="0" smtClean="0">
                <a:solidFill>
                  <a:srgbClr val="C00000"/>
                </a:solidFill>
                <a:latin typeface="Times New Roman" panose="02020603050405020304" pitchFamily="18" charset="0"/>
                <a:cs typeface="Times New Roman" panose="02020603050405020304" pitchFamily="18" charset="0"/>
              </a:rPr>
              <a:t>for the transition pressures</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Arial" pitchFamily="34" charset="0"/>
              <a:cs typeface="Arial" pitchFamily="34" charset="0"/>
            </a:endParaRPr>
          </a:p>
          <a:p>
            <a:r>
              <a:rPr lang="hu-H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HSE06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Heyd-Scuseria-Ernzerhof</a:t>
            </a:r>
            <a:r>
              <a:rPr lang="en-US" sz="2400" dirty="0">
                <a:latin typeface="Times New Roman" panose="02020603050405020304" pitchFamily="18" charset="0"/>
                <a:cs typeface="Times New Roman" panose="02020603050405020304" pitchFamily="18" charset="0"/>
              </a:rPr>
              <a:t>) is fully nonlocal and predicts more realistic fundamental gaps. HSE06 is better than the semilocal functionals for the transition pressures of Si and SiO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but seriously overestimates the transition pressure in </a:t>
            </a:r>
            <a:r>
              <a:rPr lang="en-US" sz="2400" dirty="0" err="1" smtClean="0">
                <a:latin typeface="Times New Roman" panose="02020603050405020304" pitchFamily="18" charset="0"/>
                <a:cs typeface="Times New Roman" panose="02020603050405020304" pitchFamily="18" charset="0"/>
              </a:rPr>
              <a:t>Zr</a:t>
            </a:r>
            <a:r>
              <a:rPr lang="hu-HU"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800" dirty="0" smtClean="0">
              <a:latin typeface="Arial" pitchFamily="34" charset="0"/>
              <a:cs typeface="Arial" pitchFamily="34" charset="0"/>
            </a:endParaRPr>
          </a:p>
          <a:p>
            <a:r>
              <a:rPr lang="en-US" sz="1200" dirty="0" smtClean="0">
                <a:solidFill>
                  <a:schemeClr val="accent2">
                    <a:lumMod val="50000"/>
                  </a:schemeClr>
                </a:solidFill>
                <a:latin typeface="Arial" pitchFamily="34" charset="0"/>
                <a:cs typeface="Arial" pitchFamily="34" charset="0"/>
              </a:rPr>
              <a:t>B. Xiao, J. Sun,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Feng</a:t>
            </a:r>
            <a:r>
              <a:rPr lang="en-US" sz="1200" dirty="0" smtClean="0">
                <a:solidFill>
                  <a:schemeClr val="accent2">
                    <a:lumMod val="50000"/>
                  </a:schemeClr>
                </a:solidFill>
                <a:latin typeface="Arial" pitchFamily="34" charset="0"/>
                <a:cs typeface="Arial" pitchFamily="34" charset="0"/>
              </a:rPr>
              <a:t>, R. </a:t>
            </a:r>
            <a:r>
              <a:rPr lang="en-US" sz="1200" dirty="0" err="1" smtClean="0">
                <a:solidFill>
                  <a:schemeClr val="accent2">
                    <a:lumMod val="50000"/>
                  </a:schemeClr>
                </a:solidFill>
                <a:latin typeface="Arial" pitchFamily="34" charset="0"/>
                <a:cs typeface="Arial" pitchFamily="34" charset="0"/>
              </a:rPr>
              <a:t>Haunschild</a:t>
            </a:r>
            <a:r>
              <a:rPr lang="en-US" sz="1200" dirty="0" smtClean="0">
                <a:solidFill>
                  <a:schemeClr val="accent2">
                    <a:lumMod val="50000"/>
                  </a:schemeClr>
                </a:solidFill>
                <a:latin typeface="Arial" pitchFamily="34" charset="0"/>
                <a:cs typeface="Arial" pitchFamily="34" charset="0"/>
              </a:rPr>
              <a:t>, G.E. </a:t>
            </a:r>
            <a:r>
              <a:rPr lang="en-US" sz="1200" dirty="0" err="1" smtClean="0">
                <a:solidFill>
                  <a:schemeClr val="accent2">
                    <a:lumMod val="50000"/>
                  </a:schemeClr>
                </a:solidFill>
                <a:latin typeface="Arial" pitchFamily="34" charset="0"/>
                <a:cs typeface="Arial" pitchFamily="34" charset="0"/>
              </a:rPr>
              <a:t>Scuseria</a:t>
            </a:r>
            <a:r>
              <a:rPr lang="en-US" sz="1200" dirty="0" smtClean="0">
                <a:solidFill>
                  <a:schemeClr val="accent2">
                    <a:lumMod val="50000"/>
                  </a:schemeClr>
                </a:solidFill>
                <a:latin typeface="Arial" pitchFamily="34" charset="0"/>
                <a:cs typeface="Arial" pitchFamily="34" charset="0"/>
              </a:rPr>
              <a:t>,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88, 184103</a:t>
            </a:r>
            <a:r>
              <a:rPr lang="hu-HU" sz="1200" b="1" dirty="0" smtClean="0">
                <a:solidFill>
                  <a:schemeClr val="accent2">
                    <a:lumMod val="50000"/>
                  </a:schemeClr>
                </a:solidFill>
                <a:latin typeface="Arial" pitchFamily="34" charset="0"/>
                <a:cs typeface="Arial" pitchFamily="34" charset="0"/>
              </a:rPr>
              <a:t> (2013)</a:t>
            </a:r>
            <a:endParaRPr lang="en-US" sz="1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78A08B6-DC21-46A3-88F3-526B44D4EC2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743200"/>
          <a:ext cx="8839200" cy="2438400"/>
        </p:xfrm>
        <a:graphic>
          <a:graphicData uri="http://schemas.openxmlformats.org/drawingml/2006/table">
            <a:tbl>
              <a:tblPr/>
              <a:tblGrid>
                <a:gridCol w="1284145"/>
                <a:gridCol w="1284145"/>
                <a:gridCol w="1284145"/>
                <a:gridCol w="1284145"/>
                <a:gridCol w="1284145"/>
                <a:gridCol w="1284145"/>
                <a:gridCol w="1134330"/>
              </a:tblGrid>
              <a:tr h="237067">
                <a:tc>
                  <a:txBody>
                    <a:bodyPr/>
                    <a:lstStyle/>
                    <a:p>
                      <a:pPr marL="0" marR="0" algn="just">
                        <a:spcBef>
                          <a:spcPts val="0"/>
                        </a:spcBef>
                        <a:spcAft>
                          <a:spcPts val="0"/>
                        </a:spcAft>
                      </a:pPr>
                      <a:r>
                        <a:rPr lang="en-US" sz="1600" b="1" kern="50" dirty="0">
                          <a:latin typeface="Times New Roman"/>
                          <a:ea typeface="SimSun"/>
                        </a:rPr>
                        <a:t>Structures</a:t>
                      </a: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PBE+D2</a:t>
                      </a: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TPSS+D2</a:t>
                      </a: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optB86b-vdW</a:t>
                      </a: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MGGA</a:t>
                      </a:r>
                      <a:r>
                        <a:rPr lang="en-US" sz="1600" b="1" kern="50" dirty="0" smtClean="0">
                          <a:latin typeface="Times New Roman"/>
                          <a:ea typeface="SimSun"/>
                        </a:rPr>
                        <a:t>_</a:t>
                      </a:r>
                    </a:p>
                    <a:p>
                      <a:pPr marL="0" marR="0" algn="just">
                        <a:spcBef>
                          <a:spcPts val="0"/>
                        </a:spcBef>
                        <a:spcAft>
                          <a:spcPts val="0"/>
                        </a:spcAft>
                      </a:pPr>
                      <a:r>
                        <a:rPr lang="en-US" sz="1600" b="1" kern="50" dirty="0" smtClean="0">
                          <a:latin typeface="Times New Roman"/>
                          <a:ea typeface="SimSun"/>
                        </a:rPr>
                        <a:t>MS0</a:t>
                      </a:r>
                      <a:endParaRPr lang="en-US" sz="1600" b="1" kern="50" dirty="0">
                        <a:latin typeface="Times New Roman"/>
                        <a:ea typeface="SimSun"/>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1600" b="1" kern="50" dirty="0" smtClean="0">
                          <a:latin typeface="Times New Roman"/>
                          <a:ea typeface="SimSun"/>
                        </a:rPr>
                        <a:t>RPA</a:t>
                      </a:r>
                      <a:endParaRPr lang="en-US" sz="1600" b="1" kern="50" dirty="0">
                        <a:latin typeface="Times New Roman"/>
                        <a:ea typeface="SimSun"/>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0" marR="0" algn="just">
                        <a:spcBef>
                          <a:spcPts val="0"/>
                        </a:spcBef>
                        <a:spcAft>
                          <a:spcPts val="0"/>
                        </a:spcAft>
                      </a:pPr>
                      <a:r>
                        <a:rPr lang="en-US" sz="1600" b="1" kern="50" dirty="0" err="1">
                          <a:latin typeface="Times New Roman"/>
                          <a:ea typeface="SimSun"/>
                        </a:rPr>
                        <a:t>Expt</a:t>
                      </a:r>
                      <a:endParaRPr lang="en-US" sz="1600" b="1" kern="50" dirty="0">
                        <a:latin typeface="Times New Roman"/>
                        <a:ea typeface="SimSun"/>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237067">
                <a:tc>
                  <a:txBody>
                    <a:bodyPr/>
                    <a:lstStyle/>
                    <a:p>
                      <a:pPr marL="0" marR="0" algn="just">
                        <a:spcBef>
                          <a:spcPts val="0"/>
                        </a:spcBef>
                        <a:spcAft>
                          <a:spcPts val="0"/>
                        </a:spcAft>
                      </a:pPr>
                      <a:r>
                        <a:rPr lang="en-US" sz="1600" kern="50" dirty="0">
                          <a:latin typeface="Times New Roman"/>
                          <a:ea typeface="SimSun"/>
                        </a:rPr>
                        <a:t>D-Si (LP)</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1600" kern="50">
                          <a:latin typeface="Times New Roman"/>
                          <a:ea typeface="SimSun"/>
                        </a:rPr>
                        <a:t>19.81</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1600" kern="50">
                          <a:latin typeface="Times New Roman"/>
                          <a:ea typeface="SimSun"/>
                        </a:rPr>
                        <a:t>19.44</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1600" kern="50">
                          <a:latin typeface="Times New Roman"/>
                          <a:ea typeface="SimSun"/>
                        </a:rPr>
                        <a:t>19.98</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1600" kern="50" dirty="0">
                          <a:latin typeface="Times New Roman"/>
                          <a:ea typeface="SimSun"/>
                        </a:rPr>
                        <a:t>20.13</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1600" kern="50">
                          <a:latin typeface="Times New Roman"/>
                          <a:ea typeface="SimSun"/>
                        </a:rPr>
                        <a:t>20.02</a:t>
                      </a: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L="0" marR="0" algn="just">
                        <a:spcBef>
                          <a:spcPts val="0"/>
                        </a:spcBef>
                        <a:spcAft>
                          <a:spcPts val="0"/>
                        </a:spcAft>
                      </a:pPr>
                      <a:r>
                        <a:rPr lang="en-US" sz="1600" kern="50" dirty="0" smtClean="0">
                          <a:latin typeface="Times New Roman"/>
                          <a:ea typeface="SimSun"/>
                        </a:rPr>
                        <a:t>20.00</a:t>
                      </a:r>
                      <a:endParaRPr lang="en-US" sz="1600"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37067">
                <a:tc>
                  <a:txBody>
                    <a:bodyPr/>
                    <a:lstStyle/>
                    <a:p>
                      <a:pPr marL="0" marR="0" algn="just">
                        <a:spcBef>
                          <a:spcPts val="0"/>
                        </a:spcBef>
                        <a:spcAft>
                          <a:spcPts val="0"/>
                        </a:spcAft>
                      </a:pPr>
                      <a:r>
                        <a:rPr lang="en-US" sz="1600" kern="50" dirty="0">
                          <a:latin typeface="Times New Roman"/>
                          <a:ea typeface="SimSun"/>
                        </a:rPr>
                        <a:t>β-tin Si (HP)</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15.03</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14.46</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15.21</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15.09</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15.24</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a:t>
                      </a:r>
                    </a:p>
                  </a:txBody>
                  <a:tcPr marL="68580" marR="68580" marT="0" marB="0">
                    <a:lnL>
                      <a:noFill/>
                    </a:lnL>
                    <a:lnR>
                      <a:noFill/>
                    </a:lnR>
                    <a:lnT>
                      <a:noFill/>
                    </a:lnT>
                    <a:lnB>
                      <a:noFill/>
                    </a:lnB>
                  </a:tcPr>
                </a:tc>
              </a:tr>
              <a:tr h="237067">
                <a:tc>
                  <a:txBody>
                    <a:bodyPr/>
                    <a:lstStyle/>
                    <a:p>
                      <a:pPr marL="0" marR="0" algn="just">
                        <a:spcBef>
                          <a:spcPts val="0"/>
                        </a:spcBef>
                        <a:spcAft>
                          <a:spcPts val="0"/>
                        </a:spcAft>
                      </a:pPr>
                      <a:r>
                        <a:rPr lang="en-US" sz="1600" kern="50">
                          <a:latin typeface="Times New Roman"/>
                          <a:ea typeface="SimSun"/>
                        </a:rPr>
                        <a:t>α-quartz (LP)</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38.75</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37.02</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34.56</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38.37</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37.75</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smtClean="0">
                          <a:latin typeface="Times New Roman"/>
                          <a:ea typeface="SimSun"/>
                        </a:rPr>
                        <a:t>37.73</a:t>
                      </a:r>
                      <a:endParaRPr lang="en-US" sz="1600" kern="50" dirty="0">
                        <a:latin typeface="Times New Roman"/>
                        <a:ea typeface="SimSun"/>
                      </a:endParaRPr>
                    </a:p>
                  </a:txBody>
                  <a:tcPr marL="68580" marR="68580" marT="0" marB="0">
                    <a:lnL>
                      <a:noFill/>
                    </a:lnL>
                    <a:lnR>
                      <a:noFill/>
                    </a:lnR>
                    <a:lnT>
                      <a:noFill/>
                    </a:lnT>
                    <a:lnB>
                      <a:noFill/>
                    </a:lnB>
                  </a:tcPr>
                </a:tc>
              </a:tr>
              <a:tr h="474133">
                <a:tc>
                  <a:txBody>
                    <a:bodyPr/>
                    <a:lstStyle/>
                    <a:p>
                      <a:pPr marL="0" marR="0" algn="just">
                        <a:spcBef>
                          <a:spcPts val="0"/>
                        </a:spcBef>
                        <a:spcAft>
                          <a:spcPts val="0"/>
                        </a:spcAft>
                      </a:pPr>
                      <a:r>
                        <a:rPr lang="en-US" sz="1600" kern="50">
                          <a:latin typeface="Times New Roman"/>
                          <a:ea typeface="SimSun"/>
                        </a:rPr>
                        <a:t>Stishovite (HP)</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23.83</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23.49</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23.29</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23.42</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23.66</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smtClean="0">
                          <a:latin typeface="Times New Roman"/>
                          <a:ea typeface="SimSun"/>
                        </a:rPr>
                        <a:t>23.30</a:t>
                      </a:r>
                      <a:endParaRPr lang="en-US" sz="1600" kern="50" dirty="0">
                        <a:latin typeface="Times New Roman"/>
                        <a:ea typeface="SimSun"/>
                      </a:endParaRPr>
                    </a:p>
                  </a:txBody>
                  <a:tcPr marL="68580" marR="68580" marT="0" marB="0">
                    <a:lnL>
                      <a:noFill/>
                    </a:lnL>
                    <a:lnR>
                      <a:noFill/>
                    </a:lnR>
                    <a:lnT>
                      <a:noFill/>
                    </a:lnT>
                    <a:lnB>
                      <a:noFill/>
                    </a:lnB>
                  </a:tcPr>
                </a:tc>
              </a:tr>
              <a:tr h="237067">
                <a:tc>
                  <a:txBody>
                    <a:bodyPr/>
                    <a:lstStyle/>
                    <a:p>
                      <a:pPr marL="0" marR="0" algn="just">
                        <a:spcBef>
                          <a:spcPts val="0"/>
                        </a:spcBef>
                        <a:spcAft>
                          <a:spcPts val="0"/>
                        </a:spcAft>
                      </a:pPr>
                      <a:r>
                        <a:rPr lang="en-US" sz="1600" kern="50">
                          <a:latin typeface="Times New Roman"/>
                          <a:ea typeface="SimSun"/>
                        </a:rPr>
                        <a:t>ω-Zr (LP)</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23.17</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22.90</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21.46</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22.66</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smtClean="0">
                          <a:latin typeface="Times New Roman"/>
                          <a:ea typeface="SimSun"/>
                        </a:rPr>
                        <a:t>23.09</a:t>
                      </a:r>
                      <a:endParaRPr lang="en-US" sz="1600" kern="50" dirty="0">
                        <a:latin typeface="Times New Roman"/>
                        <a:ea typeface="SimSun"/>
                      </a:endParaRPr>
                    </a:p>
                  </a:txBody>
                  <a:tcPr marL="68580" marR="68580" marT="0" marB="0">
                    <a:lnL>
                      <a:noFill/>
                    </a:lnL>
                    <a:lnR>
                      <a:noFill/>
                    </a:lnR>
                    <a:lnT>
                      <a:noFill/>
                    </a:lnT>
                    <a:lnB>
                      <a:noFill/>
                    </a:lnB>
                  </a:tcPr>
                </a:tc>
              </a:tr>
              <a:tr h="237067">
                <a:tc>
                  <a:txBody>
                    <a:bodyPr/>
                    <a:lstStyle/>
                    <a:p>
                      <a:pPr marL="0" marR="0" algn="just">
                        <a:spcBef>
                          <a:spcPts val="0"/>
                        </a:spcBef>
                        <a:spcAft>
                          <a:spcPts val="0"/>
                        </a:spcAft>
                      </a:pPr>
                      <a:r>
                        <a:rPr lang="en-US" sz="1600" kern="50">
                          <a:latin typeface="Times New Roman"/>
                          <a:ea typeface="SimSun"/>
                        </a:rPr>
                        <a:t>β-Zr (HP)</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22.53</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22.19</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21.13</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a:latin typeface="Times New Roman"/>
                          <a:ea typeface="SimSun"/>
                        </a:rPr>
                        <a:t>22.21</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a:latin typeface="Times New Roman"/>
                          <a:ea typeface="SimSun"/>
                        </a:rPr>
                        <a:t>—</a:t>
                      </a:r>
                    </a:p>
                  </a:txBody>
                  <a:tcPr marL="68580" marR="68580" marT="0" marB="0">
                    <a:lnL>
                      <a:noFill/>
                    </a:lnL>
                    <a:lnR>
                      <a:noFill/>
                    </a:lnR>
                    <a:lnT>
                      <a:noFill/>
                    </a:lnT>
                    <a:lnB>
                      <a:noFill/>
                    </a:lnB>
                  </a:tcPr>
                </a:tc>
                <a:tc>
                  <a:txBody>
                    <a:bodyPr/>
                    <a:lstStyle/>
                    <a:p>
                      <a:pPr marL="0" marR="0" algn="just">
                        <a:spcBef>
                          <a:spcPts val="0"/>
                        </a:spcBef>
                        <a:spcAft>
                          <a:spcPts val="0"/>
                        </a:spcAft>
                      </a:pPr>
                      <a:r>
                        <a:rPr lang="en-US" sz="1600" kern="50" dirty="0" smtClean="0">
                          <a:latin typeface="Times New Roman"/>
                          <a:ea typeface="SimSun"/>
                        </a:rPr>
                        <a:t>22.82</a:t>
                      </a:r>
                      <a:endParaRPr lang="en-US" sz="1600" kern="50" dirty="0">
                        <a:latin typeface="Times New Roman"/>
                        <a:ea typeface="SimSun"/>
                      </a:endParaRPr>
                    </a:p>
                  </a:txBody>
                  <a:tcPr marL="68580" marR="68580" marT="0" marB="0">
                    <a:lnL>
                      <a:noFill/>
                    </a:lnL>
                    <a:lnR>
                      <a:noFill/>
                    </a:lnR>
                    <a:lnT>
                      <a:noFill/>
                    </a:lnT>
                    <a:lnB>
                      <a:noFill/>
                    </a:lnB>
                  </a:tcPr>
                </a:tc>
              </a:tr>
              <a:tr h="237067">
                <a:tc>
                  <a:txBody>
                    <a:bodyPr/>
                    <a:lstStyle/>
                    <a:p>
                      <a:pPr marL="0" marR="0" algn="just">
                        <a:spcBef>
                          <a:spcPts val="0"/>
                        </a:spcBef>
                        <a:spcAft>
                          <a:spcPts val="0"/>
                        </a:spcAft>
                      </a:pPr>
                      <a:r>
                        <a:rPr lang="en-US" sz="1600" b="1" kern="50" dirty="0">
                          <a:latin typeface="Times New Roman"/>
                          <a:ea typeface="SimSun"/>
                        </a:rPr>
                        <a:t>MAE</a:t>
                      </a:r>
                    </a:p>
                  </a:txBody>
                  <a:tcPr marL="68580" marR="68580"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0.38</a:t>
                      </a:r>
                    </a:p>
                  </a:txBody>
                  <a:tcPr marL="68580" marR="68580"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0.51</a:t>
                      </a:r>
                    </a:p>
                  </a:txBody>
                  <a:tcPr marL="68580" marR="68580"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1.09</a:t>
                      </a:r>
                    </a:p>
                  </a:txBody>
                  <a:tcPr marL="68580" marR="68580"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0.35</a:t>
                      </a:r>
                    </a:p>
                  </a:txBody>
                  <a:tcPr marL="68580" marR="68580"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a:t>
                      </a:r>
                    </a:p>
                  </a:txBody>
                  <a:tcPr marL="68580" marR="68580" marT="0" marB="0">
                    <a:lnL>
                      <a:noFill/>
                    </a:lnL>
                    <a:lnR>
                      <a:noFill/>
                    </a:lnR>
                    <a:lnT>
                      <a:noFill/>
                    </a:lnT>
                    <a:lnB w="12700" cap="flat" cmpd="sng" algn="ctr">
                      <a:solidFill>
                        <a:srgbClr val="70AD47"/>
                      </a:solidFill>
                      <a:prstDash val="solid"/>
                      <a:round/>
                      <a:headEnd type="none" w="med" len="med"/>
                      <a:tailEnd type="none" w="med" len="med"/>
                    </a:lnB>
                  </a:tcPr>
                </a:tc>
                <a:tc>
                  <a:txBody>
                    <a:bodyPr/>
                    <a:lstStyle/>
                    <a:p>
                      <a:pPr marL="0" marR="0" algn="just">
                        <a:spcBef>
                          <a:spcPts val="0"/>
                        </a:spcBef>
                        <a:spcAft>
                          <a:spcPts val="0"/>
                        </a:spcAft>
                      </a:pPr>
                      <a:r>
                        <a:rPr lang="en-US" sz="1600" b="1" kern="50" dirty="0">
                          <a:latin typeface="Times New Roman"/>
                          <a:ea typeface="SimSun"/>
                        </a:rPr>
                        <a:t>—</a:t>
                      </a:r>
                    </a:p>
                  </a:txBody>
                  <a:tcPr marL="68580" marR="68580" marT="0" marB="0">
                    <a:lnL>
                      <a:noFill/>
                    </a:lnL>
                    <a:lnR>
                      <a:noFill/>
                    </a:lnR>
                    <a:lnT>
                      <a:noFill/>
                    </a:lnT>
                    <a:lnB w="12700" cap="flat" cmpd="sng" algn="ctr">
                      <a:solidFill>
                        <a:srgbClr val="70AD47"/>
                      </a:solidFill>
                      <a:prstDash val="solid"/>
                      <a:round/>
                      <a:headEnd type="none" w="med" len="med"/>
                      <a:tailEnd type="none" w="med" len="med"/>
                    </a:lnB>
                  </a:tcPr>
                </a:tc>
              </a:tr>
            </a:tbl>
          </a:graphicData>
        </a:graphic>
      </p:graphicFrame>
      <p:sp>
        <p:nvSpPr>
          <p:cNvPr id="69633" name="Rectangle 1"/>
          <p:cNvSpPr>
            <a:spLocks noChangeArrowheads="1"/>
          </p:cNvSpPr>
          <p:nvPr/>
        </p:nvSpPr>
        <p:spPr bwMode="auto">
          <a:xfrm>
            <a:off x="228600" y="551020"/>
            <a:ext cx="8534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23292"/>
                </a:solidFill>
                <a:effectLst/>
                <a:latin typeface="Arial" pitchFamily="34" charset="0"/>
                <a:ea typeface="SimSun" pitchFamily="2" charset="-122"/>
                <a:cs typeface="Arial" pitchFamily="34" charset="0"/>
              </a:rPr>
              <a:t>The equilibrium cell volumes</a:t>
            </a:r>
            <a:endParaRPr kumimoji="0" lang="hu-HU" sz="2400" b="1" i="0" u="none" strike="noStrike" cap="none" normalizeH="0" baseline="0" dirty="0" smtClean="0">
              <a:ln>
                <a:noFill/>
              </a:ln>
              <a:solidFill>
                <a:srgbClr val="323292"/>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23292"/>
                </a:solidFill>
                <a:effectLst/>
                <a:latin typeface="Arial" pitchFamily="34" charset="0"/>
                <a:ea typeface="SimSun" pitchFamily="2" charset="-122"/>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Equilibrium volumes of the Si, SiO</a:t>
            </a:r>
            <a:r>
              <a:rPr kumimoji="0" lang="en-US" sz="2000" b="0" i="0" u="none" strike="noStrike" cap="none" normalizeH="0" baseline="-3000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2</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and </a:t>
            </a:r>
            <a:r>
              <a:rPr kumimoji="0" lang="en-US" sz="2000" b="0" i="0" u="none" strike="noStrike" cap="none" normalizeH="0" baseline="0" dirty="0" err="1"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Zr</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structures computed by DFT+D2 and optB86b-vdW methods, which introduce long-range van </a:t>
            </a:r>
            <a:r>
              <a:rPr kumimoji="0" lang="en-US" sz="2000" b="0" i="0" u="none" strike="noStrike" cap="none" normalizeH="0" baseline="0" dirty="0" err="1"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der</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Waals attraction. For the SiO</a:t>
            </a:r>
            <a:r>
              <a:rPr kumimoji="0" lang="en-US" sz="2000" b="0" i="0" u="none" strike="noStrike" cap="none" normalizeH="0" baseline="-3000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2</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system, the unit is Å</a:t>
            </a:r>
            <a:r>
              <a:rPr kumimoji="0" lang="en-US" sz="2000" b="0" i="0" u="none" strike="noStrike" cap="none" normalizeH="0" baseline="3000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3</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/SiO</a:t>
            </a:r>
            <a:r>
              <a:rPr kumimoji="0" lang="en-US" sz="2000" b="0" i="0" u="none" strike="noStrike" cap="none" normalizeH="0" baseline="-3000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2</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 for the other two systems it is Å</a:t>
            </a:r>
            <a:r>
              <a:rPr kumimoji="0" lang="en-US" sz="2000" b="0" i="0" u="none" strike="noStrike" cap="none" normalizeH="0" baseline="3000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3</a:t>
            </a:r>
            <a:r>
              <a:rPr kumimoji="0" lang="en-US" sz="2000" b="0" i="0" u="none" strike="noStrike" cap="none" normalizeH="0" baseline="0" dirty="0" smtClean="0">
                <a:ln>
                  <a:noFill/>
                </a:ln>
                <a:solidFill>
                  <a:schemeClr val="tx1"/>
                </a:solidFill>
                <a:effectLst/>
                <a:latin typeface="Times New Roman" panose="02020603050405020304" pitchFamily="18" charset="0"/>
                <a:ea typeface="SimSun" pitchFamily="2" charset="-122"/>
                <a:cs typeface="Times New Roman" panose="02020603050405020304" pitchFamily="18" charset="0"/>
              </a:rPr>
              <a:t>/atom.  LP and HP indicate the low-pressure and high-pressure structures. </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152400" y="5334000"/>
            <a:ext cx="8686800" cy="1200329"/>
          </a:xfrm>
          <a:prstGeom prst="rect">
            <a:avLst/>
          </a:prstGeom>
        </p:spPr>
        <p:txBody>
          <a:bodyPr wrap="square">
            <a:spAutoFit/>
          </a:bodyPr>
          <a:lstStyle/>
          <a:p>
            <a:r>
              <a:rPr lang="en-US" sz="1200" dirty="0" smtClean="0">
                <a:solidFill>
                  <a:schemeClr val="accent2">
                    <a:lumMod val="50000"/>
                  </a:schemeClr>
                </a:solidFill>
                <a:latin typeface="Arial" pitchFamily="34" charset="0"/>
                <a:cs typeface="Arial" pitchFamily="34" charset="0"/>
              </a:rPr>
              <a:t>B. Xiao, J. Sun,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Feng</a:t>
            </a:r>
            <a:r>
              <a:rPr lang="en-US" sz="1200" dirty="0" smtClean="0">
                <a:solidFill>
                  <a:schemeClr val="accent2">
                    <a:lumMod val="50000"/>
                  </a:schemeClr>
                </a:solidFill>
                <a:latin typeface="Arial" pitchFamily="34" charset="0"/>
                <a:cs typeface="Arial" pitchFamily="34" charset="0"/>
              </a:rPr>
              <a:t>,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86,094109, (2012)</a:t>
            </a:r>
          </a:p>
          <a:p>
            <a:r>
              <a:rPr lang="en-US" sz="1200" dirty="0" smtClean="0">
                <a:solidFill>
                  <a:schemeClr val="accent2">
                    <a:lumMod val="50000"/>
                  </a:schemeClr>
                </a:solidFill>
                <a:latin typeface="Arial" pitchFamily="34" charset="0"/>
                <a:cs typeface="Arial" pitchFamily="34" charset="0"/>
              </a:rPr>
              <a:t>R.G. </a:t>
            </a:r>
            <a:r>
              <a:rPr lang="en-US" sz="1200" dirty="0" err="1" smtClean="0">
                <a:solidFill>
                  <a:schemeClr val="accent2">
                    <a:lumMod val="50000"/>
                  </a:schemeClr>
                </a:solidFill>
                <a:latin typeface="Arial" pitchFamily="34" charset="0"/>
                <a:cs typeface="Arial" pitchFamily="34" charset="0"/>
              </a:rPr>
              <a:t>Hennig</a:t>
            </a:r>
            <a:r>
              <a:rPr lang="en-US" sz="1200" dirty="0" smtClean="0">
                <a:solidFill>
                  <a:schemeClr val="accent2">
                    <a:lumMod val="50000"/>
                  </a:schemeClr>
                </a:solidFill>
                <a:latin typeface="Arial" pitchFamily="34" charset="0"/>
                <a:cs typeface="Arial" pitchFamily="34" charset="0"/>
              </a:rPr>
              <a:t>, A. </a:t>
            </a:r>
            <a:r>
              <a:rPr lang="en-US" sz="1200" dirty="0" err="1" smtClean="0">
                <a:solidFill>
                  <a:schemeClr val="accent2">
                    <a:lumMod val="50000"/>
                  </a:schemeClr>
                </a:solidFill>
                <a:latin typeface="Arial" pitchFamily="34" charset="0"/>
                <a:cs typeface="Arial" pitchFamily="34" charset="0"/>
              </a:rPr>
              <a:t>Wadehra</a:t>
            </a:r>
            <a:r>
              <a:rPr lang="en-US" sz="1200" dirty="0" smtClean="0">
                <a:solidFill>
                  <a:schemeClr val="accent2">
                    <a:lumMod val="50000"/>
                  </a:schemeClr>
                </a:solidFill>
                <a:latin typeface="Arial" pitchFamily="34" charset="0"/>
                <a:cs typeface="Arial" pitchFamily="34" charset="0"/>
              </a:rPr>
              <a:t>, K.P. Driver, W.D. Parker, C.J. </a:t>
            </a:r>
            <a:r>
              <a:rPr lang="en-US" sz="1200" dirty="0" err="1" smtClean="0">
                <a:solidFill>
                  <a:schemeClr val="accent2">
                    <a:lumMod val="50000"/>
                  </a:schemeClr>
                </a:solidFill>
                <a:latin typeface="Arial" pitchFamily="34" charset="0"/>
                <a:cs typeface="Arial" pitchFamily="34" charset="0"/>
              </a:rPr>
              <a:t>Umrigar</a:t>
            </a:r>
            <a:r>
              <a:rPr lang="en-US" sz="1200" dirty="0" smtClean="0">
                <a:solidFill>
                  <a:schemeClr val="accent2">
                    <a:lumMod val="50000"/>
                  </a:schemeClr>
                </a:solidFill>
                <a:latin typeface="Arial" pitchFamily="34" charset="0"/>
                <a:cs typeface="Arial" pitchFamily="34" charset="0"/>
              </a:rPr>
              <a:t> and J.W. Wilkins, Phys. Rev. B </a:t>
            </a:r>
            <a:r>
              <a:rPr lang="en-US" sz="1200" b="1" dirty="0" smtClean="0">
                <a:solidFill>
                  <a:schemeClr val="accent2">
                    <a:lumMod val="50000"/>
                  </a:schemeClr>
                </a:solidFill>
                <a:latin typeface="Arial" pitchFamily="34" charset="0"/>
                <a:cs typeface="Arial" pitchFamily="34" charset="0"/>
              </a:rPr>
              <a:t>82, 014101 (2010)</a:t>
            </a:r>
          </a:p>
          <a:p>
            <a:r>
              <a:rPr lang="en-US" sz="1200" dirty="0" err="1" smtClean="0">
                <a:solidFill>
                  <a:schemeClr val="accent2">
                    <a:lumMod val="50000"/>
                  </a:schemeClr>
                </a:solidFill>
                <a:latin typeface="Arial" pitchFamily="34" charset="0"/>
                <a:cs typeface="Arial" pitchFamily="34" charset="0"/>
              </a:rPr>
              <a:t>Y.J.Hao</a:t>
            </a:r>
            <a:r>
              <a:rPr lang="en-US" sz="1200" dirty="0" smtClean="0">
                <a:solidFill>
                  <a:schemeClr val="accent2">
                    <a:lumMod val="50000"/>
                  </a:schemeClr>
                </a:solidFill>
                <a:latin typeface="Arial" pitchFamily="34" charset="0"/>
                <a:cs typeface="Arial" pitchFamily="34" charset="0"/>
              </a:rPr>
              <a:t>, </a:t>
            </a:r>
            <a:r>
              <a:rPr lang="en-US" sz="1200" dirty="0" err="1" smtClean="0">
                <a:solidFill>
                  <a:schemeClr val="accent2">
                    <a:lumMod val="50000"/>
                  </a:schemeClr>
                </a:solidFill>
                <a:latin typeface="Arial" pitchFamily="34" charset="0"/>
                <a:cs typeface="Arial" pitchFamily="34" charset="0"/>
              </a:rPr>
              <a:t>L.Zhang</a:t>
            </a:r>
            <a:r>
              <a:rPr lang="en-US" sz="1200" dirty="0" smtClean="0">
                <a:solidFill>
                  <a:schemeClr val="accent2">
                    <a:lumMod val="50000"/>
                  </a:schemeClr>
                </a:solidFill>
                <a:latin typeface="Arial" pitchFamily="34" charset="0"/>
                <a:cs typeface="Arial" pitchFamily="34" charset="0"/>
              </a:rPr>
              <a:t>, X.R Chen, </a:t>
            </a:r>
            <a:r>
              <a:rPr lang="en-US" sz="1200" dirty="0" err="1" smtClean="0">
                <a:solidFill>
                  <a:schemeClr val="accent2">
                    <a:lumMod val="50000"/>
                  </a:schemeClr>
                </a:solidFill>
                <a:latin typeface="Arial" pitchFamily="34" charset="0"/>
                <a:cs typeface="Arial" pitchFamily="34" charset="0"/>
              </a:rPr>
              <a:t>Y.H.Li</a:t>
            </a:r>
            <a:r>
              <a:rPr lang="en-US" sz="1200" dirty="0" smtClean="0">
                <a:solidFill>
                  <a:schemeClr val="accent2">
                    <a:lumMod val="50000"/>
                  </a:schemeClr>
                </a:solidFill>
                <a:latin typeface="Arial" pitchFamily="34" charset="0"/>
                <a:cs typeface="Arial" pitchFamily="34" charset="0"/>
              </a:rPr>
              <a:t> and H.L He, J. Phys.: </a:t>
            </a:r>
            <a:r>
              <a:rPr lang="en-US" sz="1200" dirty="0" err="1" smtClean="0">
                <a:solidFill>
                  <a:schemeClr val="accent2">
                    <a:lumMod val="50000"/>
                  </a:schemeClr>
                </a:solidFill>
                <a:latin typeface="Arial" pitchFamily="34" charset="0"/>
                <a:cs typeface="Arial" pitchFamily="34" charset="0"/>
              </a:rPr>
              <a:t>Condens</a:t>
            </a:r>
            <a:r>
              <a:rPr lang="en-US" sz="1200" dirty="0" smtClean="0">
                <a:solidFill>
                  <a:schemeClr val="accent2">
                    <a:lumMod val="50000"/>
                  </a:schemeClr>
                </a:solidFill>
                <a:latin typeface="Arial" pitchFamily="34" charset="0"/>
                <a:cs typeface="Arial" pitchFamily="34" charset="0"/>
              </a:rPr>
              <a:t>. Matter. </a:t>
            </a:r>
            <a:r>
              <a:rPr lang="en-US" sz="1200" b="1" dirty="0" smtClean="0">
                <a:solidFill>
                  <a:schemeClr val="accent2">
                    <a:lumMod val="50000"/>
                  </a:schemeClr>
                </a:solidFill>
                <a:latin typeface="Arial" pitchFamily="34" charset="0"/>
                <a:cs typeface="Arial" pitchFamily="34" charset="0"/>
              </a:rPr>
              <a:t>20, 235230 (2008)</a:t>
            </a:r>
          </a:p>
          <a:p>
            <a:r>
              <a:rPr lang="en-US" sz="1200" dirty="0" err="1" smtClean="0">
                <a:solidFill>
                  <a:schemeClr val="accent2">
                    <a:lumMod val="50000"/>
                  </a:schemeClr>
                </a:solidFill>
                <a:latin typeface="Arial" pitchFamily="34" charset="0"/>
                <a:cs typeface="Arial" pitchFamily="34" charset="0"/>
              </a:rPr>
              <a:t>B.B.Karki</a:t>
            </a:r>
            <a:r>
              <a:rPr lang="en-US" sz="1200" dirty="0" smtClean="0">
                <a:solidFill>
                  <a:schemeClr val="accent2">
                    <a:lumMod val="50000"/>
                  </a:schemeClr>
                </a:solidFill>
                <a:latin typeface="Arial" pitchFamily="34" charset="0"/>
                <a:cs typeface="Arial" pitchFamily="34" charset="0"/>
              </a:rPr>
              <a:t>, </a:t>
            </a:r>
            <a:r>
              <a:rPr lang="en-US" sz="1200" dirty="0" err="1" smtClean="0">
                <a:solidFill>
                  <a:schemeClr val="accent2">
                    <a:lumMod val="50000"/>
                  </a:schemeClr>
                </a:solidFill>
                <a:latin typeface="Arial" pitchFamily="34" charset="0"/>
                <a:cs typeface="Arial" pitchFamily="34" charset="0"/>
              </a:rPr>
              <a:t>M.C.Warren</a:t>
            </a:r>
            <a:r>
              <a:rPr lang="en-US" sz="1200" dirty="0" smtClean="0">
                <a:solidFill>
                  <a:schemeClr val="accent2">
                    <a:lumMod val="50000"/>
                  </a:schemeClr>
                </a:solidFill>
                <a:latin typeface="Arial" pitchFamily="34" charset="0"/>
                <a:cs typeface="Arial" pitchFamily="34" charset="0"/>
              </a:rPr>
              <a:t>, </a:t>
            </a:r>
            <a:r>
              <a:rPr lang="en-US" sz="1200" dirty="0" err="1" smtClean="0">
                <a:solidFill>
                  <a:schemeClr val="accent2">
                    <a:lumMod val="50000"/>
                  </a:schemeClr>
                </a:solidFill>
                <a:latin typeface="Arial" pitchFamily="34" charset="0"/>
                <a:cs typeface="Arial" pitchFamily="34" charset="0"/>
              </a:rPr>
              <a:t>L.Stixrude</a:t>
            </a:r>
            <a:r>
              <a:rPr lang="en-US" sz="1200" dirty="0" smtClean="0">
                <a:solidFill>
                  <a:schemeClr val="accent2">
                    <a:lumMod val="50000"/>
                  </a:schemeClr>
                </a:solidFill>
                <a:latin typeface="Arial" pitchFamily="34" charset="0"/>
                <a:cs typeface="Arial" pitchFamily="34" charset="0"/>
              </a:rPr>
              <a:t>, G.J </a:t>
            </a:r>
            <a:r>
              <a:rPr lang="en-US" sz="1200" dirty="0" err="1" smtClean="0">
                <a:solidFill>
                  <a:schemeClr val="accent2">
                    <a:lumMod val="50000"/>
                  </a:schemeClr>
                </a:solidFill>
                <a:latin typeface="Arial" pitchFamily="34" charset="0"/>
                <a:cs typeface="Arial" pitchFamily="34" charset="0"/>
              </a:rPr>
              <a:t>Ackland</a:t>
            </a:r>
            <a:r>
              <a:rPr lang="en-US" sz="1200" dirty="0" smtClean="0">
                <a:solidFill>
                  <a:schemeClr val="accent2">
                    <a:lumMod val="50000"/>
                  </a:schemeClr>
                </a:solidFill>
                <a:latin typeface="Arial" pitchFamily="34" charset="0"/>
                <a:cs typeface="Arial" pitchFamily="34" charset="0"/>
              </a:rPr>
              <a:t> and J. Crain, </a:t>
            </a:r>
            <a:r>
              <a:rPr lang="en-US" sz="1200" dirty="0" err="1" smtClean="0">
                <a:solidFill>
                  <a:schemeClr val="accent2">
                    <a:lumMod val="50000"/>
                  </a:schemeClr>
                </a:solidFill>
                <a:latin typeface="Arial" pitchFamily="34" charset="0"/>
                <a:cs typeface="Arial" pitchFamily="34" charset="0"/>
              </a:rPr>
              <a:t>Phys.Rev</a:t>
            </a:r>
            <a:r>
              <a:rPr lang="en-US" sz="1200" dirty="0" smtClean="0">
                <a:solidFill>
                  <a:schemeClr val="accent2">
                    <a:lumMod val="50000"/>
                  </a:schemeClr>
                </a:solidFill>
                <a:latin typeface="Arial" pitchFamily="34" charset="0"/>
                <a:cs typeface="Arial" pitchFamily="34" charset="0"/>
              </a:rPr>
              <a:t>. B </a:t>
            </a:r>
            <a:r>
              <a:rPr lang="en-US" sz="1200" b="1" dirty="0" smtClean="0">
                <a:solidFill>
                  <a:schemeClr val="accent2">
                    <a:lumMod val="50000"/>
                  </a:schemeClr>
                </a:solidFill>
                <a:latin typeface="Arial" pitchFamily="34" charset="0"/>
                <a:cs typeface="Arial" pitchFamily="34" charset="0"/>
              </a:rPr>
              <a:t>55, 3465, (1997)</a:t>
            </a:r>
          </a:p>
          <a:p>
            <a:endParaRPr lang="en-US" sz="1200" dirty="0" smtClean="0">
              <a:solidFill>
                <a:schemeClr val="accent2">
                  <a:lumMod val="50000"/>
                </a:schemeClr>
              </a:solidFill>
              <a:latin typeface="Arial" pitchFamily="34" charset="0"/>
              <a:cs typeface="Arial" pitchFamily="34" charset="0"/>
            </a:endParaRPr>
          </a:p>
          <a:p>
            <a:r>
              <a:rPr lang="en-US" sz="1200" dirty="0" smtClean="0">
                <a:solidFill>
                  <a:schemeClr val="accent2">
                    <a:lumMod val="50000"/>
                  </a:schemeClr>
                </a:solidFill>
                <a:latin typeface="Arial" pitchFamily="34" charset="0"/>
                <a:cs typeface="Arial" pitchFamily="34" charset="0"/>
              </a:rPr>
              <a:t> </a:t>
            </a:r>
            <a:endParaRPr lang="en-US" sz="1200" dirty="0"/>
          </a:p>
        </p:txBody>
      </p:sp>
      <p:sp>
        <p:nvSpPr>
          <p:cNvPr id="3" name="Slide Number Placeholder 2"/>
          <p:cNvSpPr>
            <a:spLocks noGrp="1"/>
          </p:cNvSpPr>
          <p:nvPr>
            <p:ph type="sldNum" sz="quarter" idx="12"/>
          </p:nvPr>
        </p:nvSpPr>
        <p:spPr/>
        <p:txBody>
          <a:bodyPr/>
          <a:lstStyle/>
          <a:p>
            <a:fld id="{E78A08B6-DC21-46A3-88F3-526B44D4EC2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47800"/>
            <a:ext cx="8839200" cy="3046988"/>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 pressure Si displays 11 phases with an increase in coordination number and a transition from semiconductor to metal</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Silica exists in various crystalline polymorphs and in glassy phase</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O ice is one of the most abundant planet forming materials and its phase diagram is of fundamental scientific interest. It is crucial for modeling the interiors of icy planetary giants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Molecular crystals for drug design exist in different polymorphs with very small energy difference</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457200"/>
            <a:ext cx="8001000" cy="523220"/>
          </a:xfrm>
          <a:prstGeom prst="rect">
            <a:avLst/>
          </a:prstGeom>
          <a:noFill/>
        </p:spPr>
        <p:txBody>
          <a:bodyPr wrap="square" rtlCol="0">
            <a:spAutoFit/>
          </a:bodyPr>
          <a:lstStyle/>
          <a:p>
            <a:pPr algn="ctr"/>
            <a:r>
              <a:rPr lang="en-US" sz="2800" dirty="0" smtClean="0">
                <a:solidFill>
                  <a:srgbClr val="323292"/>
                </a:solidFill>
                <a:latin typeface="Arial" pitchFamily="34" charset="0"/>
                <a:cs typeface="Arial" pitchFamily="34" charset="0"/>
              </a:rPr>
              <a:t>What kinds of phase transitions exist? </a:t>
            </a:r>
            <a:endParaRPr lang="en-US" sz="2800" dirty="0">
              <a:solidFill>
                <a:srgbClr val="323292"/>
              </a:solidFill>
              <a:latin typeface="Arial" pitchFamily="34" charset="0"/>
              <a:cs typeface="Arial" pitchFamily="34" charset="0"/>
            </a:endParaRPr>
          </a:p>
        </p:txBody>
      </p:sp>
      <p:sp>
        <p:nvSpPr>
          <p:cNvPr id="5" name="Rectangle 4"/>
          <p:cNvSpPr/>
          <p:nvPr/>
        </p:nvSpPr>
        <p:spPr>
          <a:xfrm>
            <a:off x="174859" y="4828612"/>
            <a:ext cx="8991600" cy="1200329"/>
          </a:xfrm>
          <a:prstGeom prst="rect">
            <a:avLst/>
          </a:prstGeom>
        </p:spPr>
        <p:txBody>
          <a:bodyPr wrap="square">
            <a:spAutoFit/>
          </a:bodyPr>
          <a:lstStyle/>
          <a:p>
            <a:r>
              <a:rPr lang="en-US" sz="1200" dirty="0" smtClean="0">
                <a:solidFill>
                  <a:schemeClr val="accent2">
                    <a:lumMod val="50000"/>
                  </a:schemeClr>
                </a:solidFill>
                <a:latin typeface="Arial" pitchFamily="34" charset="0"/>
                <a:cs typeface="Arial" pitchFamily="34" charset="0"/>
              </a:rPr>
              <a:t>M. T. Yin and M. L. Cohen,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45, 1004 (1980</a:t>
            </a:r>
            <a:r>
              <a:rPr lang="en-US" sz="1200" dirty="0" smtClean="0">
                <a:solidFill>
                  <a:schemeClr val="accent2">
                    <a:lumMod val="50000"/>
                  </a:schemeClr>
                </a:solidFill>
                <a:latin typeface="Arial" pitchFamily="34" charset="0"/>
                <a:cs typeface="Arial" pitchFamily="34" charset="0"/>
              </a:rPr>
              <a:t>)</a:t>
            </a:r>
          </a:p>
          <a:p>
            <a:r>
              <a:rPr lang="en-US" sz="1200" dirty="0" smtClean="0">
                <a:solidFill>
                  <a:schemeClr val="accent2">
                    <a:lumMod val="50000"/>
                  </a:schemeClr>
                </a:solidFill>
                <a:latin typeface="Arial" pitchFamily="34" charset="0"/>
                <a:cs typeface="Arial" pitchFamily="34" charset="0"/>
              </a:rPr>
              <a:t>N. R. </a:t>
            </a:r>
            <a:r>
              <a:rPr lang="en-US" sz="1200" dirty="0" err="1" smtClean="0">
                <a:solidFill>
                  <a:schemeClr val="accent2">
                    <a:lumMod val="50000"/>
                  </a:schemeClr>
                </a:solidFill>
                <a:latin typeface="Arial" pitchFamily="34" charset="0"/>
                <a:cs typeface="Arial" pitchFamily="34" charset="0"/>
              </a:rPr>
              <a:t>Keskar</a:t>
            </a:r>
            <a:r>
              <a:rPr lang="en-US" sz="1200" dirty="0" smtClean="0">
                <a:solidFill>
                  <a:schemeClr val="accent2">
                    <a:lumMod val="50000"/>
                  </a:schemeClr>
                </a:solidFill>
                <a:latin typeface="Arial" pitchFamily="34" charset="0"/>
                <a:cs typeface="Arial" pitchFamily="34" charset="0"/>
              </a:rPr>
              <a:t> and J. R. </a:t>
            </a:r>
            <a:r>
              <a:rPr lang="en-US" sz="1200" dirty="0" err="1" smtClean="0">
                <a:solidFill>
                  <a:schemeClr val="accent2">
                    <a:lumMod val="50000"/>
                  </a:schemeClr>
                </a:solidFill>
                <a:latin typeface="Arial" pitchFamily="34" charset="0"/>
                <a:cs typeface="Arial" pitchFamily="34" charset="0"/>
              </a:rPr>
              <a:t>Chelikowsky</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46, 1 (1992)</a:t>
            </a:r>
          </a:p>
          <a:p>
            <a:r>
              <a:rPr lang="en-US" sz="1200" dirty="0" smtClean="0">
                <a:solidFill>
                  <a:schemeClr val="accent2">
                    <a:lumMod val="50000"/>
                  </a:schemeClr>
                </a:solidFill>
                <a:latin typeface="Arial" pitchFamily="34" charset="0"/>
                <a:cs typeface="Arial" pitchFamily="34" charset="0"/>
              </a:rPr>
              <a:t>J. B. </a:t>
            </a:r>
            <a:r>
              <a:rPr lang="en-US" sz="1200" dirty="0" err="1" smtClean="0">
                <a:solidFill>
                  <a:schemeClr val="accent2">
                    <a:lumMod val="50000"/>
                  </a:schemeClr>
                </a:solidFill>
                <a:latin typeface="Arial" pitchFamily="34" charset="0"/>
                <a:cs typeface="Arial" pitchFamily="34" charset="0"/>
              </a:rPr>
              <a:t>Neaton</a:t>
            </a:r>
            <a:r>
              <a:rPr lang="en-US" sz="1200" dirty="0" smtClean="0">
                <a:solidFill>
                  <a:schemeClr val="accent2">
                    <a:lumMod val="50000"/>
                  </a:schemeClr>
                </a:solidFill>
                <a:latin typeface="Arial" pitchFamily="34" charset="0"/>
                <a:cs typeface="Arial" pitchFamily="34" charset="0"/>
              </a:rPr>
              <a:t>, N. W Ashcroft, Nature ,</a:t>
            </a:r>
            <a:r>
              <a:rPr lang="en-US" sz="1200" b="1" dirty="0" smtClean="0">
                <a:solidFill>
                  <a:schemeClr val="accent2">
                    <a:lumMod val="50000"/>
                  </a:schemeClr>
                </a:solidFill>
                <a:latin typeface="Arial" pitchFamily="34" charset="0"/>
                <a:cs typeface="Arial" pitchFamily="34" charset="0"/>
              </a:rPr>
              <a:t>400, 141,  (1999)</a:t>
            </a:r>
          </a:p>
          <a:p>
            <a:r>
              <a:rPr lang="en-US" sz="1200" dirty="0" smtClean="0">
                <a:solidFill>
                  <a:schemeClr val="accent2">
                    <a:lumMod val="50000"/>
                  </a:schemeClr>
                </a:solidFill>
                <a:latin typeface="Arial" pitchFamily="34" charset="0"/>
                <a:cs typeface="Arial" pitchFamily="34" charset="0"/>
              </a:rPr>
              <a:t>K.A. Johnson, N. W. Ashcroft, Nature, </a:t>
            </a:r>
            <a:r>
              <a:rPr lang="en-US" sz="1200" b="1" dirty="0" smtClean="0">
                <a:solidFill>
                  <a:schemeClr val="accent2">
                    <a:lumMod val="50000"/>
                  </a:schemeClr>
                </a:solidFill>
                <a:latin typeface="Arial" pitchFamily="34" charset="0"/>
                <a:cs typeface="Arial" pitchFamily="34" charset="0"/>
              </a:rPr>
              <a:t>403, 632 (2000)</a:t>
            </a:r>
          </a:p>
          <a:p>
            <a:r>
              <a:rPr lang="en-US" sz="1200" dirty="0" smtClean="0">
                <a:solidFill>
                  <a:schemeClr val="accent2">
                    <a:lumMod val="50000"/>
                  </a:schemeClr>
                </a:solidFill>
                <a:latin typeface="Arial" pitchFamily="34" charset="0"/>
                <a:cs typeface="Arial" pitchFamily="34" charset="0"/>
              </a:rPr>
              <a:t>B. </a:t>
            </a:r>
            <a:r>
              <a:rPr lang="en-US" sz="1200" dirty="0" err="1" smtClean="0">
                <a:solidFill>
                  <a:schemeClr val="accent2">
                    <a:lumMod val="50000"/>
                  </a:schemeClr>
                </a:solidFill>
                <a:latin typeface="Arial" pitchFamily="34" charset="0"/>
                <a:cs typeface="Arial" pitchFamily="34" charset="0"/>
              </a:rPr>
              <a:t>Militzer</a:t>
            </a:r>
            <a:r>
              <a:rPr lang="en-US" sz="1200" dirty="0" smtClean="0">
                <a:solidFill>
                  <a:schemeClr val="accent2">
                    <a:lumMod val="50000"/>
                  </a:schemeClr>
                </a:solidFill>
                <a:latin typeface="Arial" pitchFamily="34" charset="0"/>
                <a:cs typeface="Arial" pitchFamily="34" charset="0"/>
              </a:rPr>
              <a:t> and H. F. Wilson,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105, 195701 (2010</a:t>
            </a:r>
            <a:r>
              <a:rPr lang="en-US" sz="1200" dirty="0" smtClean="0">
                <a:solidFill>
                  <a:schemeClr val="accent2">
                    <a:lumMod val="50000"/>
                  </a:schemeClr>
                </a:solidFill>
              </a:rPr>
              <a:t>)</a:t>
            </a:r>
            <a:endParaRPr lang="en-US" sz="1200" dirty="0" smtClean="0">
              <a:solidFill>
                <a:schemeClr val="accent2">
                  <a:lumMod val="50000"/>
                </a:schemeClr>
              </a:solidFill>
              <a:latin typeface="Arial" pitchFamily="34" charset="0"/>
              <a:cs typeface="Arial" pitchFamily="34" charset="0"/>
            </a:endParaRPr>
          </a:p>
          <a:p>
            <a:r>
              <a:rPr lang="en-US" sz="1200" dirty="0" err="1" smtClean="0">
                <a:solidFill>
                  <a:schemeClr val="accent2">
                    <a:lumMod val="50000"/>
                  </a:schemeClr>
                </a:solidFill>
                <a:latin typeface="Arial" pitchFamily="34" charset="0"/>
                <a:cs typeface="Arial" pitchFamily="34" charset="0"/>
              </a:rPr>
              <a:t>M.Ji</a:t>
            </a:r>
            <a:r>
              <a:rPr lang="en-US" sz="1200" dirty="0" smtClean="0">
                <a:solidFill>
                  <a:schemeClr val="accent2">
                    <a:lumMod val="50000"/>
                  </a:schemeClr>
                </a:solidFill>
                <a:latin typeface="Arial" pitchFamily="34" charset="0"/>
                <a:cs typeface="Arial" pitchFamily="34" charset="0"/>
              </a:rPr>
              <a:t>,  K. </a:t>
            </a:r>
            <a:r>
              <a:rPr lang="en-US" sz="1200" dirty="0" err="1" smtClean="0">
                <a:solidFill>
                  <a:schemeClr val="accent2">
                    <a:lumMod val="50000"/>
                  </a:schemeClr>
                </a:solidFill>
                <a:latin typeface="Arial" pitchFamily="34" charset="0"/>
                <a:cs typeface="Arial" pitchFamily="34" charset="0"/>
              </a:rPr>
              <a:t>Umemoto</a:t>
            </a:r>
            <a:r>
              <a:rPr lang="en-US" sz="1200" dirty="0" smtClean="0">
                <a:solidFill>
                  <a:schemeClr val="accent2">
                    <a:lumMod val="50000"/>
                  </a:schemeClr>
                </a:solidFill>
                <a:latin typeface="Arial" pitchFamily="34" charset="0"/>
                <a:cs typeface="Arial" pitchFamily="34" charset="0"/>
              </a:rPr>
              <a:t>, C-</a:t>
            </a:r>
            <a:r>
              <a:rPr lang="en-US" sz="1200" dirty="0" err="1" smtClean="0">
                <a:solidFill>
                  <a:schemeClr val="accent2">
                    <a:lumMod val="50000"/>
                  </a:schemeClr>
                </a:solidFill>
                <a:latin typeface="Arial" pitchFamily="34" charset="0"/>
                <a:cs typeface="Arial" pitchFamily="34" charset="0"/>
              </a:rPr>
              <a:t>Zh</a:t>
            </a:r>
            <a:r>
              <a:rPr lang="en-US" sz="1200" dirty="0" smtClean="0">
                <a:solidFill>
                  <a:schemeClr val="accent2">
                    <a:lumMod val="50000"/>
                  </a:schemeClr>
                </a:solidFill>
                <a:latin typeface="Arial" pitchFamily="34" charset="0"/>
                <a:cs typeface="Arial" pitchFamily="34" charset="0"/>
              </a:rPr>
              <a:t>. Wang, K-M. Ho, and  R. M. </a:t>
            </a:r>
            <a:r>
              <a:rPr lang="en-US" sz="1200" dirty="0" err="1" smtClean="0">
                <a:solidFill>
                  <a:schemeClr val="accent2">
                    <a:lumMod val="50000"/>
                  </a:schemeClr>
                </a:solidFill>
                <a:latin typeface="Arial" pitchFamily="34" charset="0"/>
                <a:cs typeface="Arial" pitchFamily="34" charset="0"/>
              </a:rPr>
              <a:t>Wentzcovitch</a:t>
            </a:r>
            <a:r>
              <a:rPr lang="en-US" sz="1200" i="1" dirty="0" smtClean="0">
                <a:solidFill>
                  <a:schemeClr val="accent2">
                    <a:lumMod val="50000"/>
                  </a:schemeClr>
                </a:solidFill>
                <a:latin typeface="Arial" pitchFamily="34" charset="0"/>
                <a:cs typeface="Arial" pitchFamily="34" charset="0"/>
              </a:rPr>
              <a:t>,</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84, 220105(R) (2011</a:t>
            </a:r>
            <a:r>
              <a:rPr lang="en-US" sz="1200" dirty="0" smtClean="0">
                <a:solidFill>
                  <a:schemeClr val="accent2">
                    <a:lumMod val="50000"/>
                  </a:schemeClr>
                </a:solidFill>
                <a:latin typeface="Arial" pitchFamily="34" charset="0"/>
                <a:cs typeface="Arial" pitchFamily="34" charset="0"/>
              </a:rPr>
              <a:t>)</a:t>
            </a:r>
            <a:endParaRPr lang="en-US" sz="1200" dirty="0">
              <a:solidFill>
                <a:schemeClr val="accent2">
                  <a:lumMod val="50000"/>
                </a:schemeClr>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2</a:t>
            </a:fld>
            <a:endParaRPr lang="en-US"/>
          </a:p>
        </p:txBody>
      </p:sp>
    </p:spTree>
    <p:extLst>
      <p:ext uri="{BB962C8B-B14F-4D97-AF65-F5344CB8AC3E}">
        <p14:creationId xmlns="" xmlns:p14="http://schemas.microsoft.com/office/powerpoint/2010/main" val="419197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732" y="0"/>
            <a:ext cx="6720109" cy="400110"/>
          </a:xfrm>
          <a:prstGeom prst="rect">
            <a:avLst/>
          </a:prstGeom>
        </p:spPr>
        <p:txBody>
          <a:bodyPr wrap="none">
            <a:spAutoFit/>
          </a:bodyPr>
          <a:lstStyle/>
          <a:p>
            <a:pPr lvl="0" algn="ctr" fontAlgn="base">
              <a:spcBef>
                <a:spcPct val="0"/>
              </a:spcBef>
              <a:spcAft>
                <a:spcPct val="0"/>
              </a:spcAft>
            </a:pPr>
            <a:r>
              <a:rPr lang="en-US" sz="2000" b="1" dirty="0" smtClean="0">
                <a:solidFill>
                  <a:srgbClr val="323292"/>
                </a:solidFill>
                <a:latin typeface="Arial" pitchFamily="34" charset="0"/>
                <a:ea typeface="SimSun" pitchFamily="2" charset="-122"/>
                <a:cs typeface="Arial" pitchFamily="34" charset="0"/>
              </a:rPr>
              <a:t>The phase transitions and sublimation energies in ice</a:t>
            </a:r>
          </a:p>
        </p:txBody>
      </p:sp>
      <p:sp>
        <p:nvSpPr>
          <p:cNvPr id="6" name="Rectangle 5"/>
          <p:cNvSpPr/>
          <p:nvPr/>
        </p:nvSpPr>
        <p:spPr>
          <a:xfrm>
            <a:off x="152400" y="5867400"/>
            <a:ext cx="9753600" cy="892552"/>
          </a:xfrm>
          <a:prstGeom prst="rect">
            <a:avLst/>
          </a:prstGeom>
        </p:spPr>
        <p:txBody>
          <a:bodyPr wrap="square">
            <a:spAutoFit/>
          </a:bodyPr>
          <a:lstStyle/>
          <a:p>
            <a:r>
              <a:rPr lang="en-US" sz="1400" dirty="0" smtClean="0">
                <a:solidFill>
                  <a:schemeClr val="accent2">
                    <a:lumMod val="50000"/>
                  </a:schemeClr>
                </a:solidFill>
              </a:rPr>
              <a:t>B. </a:t>
            </a:r>
            <a:r>
              <a:rPr lang="en-US" sz="1400" dirty="0" err="1" smtClean="0">
                <a:solidFill>
                  <a:schemeClr val="accent2">
                    <a:lumMod val="50000"/>
                  </a:schemeClr>
                </a:solidFill>
              </a:rPr>
              <a:t>Santra</a:t>
            </a:r>
            <a:r>
              <a:rPr lang="en-US" sz="1400" dirty="0" smtClean="0">
                <a:solidFill>
                  <a:schemeClr val="accent2">
                    <a:lumMod val="50000"/>
                  </a:schemeClr>
                </a:solidFill>
              </a:rPr>
              <a:t>, J. </a:t>
            </a:r>
            <a:r>
              <a:rPr lang="en-US" sz="1400" dirty="0" err="1" smtClean="0">
                <a:solidFill>
                  <a:schemeClr val="accent2">
                    <a:lumMod val="50000"/>
                  </a:schemeClr>
                </a:solidFill>
              </a:rPr>
              <a:t>Klimeš</a:t>
            </a:r>
            <a:r>
              <a:rPr lang="en-US" sz="1400" dirty="0" smtClean="0">
                <a:solidFill>
                  <a:schemeClr val="accent2">
                    <a:lumMod val="50000"/>
                  </a:schemeClr>
                </a:solidFill>
              </a:rPr>
              <a:t>, D. Alf</a:t>
            </a:r>
            <a:r>
              <a:rPr lang="az-Cyrl-AZ" sz="1400" dirty="0" smtClean="0">
                <a:solidFill>
                  <a:schemeClr val="accent2">
                    <a:lumMod val="50000"/>
                  </a:schemeClr>
                </a:solidFill>
              </a:rPr>
              <a:t>ѐ</a:t>
            </a:r>
            <a:r>
              <a:rPr lang="en-US" sz="1400" dirty="0" smtClean="0">
                <a:solidFill>
                  <a:schemeClr val="accent2">
                    <a:lumMod val="50000"/>
                  </a:schemeClr>
                </a:solidFill>
              </a:rPr>
              <a:t>, A. </a:t>
            </a:r>
            <a:r>
              <a:rPr lang="en-US" sz="1400" dirty="0" err="1" smtClean="0">
                <a:solidFill>
                  <a:schemeClr val="accent2">
                    <a:lumMod val="50000"/>
                  </a:schemeClr>
                </a:solidFill>
              </a:rPr>
              <a:t>Tkatchenko</a:t>
            </a:r>
            <a:r>
              <a:rPr lang="en-US" sz="1400" dirty="0" smtClean="0">
                <a:solidFill>
                  <a:schemeClr val="accent2">
                    <a:lumMod val="50000"/>
                  </a:schemeClr>
                </a:solidFill>
              </a:rPr>
              <a:t>, B. Slater, A. </a:t>
            </a:r>
            <a:r>
              <a:rPr lang="en-US" sz="1400" dirty="0" err="1" smtClean="0">
                <a:solidFill>
                  <a:schemeClr val="accent2">
                    <a:lumMod val="50000"/>
                  </a:schemeClr>
                </a:solidFill>
              </a:rPr>
              <a:t>Michaelides</a:t>
            </a:r>
            <a:r>
              <a:rPr lang="en-US" sz="1400" dirty="0" smtClean="0">
                <a:solidFill>
                  <a:schemeClr val="accent2">
                    <a:lumMod val="50000"/>
                  </a:schemeClr>
                </a:solidFill>
              </a:rPr>
              <a:t>, R. Car, and M. </a:t>
            </a:r>
            <a:r>
              <a:rPr lang="en-US" sz="1400" dirty="0" err="1" smtClean="0">
                <a:solidFill>
                  <a:schemeClr val="accent2">
                    <a:lumMod val="50000"/>
                  </a:schemeClr>
                </a:solidFill>
              </a:rPr>
              <a:t>Scheffler</a:t>
            </a:r>
            <a:r>
              <a:rPr lang="en-US" sz="1400" dirty="0" smtClean="0">
                <a:solidFill>
                  <a:schemeClr val="accent2">
                    <a:lumMod val="50000"/>
                  </a:schemeClr>
                </a:solidFill>
              </a:rPr>
              <a:t>, Phys. Rev. </a:t>
            </a:r>
            <a:r>
              <a:rPr lang="en-US" sz="1400" dirty="0" err="1" smtClean="0">
                <a:solidFill>
                  <a:schemeClr val="accent2">
                    <a:lumMod val="50000"/>
                  </a:schemeClr>
                </a:solidFill>
              </a:rPr>
              <a:t>Lett</a:t>
            </a:r>
            <a:r>
              <a:rPr lang="en-US" sz="1400" dirty="0" smtClean="0">
                <a:solidFill>
                  <a:schemeClr val="accent2">
                    <a:lumMod val="50000"/>
                  </a:schemeClr>
                </a:solidFill>
              </a:rPr>
              <a:t>. </a:t>
            </a:r>
            <a:r>
              <a:rPr lang="en-US" sz="1400" b="1" dirty="0" smtClean="0">
                <a:solidFill>
                  <a:schemeClr val="accent2">
                    <a:lumMod val="50000"/>
                  </a:schemeClr>
                </a:solidFill>
              </a:rPr>
              <a:t>107,</a:t>
            </a:r>
          </a:p>
          <a:p>
            <a:r>
              <a:rPr lang="en-US" sz="1400" b="1" dirty="0" smtClean="0">
                <a:solidFill>
                  <a:schemeClr val="accent2">
                    <a:lumMod val="50000"/>
                  </a:schemeClr>
                </a:solidFill>
              </a:rPr>
              <a:t> 185701 (2011)</a:t>
            </a:r>
          </a:p>
          <a:p>
            <a:r>
              <a:rPr lang="en-US" sz="1200" dirty="0" smtClean="0">
                <a:solidFill>
                  <a:schemeClr val="accent2">
                    <a:lumMod val="50000"/>
                  </a:schemeClr>
                </a:solidFill>
                <a:latin typeface="Arial" pitchFamily="34" charset="0"/>
                <a:cs typeface="Arial" pitchFamily="34" charset="0"/>
              </a:rPr>
              <a:t>E.D. Murray and G. </a:t>
            </a:r>
            <a:r>
              <a:rPr lang="en-US" sz="1200" dirty="0" err="1" smtClean="0">
                <a:solidFill>
                  <a:schemeClr val="accent2">
                    <a:lumMod val="50000"/>
                  </a:schemeClr>
                </a:solidFill>
                <a:latin typeface="Arial" pitchFamily="34" charset="0"/>
                <a:cs typeface="Arial" pitchFamily="34" charset="0"/>
              </a:rPr>
              <a:t>Galli</a:t>
            </a:r>
            <a:r>
              <a:rPr lang="en-US" sz="1200" dirty="0" smtClean="0">
                <a:solidFill>
                  <a:schemeClr val="accent2">
                    <a:lumMod val="50000"/>
                  </a:schemeClr>
                </a:solidFill>
                <a:latin typeface="Arial" pitchFamily="34" charset="0"/>
                <a:cs typeface="Arial" pitchFamily="34" charset="0"/>
              </a:rPr>
              <a:t>,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108, 105501 (2012)</a:t>
            </a:r>
          </a:p>
          <a:p>
            <a:r>
              <a:rPr lang="en-US" sz="1200" dirty="0" smtClean="0">
                <a:solidFill>
                  <a:schemeClr val="accent2">
                    <a:lumMod val="50000"/>
                  </a:schemeClr>
                </a:solidFill>
                <a:latin typeface="Arial" pitchFamily="34" charset="0"/>
                <a:cs typeface="Arial" pitchFamily="34" charset="0"/>
              </a:rPr>
              <a:t>Y. Fang,  B. Xiao, J. Tao, J. Sun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87, 214101 (2013)</a:t>
            </a:r>
            <a:endParaRPr lang="en-US" sz="1200" b="1" dirty="0">
              <a:solidFill>
                <a:schemeClr val="accent2">
                  <a:lumMod val="50000"/>
                </a:schemeClr>
              </a:solidFill>
              <a:latin typeface="Arial" pitchFamily="34" charset="0"/>
              <a:cs typeface="Arial" pitchFamily="34" charset="0"/>
            </a:endParaRPr>
          </a:p>
        </p:txBody>
      </p:sp>
      <p:pic>
        <p:nvPicPr>
          <p:cNvPr id="112641" name="Picture 1"/>
          <p:cNvPicPr>
            <a:picLocks noChangeAspect="1" noChangeArrowheads="1"/>
          </p:cNvPicPr>
          <p:nvPr/>
        </p:nvPicPr>
        <p:blipFill>
          <a:blip r:embed="rId2" cstate="print"/>
          <a:srcRect/>
          <a:stretch>
            <a:fillRect/>
          </a:stretch>
        </p:blipFill>
        <p:spPr bwMode="auto">
          <a:xfrm>
            <a:off x="2057400" y="381000"/>
            <a:ext cx="4343400" cy="3190875"/>
          </a:xfrm>
          <a:prstGeom prst="rect">
            <a:avLst/>
          </a:prstGeom>
          <a:noFill/>
          <a:ln w="9525">
            <a:noFill/>
            <a:miter lim="800000"/>
            <a:headEnd/>
            <a:tailEnd/>
          </a:ln>
        </p:spPr>
      </p:pic>
      <p:sp>
        <p:nvSpPr>
          <p:cNvPr id="8" name="TextBox 7"/>
          <p:cNvSpPr txBox="1"/>
          <p:nvPr/>
        </p:nvSpPr>
        <p:spPr>
          <a:xfrm>
            <a:off x="228600" y="3352800"/>
            <a:ext cx="8458200" cy="369332"/>
          </a:xfrm>
          <a:prstGeom prst="rect">
            <a:avLst/>
          </a:prstGeom>
          <a:noFill/>
        </p:spPr>
        <p:txBody>
          <a:bodyPr wrap="square" rtlCol="0">
            <a:spAutoFit/>
          </a:bodyPr>
          <a:lstStyle/>
          <a:p>
            <a:r>
              <a:rPr lang="en-US" dirty="0" smtClean="0">
                <a:latin typeface="Arial" pitchFamily="34" charset="0"/>
                <a:cs typeface="Arial" pitchFamily="34" charset="0"/>
              </a:rPr>
              <a:t>The sublimation energies </a:t>
            </a:r>
            <a:r>
              <a:rPr lang="hu-HU" dirty="0" smtClean="0">
                <a:latin typeface="Arial" pitchFamily="34" charset="0"/>
                <a:cs typeface="Arial" pitchFamily="34" charset="0"/>
              </a:rPr>
              <a:t>(</a:t>
            </a:r>
            <a:r>
              <a:rPr lang="hu-HU" dirty="0" err="1" smtClean="0">
                <a:latin typeface="Arial" pitchFamily="34" charset="0"/>
                <a:cs typeface="Arial" pitchFamily="34" charset="0"/>
              </a:rPr>
              <a:t>meV</a:t>
            </a:r>
            <a:r>
              <a:rPr lang="hu-HU" dirty="0" smtClean="0">
                <a:latin typeface="Arial" pitchFamily="34" charset="0"/>
                <a:cs typeface="Arial" pitchFamily="34" charset="0"/>
              </a:rPr>
              <a:t>) </a:t>
            </a:r>
            <a:r>
              <a:rPr lang="en-US" dirty="0" smtClean="0">
                <a:latin typeface="Arial" pitchFamily="34" charset="0"/>
                <a:cs typeface="Arial" pitchFamily="34" charset="0"/>
              </a:rPr>
              <a:t>of </a:t>
            </a:r>
            <a:r>
              <a:rPr lang="hu-HU" dirty="0" smtClean="0">
                <a:latin typeface="Arial" pitchFamily="34" charset="0"/>
                <a:cs typeface="Arial" pitchFamily="34" charset="0"/>
              </a:rPr>
              <a:t>3 </a:t>
            </a:r>
            <a:r>
              <a:rPr lang="en-US" dirty="0" smtClean="0">
                <a:latin typeface="Arial" pitchFamily="34" charset="0"/>
                <a:cs typeface="Arial" pitchFamily="34" charset="0"/>
              </a:rPr>
              <a:t>ice</a:t>
            </a:r>
            <a:r>
              <a:rPr lang="hu-HU" dirty="0" smtClean="0">
                <a:latin typeface="Arial" pitchFamily="34" charset="0"/>
                <a:cs typeface="Arial" pitchFamily="34" charset="0"/>
              </a:rPr>
              <a:t> </a:t>
            </a:r>
            <a:r>
              <a:rPr lang="hu-HU" dirty="0" err="1" smtClean="0">
                <a:latin typeface="Arial" pitchFamily="34" charset="0"/>
                <a:cs typeface="Arial" pitchFamily="34" charset="0"/>
              </a:rPr>
              <a:t>phases</a:t>
            </a:r>
            <a:r>
              <a:rPr lang="en-US" dirty="0" smtClean="0">
                <a:latin typeface="Arial" pitchFamily="34" charset="0"/>
                <a:cs typeface="Arial" pitchFamily="34" charset="0"/>
              </a:rPr>
              <a:t> (</a:t>
            </a:r>
            <a:r>
              <a:rPr lang="en-US" sz="1600" dirty="0" smtClean="0">
                <a:latin typeface="Arial" pitchFamily="34" charset="0"/>
                <a:cs typeface="Arial" pitchFamily="34" charset="0"/>
              </a:rPr>
              <a:t>the zero-point</a:t>
            </a:r>
            <a:r>
              <a:rPr lang="hu-HU" sz="1600" dirty="0" smtClean="0">
                <a:latin typeface="Arial" pitchFamily="34" charset="0"/>
                <a:cs typeface="Arial" pitchFamily="34" charset="0"/>
              </a:rPr>
              <a:t> </a:t>
            </a:r>
            <a:r>
              <a:rPr lang="en-US" sz="1600" dirty="0" smtClean="0">
                <a:latin typeface="Arial" pitchFamily="34" charset="0"/>
                <a:cs typeface="Arial" pitchFamily="34" charset="0"/>
              </a:rPr>
              <a:t>energy is omitted</a:t>
            </a:r>
            <a:r>
              <a:rPr lang="en-US" dirty="0" smtClean="0">
                <a:latin typeface="Arial" pitchFamily="34" charset="0"/>
                <a:cs typeface="Arial" pitchFamily="34" charset="0"/>
              </a:rPr>
              <a:t>)</a:t>
            </a:r>
            <a:r>
              <a:rPr lang="hu-HU" dirty="0" smtClean="0">
                <a:latin typeface="Arial" pitchFamily="34" charset="0"/>
                <a:cs typeface="Arial" pitchFamily="34" charset="0"/>
              </a:rPr>
              <a:t>.</a:t>
            </a:r>
            <a:endParaRPr 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378589423"/>
              </p:ext>
            </p:extLst>
          </p:nvPr>
        </p:nvGraphicFramePr>
        <p:xfrm>
          <a:off x="228600" y="3733800"/>
          <a:ext cx="8563647" cy="2065973"/>
        </p:xfrm>
        <a:graphic>
          <a:graphicData uri="http://schemas.openxmlformats.org/drawingml/2006/table">
            <a:tbl>
              <a:tblPr/>
              <a:tblGrid>
                <a:gridCol w="1218945"/>
                <a:gridCol w="900380"/>
                <a:gridCol w="928720"/>
                <a:gridCol w="1006113"/>
                <a:gridCol w="928720"/>
                <a:gridCol w="821622"/>
                <a:gridCol w="967417"/>
                <a:gridCol w="799731"/>
                <a:gridCol w="991999"/>
              </a:tblGrid>
              <a:tr h="533400">
                <a:tc>
                  <a:txBody>
                    <a:bodyPr/>
                    <a:lstStyle/>
                    <a:p>
                      <a:pPr marL="0" marR="0">
                        <a:lnSpc>
                          <a:spcPct val="107000"/>
                        </a:lnSpc>
                        <a:spcBef>
                          <a:spcPts val="0"/>
                        </a:spcBef>
                        <a:spcAft>
                          <a:spcPts val="800"/>
                        </a:spcAft>
                      </a:pPr>
                      <a:r>
                        <a:rPr lang="hu-HU" sz="1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LSDA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revTPSS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TPSS+D2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revTPSS</a:t>
                      </a: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vdW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MGGA</a:t>
                      </a:r>
                      <a:b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_</a:t>
                      </a:r>
                      <a:r>
                        <a:rPr lang="en-US" sz="1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MS2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optB88</a:t>
                      </a:r>
                      <a:r>
                        <a:rPr lang="hu-HU" sz="1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br>
                        <a:rPr lang="hu-HU" sz="14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400" b="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vdW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Expt.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0" marR="0">
                        <a:lnSpc>
                          <a:spcPct val="107000"/>
                        </a:lnSpc>
                        <a:spcBef>
                          <a:spcPts val="0"/>
                        </a:spcBef>
                        <a:spcAft>
                          <a:spcPts val="800"/>
                        </a:spcAft>
                      </a:pP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Ih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636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570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644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602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696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610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a:noFill/>
                    </a:lnB>
                  </a:tcPr>
                </a:tc>
              </a:tr>
              <a:tr h="342900">
                <a:tc>
                  <a:txBody>
                    <a:bodyPr/>
                    <a:lstStyle/>
                    <a:p>
                      <a:pPr marL="0" marR="0">
                        <a:lnSpc>
                          <a:spcPct val="107000"/>
                        </a:lnSpc>
                        <a:spcBef>
                          <a:spcPts val="0"/>
                        </a:spcBef>
                        <a:spcAft>
                          <a:spcPts val="80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896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a:noFill/>
                    </a:lnB>
                  </a:tcPr>
                </a:tc>
              </a:tr>
              <a:tr h="342900">
                <a:tc>
                  <a:txBody>
                    <a:bodyPr/>
                    <a:lstStyle/>
                    <a:p>
                      <a:pPr marL="0" marR="0">
                        <a:lnSpc>
                          <a:spcPct val="107000"/>
                        </a:lnSpc>
                        <a:spcBef>
                          <a:spcPts val="0"/>
                        </a:spcBef>
                        <a:spcAft>
                          <a:spcPts val="80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VIII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813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459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423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670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a:noFill/>
                    </a:lnT>
                    <a:lnB w="12700" cap="flat" cmpd="sng" algn="ctr">
                      <a:solidFill>
                        <a:srgbClr val="000000"/>
                      </a:solidFill>
                      <a:prstDash val="solid"/>
                      <a:round/>
                      <a:headEnd type="none" w="med" len="med"/>
                      <a:tailEnd type="none" w="med" len="med"/>
                    </a:lnB>
                  </a:tcPr>
                </a:tc>
              </a:tr>
              <a:tr h="342900">
                <a:tc>
                  <a:txBody>
                    <a:bodyPr/>
                    <a:lstStyle/>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MARE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47.5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10.5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16.7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dirty="0">
                        <a:effectLst/>
                        <a:latin typeface="Calibri" panose="020F0502020204030204" pitchFamily="34" charset="0"/>
                      </a:endParaRPr>
                    </a:p>
                  </a:txBody>
                  <a:tcPr marL="59690" marR="5969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E78A08B6-DC21-46A3-88F3-526B44D4EC2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8A08B6-DC21-46A3-88F3-526B44D4EC2D}" type="slidenum">
              <a:rPr lang="en-US" smtClean="0"/>
              <a:pPr/>
              <a:t>21</a:t>
            </a:fld>
            <a:endParaRPr lang="en-US"/>
          </a:p>
        </p:txBody>
      </p:sp>
      <p:sp>
        <p:nvSpPr>
          <p:cNvPr id="6" name="Rectangle 5"/>
          <p:cNvSpPr/>
          <p:nvPr/>
        </p:nvSpPr>
        <p:spPr>
          <a:xfrm>
            <a:off x="0" y="5715000"/>
            <a:ext cx="9144000" cy="461665"/>
          </a:xfrm>
          <a:prstGeom prst="rect">
            <a:avLst/>
          </a:prstGeom>
        </p:spPr>
        <p:txBody>
          <a:bodyPr wrap="square">
            <a:spAutoFit/>
          </a:bodyPr>
          <a:lstStyle/>
          <a:p>
            <a:r>
              <a:rPr lang="en-US" sz="1200" dirty="0" smtClean="0">
                <a:solidFill>
                  <a:schemeClr val="accent2">
                    <a:lumMod val="50000"/>
                  </a:schemeClr>
                </a:solidFill>
                <a:latin typeface="Arial" pitchFamily="34" charset="0"/>
                <a:cs typeface="Arial" pitchFamily="34" charset="0"/>
              </a:rPr>
              <a:t>B. </a:t>
            </a:r>
            <a:r>
              <a:rPr lang="en-US" sz="1200" dirty="0" err="1" smtClean="0">
                <a:solidFill>
                  <a:schemeClr val="accent2">
                    <a:lumMod val="50000"/>
                  </a:schemeClr>
                </a:solidFill>
                <a:latin typeface="Arial" pitchFamily="34" charset="0"/>
                <a:cs typeface="Arial" pitchFamily="34" charset="0"/>
              </a:rPr>
              <a:t>Santra</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Klimeš</a:t>
            </a:r>
            <a:r>
              <a:rPr lang="en-US" sz="1200" dirty="0" smtClean="0">
                <a:solidFill>
                  <a:schemeClr val="accent2">
                    <a:lumMod val="50000"/>
                  </a:schemeClr>
                </a:solidFill>
                <a:latin typeface="Arial" pitchFamily="34" charset="0"/>
                <a:cs typeface="Arial" pitchFamily="34" charset="0"/>
              </a:rPr>
              <a:t>, D. Alf</a:t>
            </a:r>
            <a:r>
              <a:rPr lang="az-Cyrl-AZ" sz="1200" dirty="0" smtClean="0">
                <a:solidFill>
                  <a:schemeClr val="accent2">
                    <a:lumMod val="50000"/>
                  </a:schemeClr>
                </a:solidFill>
                <a:latin typeface="Arial" pitchFamily="34" charset="0"/>
                <a:cs typeface="Arial" pitchFamily="34" charset="0"/>
              </a:rPr>
              <a:t>ѐ</a:t>
            </a:r>
            <a:r>
              <a:rPr lang="en-US" sz="1200" dirty="0" smtClean="0">
                <a:solidFill>
                  <a:schemeClr val="accent2">
                    <a:lumMod val="50000"/>
                  </a:schemeClr>
                </a:solidFill>
                <a:latin typeface="Arial" pitchFamily="34" charset="0"/>
                <a:cs typeface="Arial" pitchFamily="34" charset="0"/>
              </a:rPr>
              <a:t>, A. </a:t>
            </a:r>
            <a:r>
              <a:rPr lang="en-US" sz="1200" dirty="0" err="1" smtClean="0">
                <a:solidFill>
                  <a:schemeClr val="accent2">
                    <a:lumMod val="50000"/>
                  </a:schemeClr>
                </a:solidFill>
                <a:latin typeface="Arial" pitchFamily="34" charset="0"/>
                <a:cs typeface="Arial" pitchFamily="34" charset="0"/>
              </a:rPr>
              <a:t>Tkatchenko</a:t>
            </a:r>
            <a:r>
              <a:rPr lang="en-US" sz="1200" dirty="0" smtClean="0">
                <a:solidFill>
                  <a:schemeClr val="accent2">
                    <a:lumMod val="50000"/>
                  </a:schemeClr>
                </a:solidFill>
                <a:latin typeface="Arial" pitchFamily="34" charset="0"/>
                <a:cs typeface="Arial" pitchFamily="34" charset="0"/>
              </a:rPr>
              <a:t>, B. Slater, A. </a:t>
            </a:r>
            <a:r>
              <a:rPr lang="en-US" sz="1200" dirty="0" err="1" smtClean="0">
                <a:solidFill>
                  <a:schemeClr val="accent2">
                    <a:lumMod val="50000"/>
                  </a:schemeClr>
                </a:solidFill>
                <a:latin typeface="Arial" pitchFamily="34" charset="0"/>
                <a:cs typeface="Arial" pitchFamily="34" charset="0"/>
              </a:rPr>
              <a:t>Michaelides</a:t>
            </a:r>
            <a:r>
              <a:rPr lang="en-US" sz="1200" dirty="0" smtClean="0">
                <a:solidFill>
                  <a:schemeClr val="accent2">
                    <a:lumMod val="50000"/>
                  </a:schemeClr>
                </a:solidFill>
                <a:latin typeface="Arial" pitchFamily="34" charset="0"/>
                <a:cs typeface="Arial" pitchFamily="34" charset="0"/>
              </a:rPr>
              <a:t>, R. Car, and M. </a:t>
            </a:r>
            <a:r>
              <a:rPr lang="en-US" sz="1200" dirty="0" err="1" smtClean="0">
                <a:solidFill>
                  <a:schemeClr val="accent2">
                    <a:lumMod val="50000"/>
                  </a:schemeClr>
                </a:solidFill>
                <a:latin typeface="Arial" pitchFamily="34" charset="0"/>
                <a:cs typeface="Arial" pitchFamily="34" charset="0"/>
              </a:rPr>
              <a:t>Scheffler</a:t>
            </a:r>
            <a:r>
              <a:rPr lang="en-US" sz="1200" dirty="0" smtClean="0">
                <a:solidFill>
                  <a:schemeClr val="accent2">
                    <a:lumMod val="50000"/>
                  </a:schemeClr>
                </a:solidFill>
                <a:latin typeface="Arial" pitchFamily="34" charset="0"/>
                <a:cs typeface="Arial" pitchFamily="34" charset="0"/>
              </a:rPr>
              <a:t>,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107, 185701 (2011)</a:t>
            </a:r>
            <a:endParaRPr lang="en-US" sz="1200" dirty="0" smtClean="0">
              <a:solidFill>
                <a:schemeClr val="accent2">
                  <a:lumMod val="50000"/>
                </a:schemeClr>
              </a:solidFill>
              <a:latin typeface="Arial" pitchFamily="34" charset="0"/>
              <a:cs typeface="Arial" pitchFamily="34" charset="0"/>
            </a:endParaRPr>
          </a:p>
          <a:p>
            <a:r>
              <a:rPr lang="en-US" sz="1200" dirty="0" smtClean="0">
                <a:solidFill>
                  <a:schemeClr val="accent2">
                    <a:lumMod val="50000"/>
                  </a:schemeClr>
                </a:solidFill>
                <a:latin typeface="Arial" pitchFamily="34" charset="0"/>
                <a:cs typeface="Arial" pitchFamily="34" charset="0"/>
              </a:rPr>
              <a:t>Y. Fang,  B. Xiao, J. Tao, J. Sun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87, 214101 (2013)</a:t>
            </a:r>
            <a:endParaRPr lang="en-US" sz="1200" b="1" dirty="0">
              <a:solidFill>
                <a:schemeClr val="accent2">
                  <a:lumMod val="50000"/>
                </a:schemeClr>
              </a:solidFill>
              <a:latin typeface="Arial" pitchFamily="34" charset="0"/>
              <a:cs typeface="Arial" pitchFamily="34" charset="0"/>
            </a:endParaRPr>
          </a:p>
        </p:txBody>
      </p:sp>
      <p:sp>
        <p:nvSpPr>
          <p:cNvPr id="7" name="TextBox 6"/>
          <p:cNvSpPr txBox="1"/>
          <p:nvPr/>
        </p:nvSpPr>
        <p:spPr>
          <a:xfrm>
            <a:off x="457200" y="457200"/>
            <a:ext cx="8382000" cy="830997"/>
          </a:xfrm>
          <a:prstGeom prst="rect">
            <a:avLst/>
          </a:prstGeom>
          <a:noFill/>
        </p:spPr>
        <p:txBody>
          <a:bodyPr wrap="square" rtlCol="0">
            <a:spAutoFit/>
          </a:bodyPr>
          <a:lstStyle/>
          <a:p>
            <a:pPr algn="ctr"/>
            <a:r>
              <a:rPr lang="en-US" sz="2400" dirty="0" smtClean="0">
                <a:solidFill>
                  <a:srgbClr val="000099"/>
                </a:solidFill>
                <a:latin typeface="Times New Roman"/>
                <a:cs typeface="Times New Roman"/>
              </a:rPr>
              <a:t>Transition pressure (</a:t>
            </a:r>
            <a:r>
              <a:rPr lang="en-US" sz="2400" dirty="0" err="1" smtClean="0">
                <a:solidFill>
                  <a:srgbClr val="000099"/>
                </a:solidFill>
                <a:latin typeface="Times New Roman"/>
                <a:cs typeface="Times New Roman"/>
              </a:rPr>
              <a:t>p</a:t>
            </a:r>
            <a:r>
              <a:rPr lang="en-US" sz="2400" baseline="-25000" dirty="0" err="1" smtClean="0">
                <a:solidFill>
                  <a:srgbClr val="000099"/>
                </a:solidFill>
                <a:latin typeface="Times New Roman"/>
                <a:cs typeface="Times New Roman"/>
              </a:rPr>
              <a:t>tr</a:t>
            </a:r>
            <a:r>
              <a:rPr lang="en-US" sz="2400" dirty="0" smtClean="0">
                <a:solidFill>
                  <a:srgbClr val="000099"/>
                </a:solidFill>
                <a:latin typeface="Times New Roman"/>
                <a:cs typeface="Times New Roman"/>
              </a:rPr>
              <a:t>) from Ice </a:t>
            </a:r>
            <a:r>
              <a:rPr lang="en-US" sz="2400" dirty="0" err="1" smtClean="0">
                <a:solidFill>
                  <a:srgbClr val="000099"/>
                </a:solidFill>
                <a:latin typeface="Times New Roman"/>
                <a:cs typeface="Times New Roman"/>
              </a:rPr>
              <a:t>Ih</a:t>
            </a:r>
            <a:r>
              <a:rPr lang="en-US" sz="2400" dirty="0" smtClean="0">
                <a:solidFill>
                  <a:srgbClr val="000099"/>
                </a:solidFill>
                <a:latin typeface="Times New Roman"/>
                <a:cs typeface="Times New Roman"/>
              </a:rPr>
              <a:t> to HP Ice VIII plotted versus transition pressure from Ice </a:t>
            </a:r>
            <a:r>
              <a:rPr lang="en-US" sz="2400" dirty="0" err="1" smtClean="0">
                <a:solidFill>
                  <a:srgbClr val="000099"/>
                </a:solidFill>
                <a:latin typeface="Times New Roman"/>
                <a:cs typeface="Times New Roman"/>
              </a:rPr>
              <a:t>Ih</a:t>
            </a:r>
            <a:r>
              <a:rPr lang="en-US" sz="2400" dirty="0" smtClean="0">
                <a:solidFill>
                  <a:srgbClr val="000099"/>
                </a:solidFill>
                <a:latin typeface="Times New Roman"/>
                <a:cs typeface="Times New Roman"/>
              </a:rPr>
              <a:t> to LP Ice II</a:t>
            </a:r>
            <a:endParaRPr lang="en-US" sz="2400" dirty="0">
              <a:solidFill>
                <a:srgbClr val="000099"/>
              </a:solidFill>
            </a:endParaRPr>
          </a:p>
        </p:txBody>
      </p:sp>
      <p:grpSp>
        <p:nvGrpSpPr>
          <p:cNvPr id="9" name="Group 8"/>
          <p:cNvGrpSpPr/>
          <p:nvPr/>
        </p:nvGrpSpPr>
        <p:grpSpPr>
          <a:xfrm>
            <a:off x="609600" y="1828800"/>
            <a:ext cx="8534400" cy="3581400"/>
            <a:chOff x="609600" y="1828800"/>
            <a:chExt cx="8534400" cy="3581400"/>
          </a:xfrm>
        </p:grpSpPr>
        <p:pic>
          <p:nvPicPr>
            <p:cNvPr id="108546" name="Picture 2"/>
            <p:cNvPicPr>
              <a:picLocks noChangeAspect="1" noChangeArrowheads="1"/>
            </p:cNvPicPr>
            <p:nvPr/>
          </p:nvPicPr>
          <p:blipFill>
            <a:blip r:embed="rId2" cstate="print"/>
            <a:srcRect/>
            <a:stretch>
              <a:fillRect/>
            </a:stretch>
          </p:blipFill>
          <p:spPr bwMode="auto">
            <a:xfrm>
              <a:off x="4493376" y="1828800"/>
              <a:ext cx="4650624" cy="3581400"/>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609600" y="2438400"/>
              <a:ext cx="3811601" cy="28098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99"/>
                </a:solidFill>
                <a:latin typeface="Arial" pitchFamily="34" charset="0"/>
                <a:cs typeface="Arial" pitchFamily="34" charset="0"/>
              </a:rPr>
              <a:t>The key new message from the results:</a:t>
            </a:r>
            <a:endParaRPr lang="en-US" sz="2800"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152400" y="1600200"/>
            <a:ext cx="8382000" cy="4525963"/>
          </a:xfrm>
        </p:spPr>
        <p:txBody>
          <a:bodyPr>
            <a:normAutofit fontScale="92500" lnSpcReduction="10000"/>
          </a:bodyPr>
          <a:lstStyle/>
          <a:p>
            <a:pPr>
              <a:buNone/>
            </a:pPr>
            <a:r>
              <a:rPr lang="en-US" sz="2800" dirty="0" smtClean="0">
                <a:latin typeface="Arial" pitchFamily="34" charset="0"/>
                <a:cs typeface="Arial" pitchFamily="34" charset="0"/>
              </a:rPr>
              <a:t>    By using the right dimensionless ingredient (</a:t>
            </a:r>
            <a:r>
              <a:rPr lang="el-GR" sz="2800" dirty="0" smtClean="0">
                <a:latin typeface="Arial" pitchFamily="34" charset="0"/>
                <a:cs typeface="Arial" pitchFamily="34" charset="0"/>
              </a:rPr>
              <a:t>α</a:t>
            </a:r>
            <a:r>
              <a:rPr lang="en-US" sz="2800" dirty="0" smtClean="0">
                <a:latin typeface="Arial" pitchFamily="34" charset="0"/>
                <a:cs typeface="Arial" pitchFamily="34" charset="0"/>
              </a:rPr>
              <a:t>), a meta GGA can recognize and give a different GGA-level description to each of three kinds of bonding regions in a molecule or solid:</a:t>
            </a:r>
          </a:p>
          <a:p>
            <a:pPr>
              <a:buNone/>
            </a:pPr>
            <a:r>
              <a:rPr lang="en-US" sz="2800" dirty="0" smtClean="0">
                <a:latin typeface="Arial" pitchFamily="34" charset="0"/>
                <a:cs typeface="Arial" pitchFamily="34" charset="0"/>
              </a:rPr>
              <a:t>                 1) Covalent bonds</a:t>
            </a:r>
          </a:p>
          <a:p>
            <a:pPr>
              <a:buNone/>
            </a:pPr>
            <a:r>
              <a:rPr lang="en-US" sz="2800" dirty="0" smtClean="0">
                <a:latin typeface="Arial" pitchFamily="34" charset="0"/>
                <a:cs typeface="Arial" pitchFamily="34" charset="0"/>
              </a:rPr>
              <a:t>                 2) Metallic bonds</a:t>
            </a:r>
          </a:p>
          <a:p>
            <a:pPr>
              <a:buNone/>
            </a:pPr>
            <a:r>
              <a:rPr lang="en-US" sz="2800" dirty="0" smtClean="0">
                <a:latin typeface="Arial" pitchFamily="34" charset="0"/>
                <a:cs typeface="Arial" pitchFamily="34" charset="0"/>
              </a:rPr>
              <a:t>                 3) Weak or </a:t>
            </a:r>
            <a:r>
              <a:rPr lang="en-US" sz="2800" dirty="0" err="1" smtClean="0">
                <a:latin typeface="Arial" pitchFamily="34" charset="0"/>
                <a:cs typeface="Arial" pitchFamily="34" charset="0"/>
              </a:rPr>
              <a:t>vdW</a:t>
            </a:r>
            <a:r>
              <a:rPr lang="en-US" sz="2800" dirty="0" smtClean="0">
                <a:latin typeface="Arial" pitchFamily="34" charset="0"/>
                <a:cs typeface="Arial" pitchFamily="34" charset="0"/>
              </a:rPr>
              <a:t> bonds</a:t>
            </a:r>
          </a:p>
          <a:p>
            <a:pPr>
              <a:buNone/>
            </a:pPr>
            <a:endParaRPr lang="en-US" sz="2800" dirty="0" smtClean="0">
              <a:solidFill>
                <a:srgbClr val="0070C0"/>
              </a:solidFill>
            </a:endParaRPr>
          </a:p>
          <a:p>
            <a:pPr>
              <a:buNone/>
            </a:pPr>
            <a:r>
              <a:rPr lang="en-US" sz="2800" dirty="0" smtClean="0">
                <a:solidFill>
                  <a:srgbClr val="C00000"/>
                </a:solidFill>
                <a:latin typeface="Arial" pitchFamily="34" charset="0"/>
                <a:cs typeface="Arial" pitchFamily="34" charset="0"/>
              </a:rPr>
              <a:t>Well-designed meta-GGAs appear to maximize the ratio</a:t>
            </a:r>
          </a:p>
          <a:p>
            <a:pPr>
              <a:buNone/>
            </a:pPr>
            <a:r>
              <a:rPr lang="en-US" sz="2800" dirty="0" smtClean="0">
                <a:solidFill>
                  <a:srgbClr val="C00000"/>
                </a:solidFill>
                <a:latin typeface="Arial" pitchFamily="34" charset="0"/>
                <a:cs typeface="Arial" pitchFamily="34" charset="0"/>
              </a:rPr>
              <a:t>              ACCURACY/(COMPUTATIONAL COST)</a:t>
            </a:r>
          </a:p>
          <a:p>
            <a:pPr>
              <a:buNone/>
            </a:pPr>
            <a:endParaRPr lang="en-US" sz="2800" dirty="0" smtClean="0">
              <a:solidFill>
                <a:srgbClr val="0070C0"/>
              </a:solidFill>
            </a:endParaRPr>
          </a:p>
          <a:p>
            <a:pPr>
              <a:buNone/>
            </a:pPr>
            <a:endParaRPr lang="en-US" sz="2800" dirty="0" smtClean="0">
              <a:solidFill>
                <a:srgbClr val="0070C0"/>
              </a:solidFill>
            </a:endParaRPr>
          </a:p>
          <a:p>
            <a:pPr>
              <a:buNone/>
            </a:pPr>
            <a:endParaRPr lang="en-US" sz="2800" dirty="0" smtClean="0">
              <a:solidFill>
                <a:srgbClr val="0070C0"/>
              </a:solidFill>
            </a:endParaRPr>
          </a:p>
        </p:txBody>
      </p:sp>
      <p:sp>
        <p:nvSpPr>
          <p:cNvPr id="4" name="Slide Number Placeholder 3"/>
          <p:cNvSpPr>
            <a:spLocks noGrp="1"/>
          </p:cNvSpPr>
          <p:nvPr>
            <p:ph type="sldNum" sz="quarter" idx="12"/>
          </p:nvPr>
        </p:nvSpPr>
        <p:spPr/>
        <p:txBody>
          <a:bodyPr/>
          <a:lstStyle/>
          <a:p>
            <a:fld id="{E78A08B6-DC21-46A3-88F3-526B44D4EC2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rmAutofit/>
          </a:bodyPr>
          <a:lstStyle/>
          <a:p>
            <a:r>
              <a:rPr lang="en-US" sz="2400" dirty="0" smtClean="0">
                <a:solidFill>
                  <a:srgbClr val="000099"/>
                </a:solidFill>
                <a:latin typeface="Arial" pitchFamily="34" charset="0"/>
                <a:cs typeface="Arial" pitchFamily="34" charset="0"/>
              </a:rPr>
              <a:t>Meta-GGA made simple (MGGA_MS)</a:t>
            </a:r>
            <a:endParaRPr lang="en-US" sz="2400"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609600" y="1295400"/>
            <a:ext cx="8229600" cy="4525963"/>
          </a:xfrm>
        </p:spPr>
        <p:txBody>
          <a:bodyPr/>
          <a:lstStyle/>
          <a:p>
            <a:pPr>
              <a:buNone/>
            </a:pPr>
            <a:r>
              <a:rPr lang="en-US" dirty="0" smtClean="0"/>
              <a:t>     </a:t>
            </a:r>
            <a:r>
              <a:rPr lang="en-US" sz="2400" dirty="0" smtClean="0">
                <a:latin typeface="Arial" pitchFamily="34" charset="0"/>
                <a:cs typeface="Arial" pitchFamily="34" charset="0"/>
              </a:rPr>
              <a:t>= reduced density gradient.</a:t>
            </a:r>
          </a:p>
          <a:p>
            <a:pPr>
              <a:buNone/>
            </a:pPr>
            <a:r>
              <a:rPr lang="en-US" sz="2400" dirty="0" smtClean="0">
                <a:latin typeface="Arial" pitchFamily="34" charset="0"/>
                <a:cs typeface="Arial" pitchFamily="34" charset="0"/>
              </a:rPr>
              <a:t>use  </a:t>
            </a:r>
            <a:r>
              <a:rPr lang="el-GR" sz="2400" dirty="0" smtClean="0">
                <a:latin typeface="Arial"/>
                <a:cs typeface="Arial"/>
              </a:rPr>
              <a:t>α</a:t>
            </a:r>
            <a:r>
              <a:rPr lang="en-US" sz="2400" dirty="0" smtClean="0">
                <a:latin typeface="Arial" pitchFamily="34" charset="0"/>
                <a:cs typeface="Arial" pitchFamily="34" charset="0"/>
              </a:rPr>
              <a:t>  to interpolate between GGA’s for  </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=1 and </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=0         </a:t>
            </a:r>
          </a:p>
          <a:p>
            <a:pPr>
              <a:buNone/>
            </a:pPr>
            <a:r>
              <a:rPr lang="en-US" sz="2400" dirty="0" smtClean="0">
                <a:latin typeface="Arial" pitchFamily="34" charset="0"/>
                <a:cs typeface="Arial" pitchFamily="34" charset="0"/>
              </a:rPr>
              <a:t>and </a:t>
            </a:r>
            <a:r>
              <a:rPr lang="en-US" sz="2400" b="1" dirty="0" smtClean="0">
                <a:latin typeface="Arial" pitchFamily="34" charset="0"/>
                <a:cs typeface="Arial" pitchFamily="34" charset="0"/>
              </a:rPr>
              <a:t>to extrapolate monotonically to             </a:t>
            </a:r>
            <a:endParaRPr lang="en-US" b="1" dirty="0">
              <a:latin typeface="Arial" pitchFamily="34" charset="0"/>
              <a:cs typeface="Arial" pitchFamily="34" charset="0"/>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609600" y="1447800"/>
          <a:ext cx="533400" cy="400050"/>
        </p:xfrm>
        <a:graphic>
          <a:graphicData uri="http://schemas.openxmlformats.org/presentationml/2006/ole">
            <p:oleObj spid="_x0000_s31179" name="Equation" r:id="rId3" imgW="114201" imgH="139579" progId="Equation.3">
              <p:embed/>
            </p:oleObj>
          </a:graphicData>
        </a:graphic>
      </p:graphicFrame>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9" name="Object 9"/>
          <p:cNvGraphicFramePr>
            <a:graphicFrameLocks noChangeAspect="1"/>
          </p:cNvGraphicFramePr>
          <p:nvPr/>
        </p:nvGraphicFramePr>
        <p:xfrm>
          <a:off x="5867400" y="2362200"/>
          <a:ext cx="785284" cy="304800"/>
        </p:xfrm>
        <a:graphic>
          <a:graphicData uri="http://schemas.openxmlformats.org/presentationml/2006/ole">
            <p:oleObj spid="_x0000_s31182" name="Equation" r:id="rId4" imgW="469696" imgH="177723" progId="Equation.3">
              <p:embed/>
            </p:oleObj>
          </a:graphicData>
        </a:graphic>
      </p:graphicFrame>
      <p:sp>
        <p:nvSpPr>
          <p:cNvPr id="307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1" name="Object 11"/>
          <p:cNvGraphicFramePr>
            <a:graphicFrameLocks noChangeAspect="1"/>
          </p:cNvGraphicFramePr>
          <p:nvPr/>
        </p:nvGraphicFramePr>
        <p:xfrm>
          <a:off x="762000" y="2895600"/>
          <a:ext cx="5257800" cy="457200"/>
        </p:xfrm>
        <a:graphic>
          <a:graphicData uri="http://schemas.openxmlformats.org/presentationml/2006/ole">
            <p:oleObj spid="_x0000_s31183" name="Equation" r:id="rId5" imgW="2628900" imgH="228600" progId="Equation.3">
              <p:embed/>
            </p:oleObj>
          </a:graphicData>
        </a:graphic>
      </p:graphicFrame>
      <p:sp>
        <p:nvSpPr>
          <p:cNvPr id="307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3" name="Object 13"/>
          <p:cNvGraphicFramePr>
            <a:graphicFrameLocks noChangeAspect="1"/>
          </p:cNvGraphicFramePr>
          <p:nvPr/>
        </p:nvGraphicFramePr>
        <p:xfrm>
          <a:off x="685800" y="3657600"/>
          <a:ext cx="3877056" cy="457200"/>
        </p:xfrm>
        <a:graphic>
          <a:graphicData uri="http://schemas.openxmlformats.org/presentationml/2006/ole">
            <p:oleObj spid="_x0000_s31184" name="Equation" r:id="rId6" imgW="2019300" imgH="241300" progId="Equation.3">
              <p:embed/>
            </p:oleObj>
          </a:graphicData>
        </a:graphic>
      </p:graphicFrame>
      <p:sp>
        <p:nvSpPr>
          <p:cNvPr id="307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5" name="Object 15"/>
          <p:cNvGraphicFramePr>
            <a:graphicFrameLocks noChangeAspect="1"/>
          </p:cNvGraphicFramePr>
          <p:nvPr/>
        </p:nvGraphicFramePr>
        <p:xfrm>
          <a:off x="609600" y="4267200"/>
          <a:ext cx="4794504" cy="457200"/>
        </p:xfrm>
        <a:graphic>
          <a:graphicData uri="http://schemas.openxmlformats.org/presentationml/2006/ole">
            <p:oleObj spid="_x0000_s31185" name="Equation" r:id="rId7" imgW="2362200" imgH="241300" progId="Equation.3">
              <p:embed/>
            </p:oleObj>
          </a:graphicData>
        </a:graphic>
      </p:graphicFrame>
      <p:sp>
        <p:nvSpPr>
          <p:cNvPr id="307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7" name="Object 17"/>
          <p:cNvGraphicFramePr>
            <a:graphicFrameLocks noChangeAspect="1"/>
          </p:cNvGraphicFramePr>
          <p:nvPr/>
        </p:nvGraphicFramePr>
        <p:xfrm>
          <a:off x="685800" y="4800600"/>
          <a:ext cx="3238500" cy="381000"/>
        </p:xfrm>
        <a:graphic>
          <a:graphicData uri="http://schemas.openxmlformats.org/presentationml/2006/ole">
            <p:oleObj spid="_x0000_s31186" name="Equation" r:id="rId8" imgW="1943100" imgH="228600" progId="Equation.3">
              <p:embed/>
            </p:oleObj>
          </a:graphicData>
        </a:graphic>
      </p:graphicFrame>
      <p:sp>
        <p:nvSpPr>
          <p:cNvPr id="307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9" name="Object 19"/>
          <p:cNvGraphicFramePr>
            <a:graphicFrameLocks noChangeAspect="1"/>
          </p:cNvGraphicFramePr>
          <p:nvPr/>
        </p:nvGraphicFramePr>
        <p:xfrm>
          <a:off x="762000" y="5486400"/>
          <a:ext cx="914400" cy="342900"/>
        </p:xfrm>
        <a:graphic>
          <a:graphicData uri="http://schemas.openxmlformats.org/presentationml/2006/ole">
            <p:oleObj spid="_x0000_s31187" name="Equation" r:id="rId9" imgW="533169" imgH="203112" progId="Equation.3">
              <p:embed/>
            </p:oleObj>
          </a:graphicData>
        </a:graphic>
      </p:graphicFrame>
      <p:sp>
        <p:nvSpPr>
          <p:cNvPr id="307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1" name="Object 21"/>
          <p:cNvGraphicFramePr>
            <a:graphicFrameLocks noChangeAspect="1"/>
          </p:cNvGraphicFramePr>
          <p:nvPr/>
        </p:nvGraphicFramePr>
        <p:xfrm>
          <a:off x="1905000" y="5486400"/>
          <a:ext cx="990600" cy="371475"/>
        </p:xfrm>
        <a:graphic>
          <a:graphicData uri="http://schemas.openxmlformats.org/presentationml/2006/ole">
            <p:oleObj spid="_x0000_s31188" name="Equation" r:id="rId10" imgW="533169" imgH="203112" progId="Equation.3">
              <p:embed/>
            </p:oleObj>
          </a:graphicData>
        </a:graphic>
      </p:graphicFrame>
      <p:sp>
        <p:nvSpPr>
          <p:cNvPr id="307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3" name="Object 23"/>
          <p:cNvGraphicFramePr>
            <a:graphicFrameLocks noChangeAspect="1"/>
          </p:cNvGraphicFramePr>
          <p:nvPr/>
        </p:nvGraphicFramePr>
        <p:xfrm>
          <a:off x="3429000" y="5486400"/>
          <a:ext cx="1596572" cy="381000"/>
        </p:xfrm>
        <a:graphic>
          <a:graphicData uri="http://schemas.openxmlformats.org/presentationml/2006/ole">
            <p:oleObj spid="_x0000_s31189" name="Equation" r:id="rId11" imgW="837836" imgH="203112" progId="Equation.3">
              <p:embed/>
            </p:oleObj>
          </a:graphicData>
        </a:graphic>
      </p:graphicFrame>
      <p:sp>
        <p:nvSpPr>
          <p:cNvPr id="307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47" name="Object 27"/>
          <p:cNvGraphicFramePr>
            <a:graphicFrameLocks noChangeAspect="1"/>
          </p:cNvGraphicFramePr>
          <p:nvPr/>
        </p:nvGraphicFramePr>
        <p:xfrm>
          <a:off x="2773363" y="5643563"/>
          <a:ext cx="206375" cy="496887"/>
        </p:xfrm>
        <a:graphic>
          <a:graphicData uri="http://schemas.openxmlformats.org/presentationml/2006/ole">
            <p:oleObj spid="_x0000_s31190" name="Equation" r:id="rId12" imgW="114151" imgH="215619" progId="Equation.3">
              <p:embed/>
            </p:oleObj>
          </a:graphicData>
        </a:graphic>
      </p:graphicFrame>
      <p:sp>
        <p:nvSpPr>
          <p:cNvPr id="3075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2"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32"/>
          <p:cNvSpPr/>
          <p:nvPr/>
        </p:nvSpPr>
        <p:spPr>
          <a:xfrm>
            <a:off x="533400" y="2743200"/>
            <a:ext cx="58674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78A08B6-DC21-46A3-88F3-526B44D4EC2D}" type="slidenum">
              <a:rPr lang="en-US" smtClean="0"/>
              <a:pPr/>
              <a:t>23</a:t>
            </a:fld>
            <a:endParaRPr lang="en-US"/>
          </a:p>
        </p:txBody>
      </p:sp>
      <p:graphicFrame>
        <p:nvGraphicFramePr>
          <p:cNvPr id="31191" name="Object 471"/>
          <p:cNvGraphicFramePr>
            <a:graphicFrameLocks noChangeAspect="1"/>
          </p:cNvGraphicFramePr>
          <p:nvPr/>
        </p:nvGraphicFramePr>
        <p:xfrm>
          <a:off x="6019800" y="4038600"/>
          <a:ext cx="2228850" cy="457200"/>
        </p:xfrm>
        <a:graphic>
          <a:graphicData uri="http://schemas.openxmlformats.org/presentationml/2006/ole">
            <p:oleObj spid="_x0000_s31191" name="Equation" r:id="rId13" imgW="1117600" imgH="228600" progId="Equation.3">
              <p:embed/>
            </p:oleObj>
          </a:graphicData>
        </a:graphic>
      </p:graphicFrame>
      <p:sp>
        <p:nvSpPr>
          <p:cNvPr id="34" name="TextBox 33"/>
          <p:cNvSpPr txBox="1"/>
          <p:nvPr/>
        </p:nvSpPr>
        <p:spPr>
          <a:xfrm>
            <a:off x="5943600" y="4648200"/>
            <a:ext cx="2743200" cy="923330"/>
          </a:xfrm>
          <a:prstGeom prst="rect">
            <a:avLst/>
          </a:prstGeom>
          <a:noFill/>
        </p:spPr>
        <p:txBody>
          <a:bodyPr wrap="square" rtlCol="0">
            <a:spAutoFit/>
          </a:bodyPr>
          <a:lstStyle/>
          <a:p>
            <a:r>
              <a:rPr lang="en-US" dirty="0" smtClean="0"/>
              <a:t>dimensionless deviation from the single orbital shape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76200" y="4343400"/>
            <a:ext cx="9067800" cy="2246769"/>
          </a:xfrm>
          <a:prstGeom prst="rect">
            <a:avLst/>
          </a:prstGeom>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The main difference between the MGGA_MS family of density functionals and other tested functionals lies in the exchange enhancement factor </a:t>
            </a:r>
            <a:r>
              <a:rPr lang="en-US" sz="2000" i="1" dirty="0" err="1" smtClean="0">
                <a:latin typeface="Times New Roman" panose="02020603050405020304" pitchFamily="18" charset="0"/>
                <a:cs typeface="Times New Roman" panose="02020603050405020304" pitchFamily="18" charset="0"/>
              </a:rPr>
              <a:t>F</a:t>
            </a:r>
            <a:r>
              <a:rPr lang="en-US" sz="2000" i="1" baseline="-25000" dirty="0" err="1"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s,α</a:t>
            </a:r>
            <a:r>
              <a:rPr lang="en-US" sz="2000" dirty="0" smtClean="0">
                <a:latin typeface="Times New Roman" panose="02020603050405020304" pitchFamily="18" charset="0"/>
                <a:cs typeface="Times New Roman" panose="02020603050405020304" pitchFamily="18" charset="0"/>
              </a:rPr>
              <a:t>), where the </a:t>
            </a:r>
            <a:r>
              <a:rPr lang="en-US" sz="2000" b="1" dirty="0" smtClean="0">
                <a:latin typeface="Times New Roman" panose="02020603050405020304" pitchFamily="18" charset="0"/>
                <a:cs typeface="Times New Roman" panose="02020603050405020304" pitchFamily="18" charset="0"/>
              </a:rPr>
              <a:t>weaker s-dependence in MGGA_MS is countered by a stronger α dependence. </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F</a:t>
            </a:r>
            <a:r>
              <a:rPr lang="en-US" sz="2000" b="1" baseline="-25000" dirty="0" err="1" smtClean="0">
                <a:solidFill>
                  <a:srgbClr val="C00000"/>
                </a:solidFill>
                <a:latin typeface="Times New Roman" panose="02020603050405020304" pitchFamily="18" charset="0"/>
                <a:cs typeface="Times New Roman" panose="02020603050405020304" pitchFamily="18" charset="0"/>
              </a:rPr>
              <a:t>x</a:t>
            </a:r>
            <a:r>
              <a:rPr lang="en-US" sz="2000" b="1" dirty="0" smtClean="0">
                <a:solidFill>
                  <a:srgbClr val="C00000"/>
                </a:solidFill>
                <a:latin typeface="Times New Roman" panose="02020603050405020304" pitchFamily="18" charset="0"/>
                <a:cs typeface="Times New Roman" panose="02020603050405020304" pitchFamily="18" charset="0"/>
              </a:rPr>
              <a:t> is monotonically decreasing with </a:t>
            </a:r>
            <a:r>
              <a:rPr lang="el-GR" sz="2000" b="1" dirty="0" smtClean="0">
                <a:solidFill>
                  <a:srgbClr val="C00000"/>
                </a:solidFill>
                <a:latin typeface="Times New Roman" panose="02020603050405020304" pitchFamily="18" charset="0"/>
                <a:cs typeface="Times New Roman" panose="02020603050405020304" pitchFamily="18" charset="0"/>
              </a:rPr>
              <a:t>α</a:t>
            </a:r>
            <a:r>
              <a:rPr lang="en-US" sz="2000" b="1" dirty="0" smtClean="0">
                <a:solidFill>
                  <a:srgbClr val="C00000"/>
                </a:solidFill>
                <a:latin typeface="Times New Roman" panose="02020603050405020304" pitchFamily="18" charset="0"/>
                <a:cs typeface="Times New Roman" panose="02020603050405020304" pitchFamily="18" charset="0"/>
              </a:rPr>
              <a:t> in MGGA_MS (but not in </a:t>
            </a:r>
            <a:r>
              <a:rPr lang="en-US" sz="2000" b="1" dirty="0" err="1" smtClean="0">
                <a:solidFill>
                  <a:srgbClr val="C00000"/>
                </a:solidFill>
                <a:latin typeface="Times New Roman" panose="02020603050405020304" pitchFamily="18" charset="0"/>
                <a:cs typeface="Times New Roman" panose="02020603050405020304" pitchFamily="18" charset="0"/>
              </a:rPr>
              <a:t>revTPSS</a:t>
            </a:r>
            <a:r>
              <a:rPr lang="en-US" sz="2000" b="1" dirty="0" smtClean="0">
                <a:solidFill>
                  <a:srgbClr val="C00000"/>
                </a:solidFill>
                <a:latin typeface="Times New Roman" panose="02020603050405020304" pitchFamily="18" charset="0"/>
                <a:cs typeface="Times New Roman" panose="02020603050405020304" pitchFamily="18" charset="0"/>
              </a:rPr>
              <a:t>). </a:t>
            </a:r>
            <a:r>
              <a:rPr lang="hu-HU" sz="2000" b="1" dirty="0" smtClean="0">
                <a:solidFill>
                  <a:srgbClr val="C00000"/>
                </a:solidFill>
                <a:latin typeface="Times New Roman" panose="02020603050405020304" pitchFamily="18" charset="0"/>
                <a:cs typeface="Times New Roman" panose="02020603050405020304" pitchFamily="18" charset="0"/>
              </a:rPr>
              <a:t/>
            </a:r>
            <a:br>
              <a:rPr lang="hu-HU" sz="2000" b="1" dirty="0" smtClean="0">
                <a:solidFill>
                  <a:srgbClr val="C00000"/>
                </a:solidFill>
                <a:latin typeface="Times New Roman" panose="02020603050405020304" pitchFamily="18" charset="0"/>
                <a:cs typeface="Times New Roman" panose="02020603050405020304" pitchFamily="18" charset="0"/>
              </a:rPr>
            </a:br>
            <a:r>
              <a:rPr lang="en-US" sz="2000" b="1" dirty="0" smtClean="0">
                <a:solidFill>
                  <a:srgbClr val="C00000"/>
                </a:solidFill>
                <a:latin typeface="Times New Roman" panose="02020603050405020304" pitchFamily="18" charset="0"/>
                <a:cs typeface="Times New Roman" panose="02020603050405020304" pitchFamily="18" charset="0"/>
              </a:rPr>
              <a:t>This is the key to a good description of weak bonds</a:t>
            </a:r>
            <a:r>
              <a:rPr lang="en-US" sz="2000" dirty="0" smtClean="0">
                <a:solidFill>
                  <a:srgbClr val="C00000"/>
                </a:solidFill>
                <a:latin typeface="Times New Roman" panose="02020603050405020304" pitchFamily="18" charset="0"/>
                <a:cs typeface="Times New Roman" panose="02020603050405020304" pitchFamily="18" charset="0"/>
              </a:rPr>
              <a:t>.</a:t>
            </a:r>
            <a:endParaRPr lang="en-US" sz="2000" b="1" dirty="0" smtClean="0">
              <a:solidFill>
                <a:srgbClr val="C00000"/>
              </a:solidFill>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Our recent works has revealed the significance of α for identifying different bonds in molecules and solids</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78A08B6-DC21-46A3-88F3-526B44D4EC2D}" type="slidenum">
              <a:rPr lang="en-US" smtClean="0"/>
              <a:pPr/>
              <a:t>24</a:t>
            </a:fld>
            <a:endParaRPr lang="en-US"/>
          </a:p>
        </p:txBody>
      </p:sp>
      <p:grpSp>
        <p:nvGrpSpPr>
          <p:cNvPr id="8" name="Group 7"/>
          <p:cNvGrpSpPr/>
          <p:nvPr/>
        </p:nvGrpSpPr>
        <p:grpSpPr>
          <a:xfrm>
            <a:off x="228600" y="1371600"/>
            <a:ext cx="8915400" cy="2667000"/>
            <a:chOff x="228600" y="1219200"/>
            <a:chExt cx="8915400" cy="2667000"/>
          </a:xfrm>
        </p:grpSpPr>
        <p:pic>
          <p:nvPicPr>
            <p:cNvPr id="2" name="Picture 2"/>
            <p:cNvPicPr>
              <a:picLocks noChangeAspect="1" noChangeArrowheads="1"/>
            </p:cNvPicPr>
            <p:nvPr/>
          </p:nvPicPr>
          <p:blipFill>
            <a:blip r:embed="rId2" cstate="print"/>
            <a:srcRect/>
            <a:stretch>
              <a:fillRect/>
            </a:stretch>
          </p:blipFill>
          <p:spPr bwMode="auto">
            <a:xfrm>
              <a:off x="228600" y="1219200"/>
              <a:ext cx="4397543" cy="2590800"/>
            </a:xfrm>
            <a:prstGeom prst="rect">
              <a:avLst/>
            </a:prstGeom>
            <a:noFill/>
            <a:ln w="9525">
              <a:noFill/>
              <a:miter lim="800000"/>
              <a:headEnd/>
              <a:tailEnd/>
            </a:ln>
          </p:spPr>
        </p:pic>
        <p:pic>
          <p:nvPicPr>
            <p:cNvPr id="118785" name="Picture 1"/>
            <p:cNvPicPr>
              <a:picLocks noChangeAspect="1" noChangeArrowheads="1"/>
            </p:cNvPicPr>
            <p:nvPr/>
          </p:nvPicPr>
          <p:blipFill>
            <a:blip r:embed="rId3" cstate="print"/>
            <a:srcRect/>
            <a:stretch>
              <a:fillRect/>
            </a:stretch>
          </p:blipFill>
          <p:spPr bwMode="auto">
            <a:xfrm>
              <a:off x="4295775" y="1295400"/>
              <a:ext cx="4848225" cy="2590800"/>
            </a:xfrm>
            <a:prstGeom prst="rect">
              <a:avLst/>
            </a:prstGeom>
            <a:noFill/>
            <a:ln w="9525">
              <a:noFill/>
              <a:miter lim="800000"/>
              <a:headEnd/>
              <a:tailEnd/>
            </a:ln>
          </p:spPr>
        </p:pic>
      </p:grpSp>
      <p:sp>
        <p:nvSpPr>
          <p:cNvPr id="7" name="TextBox 6"/>
          <p:cNvSpPr txBox="1"/>
          <p:nvPr/>
        </p:nvSpPr>
        <p:spPr>
          <a:xfrm>
            <a:off x="533400" y="228600"/>
            <a:ext cx="7924800" cy="1015663"/>
          </a:xfrm>
          <a:prstGeom prst="rect">
            <a:avLst/>
          </a:prstGeom>
          <a:noFill/>
        </p:spPr>
        <p:txBody>
          <a:bodyPr wrap="square" rtlCol="0">
            <a:spAutoFit/>
          </a:bodyPr>
          <a:lstStyle/>
          <a:p>
            <a:pPr algn="ctr"/>
            <a:r>
              <a:rPr lang="en-US" sz="2000" dirty="0" smtClean="0">
                <a:solidFill>
                  <a:srgbClr val="000099"/>
                </a:solidFill>
                <a:latin typeface="Arial" pitchFamily="34" charset="0"/>
                <a:cs typeface="Arial" pitchFamily="34" charset="0"/>
              </a:rPr>
              <a:t>The enhancement factor of the MGGA_MS family of meta-GGA’s.</a:t>
            </a:r>
          </a:p>
          <a:p>
            <a:pPr algn="ctr"/>
            <a:r>
              <a:rPr lang="en-US" sz="2000" dirty="0" smtClean="0">
                <a:solidFill>
                  <a:srgbClr val="000099"/>
                </a:solidFill>
                <a:latin typeface="Arial" pitchFamily="34" charset="0"/>
                <a:cs typeface="Arial" pitchFamily="34" charset="0"/>
              </a:rPr>
              <a:t>The left figure shows the </a:t>
            </a:r>
            <a:r>
              <a:rPr lang="en-US" sz="2000" dirty="0" err="1" smtClean="0">
                <a:solidFill>
                  <a:srgbClr val="000099"/>
                </a:solidFill>
                <a:latin typeface="Arial" pitchFamily="34" charset="0"/>
                <a:cs typeface="Arial" pitchFamily="34" charset="0"/>
              </a:rPr>
              <a:t>F</a:t>
            </a:r>
            <a:r>
              <a:rPr lang="en-US" sz="2000" baseline="-25000" dirty="0" err="1" smtClean="0">
                <a:solidFill>
                  <a:srgbClr val="000099"/>
                </a:solidFill>
                <a:latin typeface="Arial" pitchFamily="34" charset="0"/>
                <a:cs typeface="Arial" pitchFamily="34" charset="0"/>
              </a:rPr>
              <a:t>x</a:t>
            </a:r>
            <a:r>
              <a:rPr lang="en-US" sz="2000" baseline="-25000" dirty="0" smtClean="0">
                <a:solidFill>
                  <a:srgbClr val="000099"/>
                </a:solidFill>
                <a:latin typeface="Arial" pitchFamily="34" charset="0"/>
                <a:cs typeface="Arial" pitchFamily="34" charset="0"/>
              </a:rPr>
              <a:t> </a:t>
            </a:r>
            <a:r>
              <a:rPr lang="en-US" sz="2000" dirty="0" smtClean="0">
                <a:solidFill>
                  <a:srgbClr val="000099"/>
                </a:solidFill>
                <a:latin typeface="Arial" pitchFamily="34" charset="0"/>
                <a:cs typeface="Arial" pitchFamily="34" charset="0"/>
              </a:rPr>
              <a:t>and the right figure shows the </a:t>
            </a:r>
            <a:r>
              <a:rPr lang="el-GR" sz="2000" dirty="0" smtClean="0">
                <a:solidFill>
                  <a:srgbClr val="000099"/>
                </a:solidFill>
                <a:latin typeface="Arial"/>
                <a:cs typeface="Arial"/>
              </a:rPr>
              <a:t>α</a:t>
            </a:r>
            <a:r>
              <a:rPr lang="en-US" sz="2000" dirty="0" smtClean="0">
                <a:solidFill>
                  <a:srgbClr val="000099"/>
                </a:solidFill>
                <a:latin typeface="Arial" pitchFamily="34" charset="0"/>
                <a:cs typeface="Arial" pitchFamily="34" charset="0"/>
              </a:rPr>
              <a:t> and s dependence of </a:t>
            </a:r>
            <a:r>
              <a:rPr lang="en-US" sz="2000" dirty="0" err="1" smtClean="0">
                <a:solidFill>
                  <a:srgbClr val="000099"/>
                </a:solidFill>
                <a:latin typeface="Arial" pitchFamily="34" charset="0"/>
                <a:cs typeface="Arial" pitchFamily="34" charset="0"/>
              </a:rPr>
              <a:t>F</a:t>
            </a:r>
            <a:r>
              <a:rPr lang="en-US" sz="2000" baseline="-25000" dirty="0" err="1" smtClean="0">
                <a:solidFill>
                  <a:srgbClr val="000099"/>
                </a:solidFill>
                <a:latin typeface="Arial" pitchFamily="34" charset="0"/>
                <a:cs typeface="Arial" pitchFamily="34" charset="0"/>
              </a:rPr>
              <a:t>x</a:t>
            </a:r>
            <a:r>
              <a:rPr lang="en-US" sz="2000" dirty="0" smtClean="0">
                <a:solidFill>
                  <a:srgbClr val="000099"/>
                </a:solidFill>
                <a:latin typeface="Arial" pitchFamily="34" charset="0"/>
                <a:cs typeface="Arial" pitchFamily="34" charset="0"/>
              </a:rPr>
              <a:t> respectively</a:t>
            </a:r>
            <a:endParaRPr lang="en-US" sz="2000"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rgbClr val="C00000"/>
                </a:solidFill>
                <a:latin typeface="Arial" pitchFamily="34" charset="0"/>
                <a:cs typeface="Arial" pitchFamily="34" charset="0"/>
              </a:rPr>
              <a:t>First step: An artificial order-of limits problem arises in the TPSS and </a:t>
            </a:r>
            <a:r>
              <a:rPr lang="en-US" sz="2400" dirty="0" err="1" smtClean="0">
                <a:solidFill>
                  <a:srgbClr val="C00000"/>
                </a:solidFill>
                <a:latin typeface="Arial" pitchFamily="34" charset="0"/>
                <a:cs typeface="Arial" pitchFamily="34" charset="0"/>
              </a:rPr>
              <a:t>revTPSS</a:t>
            </a:r>
            <a:r>
              <a:rPr lang="en-US" sz="2400" dirty="0" smtClean="0">
                <a:solidFill>
                  <a:srgbClr val="C00000"/>
                </a:solidFill>
                <a:latin typeface="Arial" pitchFamily="34" charset="0"/>
                <a:cs typeface="Arial" pitchFamily="34" charset="0"/>
              </a:rPr>
              <a:t> meta-GGA’s due to use of </a:t>
            </a:r>
            <a:r>
              <a:rPr lang="en-US" sz="2400" u="sng" dirty="0" smtClean="0">
                <a:solidFill>
                  <a:srgbClr val="C00000"/>
                </a:solidFill>
                <a:latin typeface="Arial" pitchFamily="34" charset="0"/>
                <a:cs typeface="Arial" pitchFamily="34" charset="0"/>
              </a:rPr>
              <a:t>BOTH</a:t>
            </a:r>
            <a:r>
              <a:rPr lang="en-US" sz="2400" dirty="0" smtClean="0">
                <a:solidFill>
                  <a:srgbClr val="C00000"/>
                </a:solidFill>
                <a:latin typeface="Arial" pitchFamily="34" charset="0"/>
                <a:cs typeface="Arial" pitchFamily="34" charset="0"/>
              </a:rPr>
              <a:t>  z  and  </a:t>
            </a:r>
            <a:r>
              <a:rPr lang="el-GR" sz="2400" dirty="0" smtClean="0">
                <a:solidFill>
                  <a:srgbClr val="C00000"/>
                </a:solidFill>
                <a:latin typeface="Arial" pitchFamily="34" charset="0"/>
                <a:cs typeface="Arial" pitchFamily="34" charset="0"/>
              </a:rPr>
              <a:t>α</a:t>
            </a:r>
            <a:r>
              <a:rPr lang="en-US" sz="2400" dirty="0" smtClean="0">
                <a:solidFill>
                  <a:srgbClr val="C00000"/>
                </a:solidFill>
                <a:latin typeface="Arial" pitchFamily="34" charset="0"/>
                <a:cs typeface="Arial" pitchFamily="34" charset="0"/>
              </a:rPr>
              <a:t>   </a:t>
            </a:r>
            <a:endParaRPr lang="en-US" sz="2400"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sz="2400" dirty="0" smtClean="0"/>
              <a:t>For the fix-up of the order-of limits anomaly, see:</a:t>
            </a:r>
          </a:p>
          <a:p>
            <a:endParaRPr lang="en-US" sz="2400" dirty="0" smtClean="0"/>
          </a:p>
          <a:p>
            <a:pPr>
              <a:buNone/>
            </a:pPr>
            <a:r>
              <a:rPr lang="en-US" sz="2400" dirty="0" smtClean="0"/>
              <a:t> </a:t>
            </a:r>
            <a:r>
              <a:rPr lang="en-US" sz="1400" dirty="0" smtClean="0">
                <a:solidFill>
                  <a:schemeClr val="accent2">
                    <a:lumMod val="50000"/>
                  </a:schemeClr>
                </a:solidFill>
                <a:latin typeface="Arial" pitchFamily="34" charset="0"/>
                <a:cs typeface="Arial" pitchFamily="34" charset="0"/>
              </a:rPr>
              <a:t>A. </a:t>
            </a:r>
            <a:r>
              <a:rPr lang="en-US" sz="1400" dirty="0" err="1" smtClean="0">
                <a:solidFill>
                  <a:schemeClr val="accent2">
                    <a:lumMod val="50000"/>
                  </a:schemeClr>
                </a:solidFill>
                <a:latin typeface="Arial" pitchFamily="34" charset="0"/>
                <a:cs typeface="Arial" pitchFamily="34" charset="0"/>
              </a:rPr>
              <a:t>Ruzsinszky</a:t>
            </a:r>
            <a:r>
              <a:rPr lang="en-US" sz="1400" dirty="0" smtClean="0">
                <a:solidFill>
                  <a:schemeClr val="accent2">
                    <a:lumMod val="50000"/>
                  </a:schemeClr>
                </a:solidFill>
                <a:latin typeface="Arial" pitchFamily="34" charset="0"/>
                <a:cs typeface="Arial" pitchFamily="34" charset="0"/>
              </a:rPr>
              <a:t>, J. Sun, B. Xiao and G.I. </a:t>
            </a:r>
            <a:r>
              <a:rPr lang="en-US" sz="1400" dirty="0" err="1" smtClean="0">
                <a:solidFill>
                  <a:schemeClr val="accent2">
                    <a:lumMod val="50000"/>
                  </a:schemeClr>
                </a:solidFill>
                <a:latin typeface="Arial" pitchFamily="34" charset="0"/>
                <a:cs typeface="Arial" pitchFamily="34" charset="0"/>
              </a:rPr>
              <a:t>Csonka</a:t>
            </a:r>
            <a:r>
              <a:rPr lang="en-US" sz="1400" dirty="0" smtClean="0">
                <a:solidFill>
                  <a:schemeClr val="accent2">
                    <a:lumMod val="50000"/>
                  </a:schemeClr>
                </a:solidFill>
                <a:latin typeface="Arial" pitchFamily="34" charset="0"/>
                <a:cs typeface="Arial" pitchFamily="34" charset="0"/>
              </a:rPr>
              <a:t>, J. Chem. Theory. </a:t>
            </a:r>
            <a:r>
              <a:rPr lang="en-US" sz="1400" dirty="0" err="1" smtClean="0">
                <a:solidFill>
                  <a:schemeClr val="accent2">
                    <a:lumMod val="50000"/>
                  </a:schemeClr>
                </a:solidFill>
                <a:latin typeface="Arial" pitchFamily="34" charset="0"/>
                <a:cs typeface="Arial" pitchFamily="34" charset="0"/>
              </a:rPr>
              <a:t>Comput</a:t>
            </a:r>
            <a:r>
              <a:rPr lang="en-US" sz="1400" dirty="0" smtClean="0">
                <a:solidFill>
                  <a:schemeClr val="accent2">
                    <a:lumMod val="50000"/>
                  </a:schemeClr>
                </a:solidFill>
                <a:latin typeface="Arial" pitchFamily="34" charset="0"/>
                <a:cs typeface="Arial" pitchFamily="34" charset="0"/>
              </a:rPr>
              <a:t>. </a:t>
            </a:r>
            <a:r>
              <a:rPr lang="en-US" sz="1400" b="1" dirty="0" smtClean="0">
                <a:solidFill>
                  <a:schemeClr val="accent2">
                    <a:lumMod val="50000"/>
                  </a:schemeClr>
                </a:solidFill>
                <a:latin typeface="Arial" pitchFamily="34" charset="0"/>
                <a:cs typeface="Arial" pitchFamily="34" charset="0"/>
              </a:rPr>
              <a:t>8, 2078 (2012)</a:t>
            </a:r>
            <a:endParaRPr lang="en-US" sz="1400" dirty="0">
              <a:solidFill>
                <a:schemeClr val="accent2">
                  <a:lumMod val="50000"/>
                </a:schemeClr>
              </a:solidFill>
              <a:latin typeface="Arial" pitchFamily="34" charset="0"/>
              <a:cs typeface="Arial" pitchFamily="34" charset="0"/>
            </a:endParaRPr>
          </a:p>
          <a:p>
            <a:pPr marL="457200" indent="-457200">
              <a:buNone/>
            </a:pPr>
            <a:endParaRPr lang="en-US" sz="2400" dirty="0" smtClean="0">
              <a:solidFill>
                <a:schemeClr val="accent1"/>
              </a:solidFill>
            </a:endParaRPr>
          </a:p>
          <a:p>
            <a:pPr marL="457200" indent="-457200">
              <a:buNone/>
            </a:pPr>
            <a:r>
              <a:rPr lang="en-US" sz="2400" dirty="0" smtClean="0">
                <a:latin typeface="Arial" pitchFamily="34" charset="0"/>
                <a:cs typeface="Arial" pitchFamily="34" charset="0"/>
              </a:rPr>
              <a:t>Our newer meta-GGAs use only alpha, and so avoid this problem.</a:t>
            </a:r>
            <a:endParaRPr lang="en-US" sz="2400" dirty="0">
              <a:latin typeface="Arial" pitchFamily="34" charset="0"/>
              <a:cs typeface="Arial" pitchFamily="34" charset="0"/>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5847" name="Object 7"/>
          <p:cNvGraphicFramePr>
            <a:graphicFrameLocks noChangeAspect="1"/>
          </p:cNvGraphicFramePr>
          <p:nvPr/>
        </p:nvGraphicFramePr>
        <p:xfrm>
          <a:off x="2133600" y="1524000"/>
          <a:ext cx="3711575" cy="533400"/>
        </p:xfrm>
        <a:graphic>
          <a:graphicData uri="http://schemas.openxmlformats.org/presentationml/2006/ole">
            <p:oleObj spid="_x0000_s36005" name="Equation" r:id="rId3" imgW="1587500" imgH="228600" progId="Equation.3">
              <p:embed/>
            </p:oleObj>
          </a:graphicData>
        </a:graphic>
      </p:graphicFrame>
      <p:sp>
        <p:nvSpPr>
          <p:cNvPr id="358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5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5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70" name="Rectangle 1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972" name="Rectangle 1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7"/>
          <p:cNvGrpSpPr/>
          <p:nvPr/>
        </p:nvGrpSpPr>
        <p:grpSpPr>
          <a:xfrm>
            <a:off x="3048000" y="2209800"/>
            <a:ext cx="1752600" cy="1371600"/>
            <a:chOff x="3048000" y="2209800"/>
            <a:chExt cx="1752600" cy="1371600"/>
          </a:xfrm>
        </p:grpSpPr>
        <p:graphicFrame>
          <p:nvGraphicFramePr>
            <p:cNvPr id="35969" name="Object 129"/>
            <p:cNvGraphicFramePr>
              <a:graphicFrameLocks noChangeAspect="1"/>
            </p:cNvGraphicFramePr>
            <p:nvPr/>
          </p:nvGraphicFramePr>
          <p:xfrm>
            <a:off x="3048000" y="2209800"/>
            <a:ext cx="1752600" cy="612354"/>
          </p:xfrm>
          <a:graphic>
            <a:graphicData uri="http://schemas.openxmlformats.org/presentationml/2006/ole">
              <p:oleObj spid="_x0000_s36006" name="Equation" r:id="rId4" imgW="787400" imgH="279400" progId="Equation.3">
                <p:embed/>
              </p:oleObj>
            </a:graphicData>
          </a:graphic>
        </p:graphicFrame>
        <p:graphicFrame>
          <p:nvGraphicFramePr>
            <p:cNvPr id="35971" name="Object 131"/>
            <p:cNvGraphicFramePr>
              <a:graphicFrameLocks noChangeAspect="1"/>
            </p:cNvGraphicFramePr>
            <p:nvPr/>
          </p:nvGraphicFramePr>
          <p:xfrm>
            <a:off x="3048000" y="2971800"/>
            <a:ext cx="1681655" cy="609600"/>
          </p:xfrm>
          <a:graphic>
            <a:graphicData uri="http://schemas.openxmlformats.org/presentationml/2006/ole">
              <p:oleObj spid="_x0000_s36007" name="Equation" r:id="rId5" imgW="761669" imgH="279279" progId="Equation.3">
                <p:embed/>
              </p:oleObj>
            </a:graphicData>
          </a:graphic>
        </p:graphicFrame>
      </p:grpSp>
      <p:sp>
        <p:nvSpPr>
          <p:cNvPr id="4" name="Slide Number Placeholder 3"/>
          <p:cNvSpPr>
            <a:spLocks noGrp="1"/>
          </p:cNvSpPr>
          <p:nvPr>
            <p:ph type="sldNum" sz="quarter" idx="12"/>
          </p:nvPr>
        </p:nvSpPr>
        <p:spPr/>
        <p:txBody>
          <a:bodyPr/>
          <a:lstStyle/>
          <a:p>
            <a:fld id="{E78A08B6-DC21-46A3-88F3-526B44D4EC2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 y="228600"/>
            <a:ext cx="4267200" cy="3581399"/>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4550410" y="381000"/>
            <a:ext cx="4593590" cy="3361373"/>
          </a:xfrm>
          <a:prstGeom prst="rect">
            <a:avLst/>
          </a:prstGeom>
          <a:noFill/>
          <a:ln w="9525">
            <a:noFill/>
            <a:miter lim="800000"/>
            <a:headEnd/>
            <a:tailEnd/>
          </a:ln>
        </p:spPr>
      </p:pic>
      <p:graphicFrame>
        <p:nvGraphicFramePr>
          <p:cNvPr id="4" name="Table 3"/>
          <p:cNvGraphicFramePr>
            <a:graphicFrameLocks noGrp="1"/>
          </p:cNvGraphicFramePr>
          <p:nvPr/>
        </p:nvGraphicFramePr>
        <p:xfrm>
          <a:off x="762000" y="4038600"/>
          <a:ext cx="7162800" cy="2709781"/>
        </p:xfrm>
        <a:graphic>
          <a:graphicData uri="http://schemas.openxmlformats.org/drawingml/2006/table">
            <a:tbl>
              <a:tblPr/>
              <a:tblGrid>
                <a:gridCol w="895350"/>
                <a:gridCol w="895350"/>
                <a:gridCol w="895350"/>
                <a:gridCol w="895350"/>
                <a:gridCol w="895350"/>
                <a:gridCol w="895350"/>
                <a:gridCol w="895350"/>
                <a:gridCol w="895350"/>
              </a:tblGrid>
              <a:tr h="435428">
                <a:tc>
                  <a:txBody>
                    <a:bodyPr/>
                    <a:lstStyle/>
                    <a:p>
                      <a:pPr marL="0" marR="0" algn="just">
                        <a:lnSpc>
                          <a:spcPct val="115000"/>
                        </a:lnSpc>
                        <a:spcBef>
                          <a:spcPts val="0"/>
                        </a:spcBef>
                        <a:spcAft>
                          <a:spcPts val="0"/>
                        </a:spcAft>
                      </a:pPr>
                      <a:r>
                        <a:rPr lang="en-US" sz="1300" b="1" kern="50" dirty="0">
                          <a:solidFill>
                            <a:srgbClr val="323292"/>
                          </a:solidFill>
                          <a:latin typeface="Times New Roman"/>
                          <a:ea typeface="SimSun"/>
                        </a:rPr>
                        <a:t>Properties</a:t>
                      </a: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a:solidFill>
                            <a:srgbClr val="323292"/>
                          </a:solidFill>
                          <a:latin typeface="Times New Roman"/>
                          <a:ea typeface="SimSun"/>
                        </a:rPr>
                        <a:t>TPSS</a:t>
                      </a: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err="1">
                          <a:solidFill>
                            <a:srgbClr val="323292"/>
                          </a:solidFill>
                          <a:latin typeface="Times New Roman"/>
                          <a:ea typeface="SimSun"/>
                        </a:rPr>
                        <a:t>revTPSS</a:t>
                      </a:r>
                      <a:endParaRPr lang="en-US" sz="1300" b="1" kern="50" dirty="0">
                        <a:solidFill>
                          <a:srgbClr val="323292"/>
                        </a:solidFill>
                        <a:latin typeface="Times New Roman"/>
                        <a:ea typeface="SimSu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err="1">
                          <a:solidFill>
                            <a:srgbClr val="323292"/>
                          </a:solidFill>
                          <a:latin typeface="Times New Roman"/>
                          <a:ea typeface="SimSun"/>
                        </a:rPr>
                        <a:t>regTPSS</a:t>
                      </a:r>
                      <a:endParaRPr lang="en-US" sz="1300" b="1" kern="50" dirty="0">
                        <a:solidFill>
                          <a:srgbClr val="323292"/>
                        </a:solidFill>
                        <a:latin typeface="Times New Roman"/>
                        <a:ea typeface="SimSu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300" b="1" kern="50" dirty="0" smtClean="0">
                          <a:solidFill>
                            <a:srgbClr val="323292"/>
                          </a:solidFill>
                          <a:latin typeface="Times New Roman"/>
                          <a:ea typeface="SimSun"/>
                        </a:rPr>
                        <a:t>MGGA_MS0</a:t>
                      </a:r>
                    </a:p>
                    <a:p>
                      <a:pPr marL="0" marR="0" algn="just">
                        <a:lnSpc>
                          <a:spcPct val="115000"/>
                        </a:lnSpc>
                        <a:spcBef>
                          <a:spcPts val="0"/>
                        </a:spcBef>
                        <a:spcAft>
                          <a:spcPts val="0"/>
                        </a:spcAft>
                      </a:pPr>
                      <a:endParaRPr lang="en-US" sz="1300" b="1" kern="50" dirty="0">
                        <a:solidFill>
                          <a:srgbClr val="323292"/>
                        </a:solidFill>
                        <a:latin typeface="Times New Roman"/>
                        <a:ea typeface="SimSu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a:solidFill>
                            <a:srgbClr val="323292"/>
                          </a:solidFill>
                          <a:latin typeface="Times New Roman"/>
                          <a:ea typeface="SimSun"/>
                        </a:rPr>
                        <a:t>MGGA_MS2</a:t>
                      </a: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a:solidFill>
                            <a:srgbClr val="323292"/>
                          </a:solidFill>
                          <a:latin typeface="Times New Roman"/>
                          <a:ea typeface="SimSun"/>
                        </a:rPr>
                        <a:t>HSE06</a:t>
                      </a: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err="1">
                          <a:solidFill>
                            <a:srgbClr val="323292"/>
                          </a:solidFill>
                          <a:latin typeface="Times New Roman"/>
                          <a:ea typeface="SimSun"/>
                        </a:rPr>
                        <a:t>Expt</a:t>
                      </a:r>
                      <a:endParaRPr lang="en-US" sz="1300" b="1" kern="50" dirty="0">
                        <a:solidFill>
                          <a:srgbClr val="323292"/>
                        </a:solidFill>
                        <a:latin typeface="Times New Roman"/>
                        <a:ea typeface="SimSun"/>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34">
                <a:tc gridSpan="8">
                  <a:txBody>
                    <a:bodyPr/>
                    <a:lstStyle/>
                    <a:p>
                      <a:pPr marL="0" marR="0" algn="just">
                        <a:lnSpc>
                          <a:spcPct val="115000"/>
                        </a:lnSpc>
                        <a:spcBef>
                          <a:spcPts val="0"/>
                        </a:spcBef>
                        <a:spcAft>
                          <a:spcPts val="0"/>
                        </a:spcAft>
                      </a:pPr>
                      <a:r>
                        <a:rPr lang="en-US" sz="1300" b="1" kern="50" dirty="0" smtClean="0">
                          <a:latin typeface="Times New Roman"/>
                          <a:ea typeface="SimSun"/>
                        </a:rPr>
                        <a:t>Phase transition properties of D-Si and </a:t>
                      </a:r>
                      <a:r>
                        <a:rPr lang="el-GR" sz="1300" b="1" kern="50" dirty="0" smtClean="0">
                          <a:latin typeface="Times New Roman"/>
                          <a:ea typeface="SimSun"/>
                          <a:cs typeface="Times New Roman"/>
                        </a:rPr>
                        <a:t>β</a:t>
                      </a:r>
                      <a:r>
                        <a:rPr lang="en-US" sz="1300" b="1" kern="50" dirty="0" smtClean="0">
                          <a:latin typeface="Times New Roman"/>
                          <a:ea typeface="SimSun"/>
                        </a:rPr>
                        <a:t>-tin</a:t>
                      </a:r>
                      <a:endParaRPr lang="en-US" sz="1300" b="1"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just">
                        <a:lnSpc>
                          <a:spcPct val="115000"/>
                        </a:lnSpc>
                        <a:spcBef>
                          <a:spcPts val="0"/>
                        </a:spcBef>
                        <a:spcAft>
                          <a:spcPts val="0"/>
                        </a:spcAft>
                      </a:pP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15000"/>
                        </a:lnSpc>
                        <a:spcBef>
                          <a:spcPts val="0"/>
                        </a:spcBef>
                        <a:spcAft>
                          <a:spcPts val="0"/>
                        </a:spcAft>
                      </a:pP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143">
                <a:tc>
                  <a:txBody>
                    <a:bodyPr/>
                    <a:lstStyle/>
                    <a:p>
                      <a:pPr marL="0" marR="0" algn="just">
                        <a:lnSpc>
                          <a:spcPct val="115000"/>
                        </a:lnSpc>
                        <a:spcBef>
                          <a:spcPts val="0"/>
                        </a:spcBef>
                        <a:spcAft>
                          <a:spcPts val="0"/>
                        </a:spcAft>
                      </a:pPr>
                      <a:r>
                        <a:rPr lang="ar-SA" sz="1300" kern="50">
                          <a:latin typeface="Times New Roman"/>
                          <a:ea typeface="SimSun"/>
                          <a:cs typeface="SimSun"/>
                        </a:rPr>
                        <a:t>Δ</a:t>
                      </a:r>
                      <a:r>
                        <a:rPr lang="en-US" sz="1300" kern="50">
                          <a:latin typeface="Times New Roman"/>
                          <a:ea typeface="SimSun"/>
                        </a:rPr>
                        <a:t>E</a:t>
                      </a:r>
                      <a:r>
                        <a:rPr lang="en-US" sz="1300" kern="50" baseline="-25000">
                          <a:latin typeface="Times New Roman"/>
                          <a:ea typeface="SimSun"/>
                        </a:rPr>
                        <a:t>0</a:t>
                      </a:r>
                      <a:r>
                        <a:rPr lang="en-US" sz="1300" kern="50">
                          <a:latin typeface="Times New Roman"/>
                          <a:ea typeface="SimSun"/>
                        </a:rPr>
                        <a:t> (eV/atom)</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300" kern="50" dirty="0">
                          <a:latin typeface="Times New Roman"/>
                          <a:ea typeface="SimSun"/>
                        </a:rPr>
                        <a:t>0.265</a:t>
                      </a:r>
                    </a:p>
                    <a:p>
                      <a:pPr marL="0" marR="0" algn="just">
                        <a:lnSpc>
                          <a:spcPct val="115000"/>
                        </a:lnSpc>
                        <a:spcBef>
                          <a:spcPts val="0"/>
                        </a:spcBef>
                        <a:spcAft>
                          <a:spcPts val="0"/>
                        </a:spcAft>
                      </a:pPr>
                      <a:r>
                        <a:rPr lang="en-US" sz="1300" kern="50" dirty="0" smtClean="0">
                          <a:latin typeface="Times New Roman"/>
                          <a:ea typeface="SimSun"/>
                        </a:rPr>
                        <a:t>0.266</a:t>
                      </a: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300" kern="50" dirty="0">
                          <a:latin typeface="Times New Roman"/>
                          <a:ea typeface="SimSun"/>
                        </a:rPr>
                        <a:t>0.160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300" b="1" kern="50" dirty="0">
                          <a:latin typeface="Times New Roman"/>
                          <a:ea typeface="SimSun"/>
                        </a:rPr>
                        <a:t>0.285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300" b="1" kern="50" dirty="0" smtClean="0">
                          <a:latin typeface="Times New Roman"/>
                          <a:ea typeface="SimSun"/>
                        </a:rPr>
                        <a:t>0.517</a:t>
                      </a:r>
                      <a:endParaRPr lang="en-US" sz="1300" b="1"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300" b="1" kern="50" dirty="0">
                          <a:latin typeface="Times New Roman"/>
                          <a:ea typeface="SimSun"/>
                        </a:rPr>
                        <a:t>0.429</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300" kern="50" dirty="0">
                          <a:latin typeface="Times New Roman"/>
                          <a:ea typeface="SimSun"/>
                        </a:rPr>
                        <a:t>0.398</a:t>
                      </a:r>
                    </a:p>
                    <a:p>
                      <a:pPr marL="0" marR="0" algn="just">
                        <a:lnSpc>
                          <a:spcPct val="115000"/>
                        </a:lnSpc>
                        <a:spcBef>
                          <a:spcPts val="0"/>
                        </a:spcBef>
                        <a:spcAft>
                          <a:spcPts val="0"/>
                        </a:spcAft>
                      </a:pPr>
                      <a:r>
                        <a:rPr lang="en-US" sz="1300" kern="50" dirty="0" smtClean="0">
                          <a:latin typeface="Times New Roman"/>
                          <a:ea typeface="SimSun"/>
                        </a:rPr>
                        <a:t>0.390</a:t>
                      </a:r>
                      <a:endParaRPr lang="en-US" sz="1300" kern="50" dirty="0">
                        <a:latin typeface="Times New Roman"/>
                        <a:ea typeface="SimSun"/>
                      </a:endParaRPr>
                    </a:p>
                    <a:p>
                      <a:pPr marL="0" marR="0" algn="just">
                        <a:lnSpc>
                          <a:spcPct val="115000"/>
                        </a:lnSpc>
                        <a:spcBef>
                          <a:spcPts val="0"/>
                        </a:spcBef>
                        <a:spcAft>
                          <a:spcPts val="0"/>
                        </a:spcAft>
                      </a:pPr>
                      <a:r>
                        <a:rPr lang="en-US" sz="1300" kern="50" dirty="0" smtClean="0">
                          <a:latin typeface="Times New Roman"/>
                          <a:ea typeface="SimSun"/>
                        </a:rPr>
                        <a:t>0.447</a:t>
                      </a: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ar-SA" sz="1300" kern="50" dirty="0">
                          <a:latin typeface="Times New Roman"/>
                          <a:ea typeface="SimSun"/>
                          <a:cs typeface="SimSun"/>
                        </a:rPr>
                        <a:t>—</a:t>
                      </a:r>
                      <a:endParaRPr lang="en-US" sz="1300" kern="5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35428">
                <a:tc>
                  <a:txBody>
                    <a:bodyPr/>
                    <a:lstStyle/>
                    <a:p>
                      <a:pPr marL="0" marR="0" algn="just">
                        <a:lnSpc>
                          <a:spcPct val="115000"/>
                        </a:lnSpc>
                        <a:spcBef>
                          <a:spcPts val="0"/>
                        </a:spcBef>
                        <a:spcAft>
                          <a:spcPts val="0"/>
                        </a:spcAft>
                      </a:pPr>
                      <a:r>
                        <a:rPr lang="ar-SA" sz="1300" kern="50">
                          <a:latin typeface="Times New Roman"/>
                          <a:ea typeface="SimSun"/>
                          <a:cs typeface="SimSun"/>
                        </a:rPr>
                        <a:t>Δ</a:t>
                      </a:r>
                      <a:r>
                        <a:rPr lang="en-US" sz="1300" kern="50">
                          <a:latin typeface="Times New Roman"/>
                          <a:ea typeface="SimSun"/>
                        </a:rPr>
                        <a:t>V</a:t>
                      </a:r>
                      <a:r>
                        <a:rPr lang="en-US" sz="1300" kern="50" baseline="-25000">
                          <a:latin typeface="Times New Roman"/>
                          <a:ea typeface="SimSun"/>
                        </a:rPr>
                        <a:t>0</a:t>
                      </a:r>
                      <a:r>
                        <a:rPr lang="en-US" sz="1300" kern="50">
                          <a:latin typeface="Times New Roman"/>
                          <a:ea typeface="SimSun"/>
                        </a:rPr>
                        <a:t> (</a:t>
                      </a:r>
                      <a:r>
                        <a:rPr lang="en-US" sz="1300" kern="50">
                          <a:latin typeface="SimSun"/>
                          <a:ea typeface="SimSun"/>
                        </a:rPr>
                        <a:t>Å</a:t>
                      </a:r>
                      <a:r>
                        <a:rPr lang="en-US" sz="1300" kern="50" baseline="30000">
                          <a:latin typeface="Times New Roman"/>
                          <a:ea typeface="SimSun"/>
                        </a:rPr>
                        <a:t>3</a:t>
                      </a:r>
                      <a:r>
                        <a:rPr lang="en-US" sz="1300" kern="50">
                          <a:latin typeface="Times New Roman"/>
                          <a:ea typeface="SimSun"/>
                        </a:rPr>
                        <a:t>/atom)</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50">
                          <a:latin typeface="Times New Roman"/>
                          <a:ea typeface="SimSun"/>
                        </a:rPr>
                        <a:t>5.24</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50">
                          <a:latin typeface="Times New Roman"/>
                          <a:ea typeface="SimSun"/>
                        </a:rPr>
                        <a:t>5.25</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a:latin typeface="Times New Roman"/>
                          <a:ea typeface="SimSun"/>
                        </a:rPr>
                        <a:t>4.98</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smtClean="0">
                          <a:latin typeface="Times New Roman"/>
                          <a:ea typeface="SimSun"/>
                        </a:rPr>
                        <a:t>5.04</a:t>
                      </a:r>
                      <a:endParaRPr lang="en-US" sz="1300" b="1" kern="50" dirty="0">
                        <a:latin typeface="Times New Roman"/>
                        <a:ea typeface="SimSun"/>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a:latin typeface="Times New Roman"/>
                          <a:ea typeface="SimSun"/>
                        </a:rPr>
                        <a:t>4.98</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50" dirty="0">
                          <a:latin typeface="Times New Roman"/>
                          <a:ea typeface="SimSun"/>
                        </a:rPr>
                        <a:t>5.35</a:t>
                      </a: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ar-SA" sz="1300" kern="50" dirty="0">
                          <a:latin typeface="Times New Roman"/>
                          <a:ea typeface="SimSun"/>
                          <a:cs typeface="SimSun"/>
                        </a:rPr>
                        <a:t>—</a:t>
                      </a:r>
                      <a:endParaRPr lang="en-US" sz="1300" kern="50" dirty="0">
                        <a:latin typeface="Times New Roman"/>
                        <a:ea typeface="SimSun"/>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653143">
                <a:tc>
                  <a:txBody>
                    <a:bodyPr/>
                    <a:lstStyle/>
                    <a:p>
                      <a:pPr marL="0" marR="0" algn="just">
                        <a:lnSpc>
                          <a:spcPct val="115000"/>
                        </a:lnSpc>
                        <a:spcBef>
                          <a:spcPts val="0"/>
                        </a:spcBef>
                        <a:spcAft>
                          <a:spcPts val="0"/>
                        </a:spcAft>
                      </a:pPr>
                      <a:r>
                        <a:rPr lang="en-US" sz="1300" kern="50">
                          <a:latin typeface="Times New Roman"/>
                          <a:ea typeface="SimSun"/>
                        </a:rPr>
                        <a:t>P</a:t>
                      </a:r>
                      <a:r>
                        <a:rPr lang="en-US" sz="1300" kern="50" baseline="-25000">
                          <a:latin typeface="Times New Roman"/>
                          <a:ea typeface="SimSun"/>
                        </a:rPr>
                        <a:t>t </a:t>
                      </a:r>
                      <a:r>
                        <a:rPr lang="en-US" sz="1300" kern="50">
                          <a:latin typeface="Times New Roman"/>
                          <a:ea typeface="SimSun"/>
                        </a:rPr>
                        <a:t>(GPa)</a:t>
                      </a: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50">
                          <a:latin typeface="Times New Roman"/>
                          <a:ea typeface="SimSun"/>
                        </a:rPr>
                        <a:t>7.3</a:t>
                      </a: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50" dirty="0">
                          <a:latin typeface="Times New Roman"/>
                          <a:ea typeface="SimSun"/>
                        </a:rPr>
                        <a:t>3.7</a:t>
                      </a: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a:latin typeface="Times New Roman"/>
                          <a:ea typeface="SimSun"/>
                        </a:rPr>
                        <a:t>8.0</a:t>
                      </a: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smtClean="0">
                          <a:latin typeface="Times New Roman"/>
                          <a:ea typeface="SimSun"/>
                        </a:rPr>
                        <a:t>17.3</a:t>
                      </a:r>
                      <a:endParaRPr lang="en-US" sz="1300" b="1"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b="1" kern="50" dirty="0">
                          <a:latin typeface="Times New Roman"/>
                          <a:ea typeface="SimSun"/>
                        </a:rPr>
                        <a:t>13.9</a:t>
                      </a: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50" dirty="0">
                          <a:latin typeface="Times New Roman"/>
                          <a:ea typeface="SimSun"/>
                        </a:rPr>
                        <a:t>13.3</a:t>
                      </a:r>
                    </a:p>
                    <a:p>
                      <a:pPr marL="0" marR="0" algn="just">
                        <a:lnSpc>
                          <a:spcPct val="115000"/>
                        </a:lnSpc>
                        <a:spcBef>
                          <a:spcPts val="0"/>
                        </a:spcBef>
                        <a:spcAft>
                          <a:spcPts val="0"/>
                        </a:spcAft>
                      </a:pPr>
                      <a:r>
                        <a:rPr lang="en-US" sz="1300" kern="50" dirty="0" smtClean="0">
                          <a:latin typeface="Times New Roman"/>
                          <a:ea typeface="SimSun"/>
                        </a:rPr>
                        <a:t>12.4</a:t>
                      </a:r>
                      <a:endParaRPr lang="en-US" sz="1300"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300" kern="50" dirty="0" smtClean="0">
                          <a:latin typeface="Times New Roman"/>
                          <a:ea typeface="SimSun"/>
                        </a:rPr>
                        <a:t>10~14</a:t>
                      </a:r>
                      <a:endParaRPr lang="en-US" sz="1300" kern="50" dirty="0">
                        <a:latin typeface="Times New Roman"/>
                        <a:ea typeface="SimSun"/>
                      </a:endParaRPr>
                    </a:p>
                    <a:p>
                      <a:pPr marL="0" marR="0" algn="just">
                        <a:lnSpc>
                          <a:spcPct val="115000"/>
                        </a:lnSpc>
                        <a:spcBef>
                          <a:spcPts val="0"/>
                        </a:spcBef>
                        <a:spcAft>
                          <a:spcPts val="0"/>
                        </a:spcAft>
                      </a:pPr>
                      <a:r>
                        <a:rPr lang="en-US" sz="1300" kern="50" dirty="0" smtClean="0">
                          <a:latin typeface="Times New Roman"/>
                          <a:ea typeface="SimSun"/>
                        </a:rPr>
                        <a:t>11~15</a:t>
                      </a:r>
                      <a:endParaRPr lang="en-US" sz="1300" kern="50" dirty="0">
                        <a:latin typeface="Times New Roman"/>
                        <a:ea typeface="SimSun"/>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E78A08B6-DC21-46A3-88F3-526B44D4EC2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29" name="Object 1"/>
          <p:cNvGraphicFramePr>
            <a:graphicFrameLocks noChangeAspect="1"/>
          </p:cNvGraphicFramePr>
          <p:nvPr/>
        </p:nvGraphicFramePr>
        <p:xfrm>
          <a:off x="1600200" y="152400"/>
          <a:ext cx="5486400" cy="5255664"/>
        </p:xfrm>
        <a:graphic>
          <a:graphicData uri="http://schemas.openxmlformats.org/presentationml/2006/ole">
            <p:oleObj spid="_x0000_s48164" r:id="rId3" imgW="3095743" imgH="2177915" progId="">
              <p:embed/>
            </p:oleObj>
          </a:graphicData>
        </a:graphic>
      </p:graphicFrame>
      <p:sp>
        <p:nvSpPr>
          <p:cNvPr id="48131" name="Rectangle 3"/>
          <p:cNvSpPr>
            <a:spLocks noChangeArrowheads="1"/>
          </p:cNvSpPr>
          <p:nvPr/>
        </p:nvSpPr>
        <p:spPr bwMode="auto">
          <a:xfrm>
            <a:off x="533400" y="5392578"/>
            <a:ext cx="8153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ea typeface="SimSun" pitchFamily="2" charset="-122"/>
                <a:cs typeface="Arial" pitchFamily="34" charset="0"/>
              </a:rPr>
              <a:t>The exchange enhancement factor for MGGA_MS0.  Focus on the front plane in which s=0, </a:t>
            </a:r>
            <a:r>
              <a:rPr kumimoji="0" lang="en-US" sz="1600" b="0" i="0" u="none" strike="noStrike" cap="none" normalizeH="0" dirty="0" smtClean="0">
                <a:ln>
                  <a:noFill/>
                </a:ln>
                <a:solidFill>
                  <a:schemeClr val="tx1"/>
                </a:solidFill>
                <a:effectLst/>
                <a:latin typeface="Arial" pitchFamily="34" charset="0"/>
                <a:ea typeface="SimSun" pitchFamily="2" charset="-122"/>
                <a:cs typeface="Arial" pitchFamily="34" charset="0"/>
              </a:rPr>
              <a:t>as at a typical bond center.  In GGA, the enhancement factor in this plane would equal 1. In the </a:t>
            </a:r>
            <a:r>
              <a:rPr lang="en-US" sz="1600" dirty="0" err="1" smtClean="0">
                <a:latin typeface="Arial" pitchFamily="34" charset="0"/>
                <a:ea typeface="SimSun" pitchFamily="2" charset="-122"/>
                <a:cs typeface="Arial" pitchFamily="34" charset="0"/>
              </a:rPr>
              <a:t>revTPSS</a:t>
            </a:r>
            <a:r>
              <a:rPr lang="en-US" sz="1600" dirty="0" smtClean="0">
                <a:latin typeface="Arial" pitchFamily="34" charset="0"/>
                <a:ea typeface="SimSun" pitchFamily="2" charset="-122"/>
                <a:cs typeface="Arial" pitchFamily="34" charset="0"/>
              </a:rPr>
              <a:t> meta-GGA, it would be nearly equal to 1 except very close to alpha=0.</a:t>
            </a:r>
            <a:r>
              <a:rPr kumimoji="0" lang="en-US" sz="1600" b="0" i="0" u="none" strike="noStrike" cap="none" normalizeH="0" dirty="0" smtClean="0">
                <a:ln>
                  <a:noFill/>
                </a:ln>
                <a:solidFill>
                  <a:schemeClr val="tx1"/>
                </a:solidFill>
                <a:effectLst/>
                <a:latin typeface="Arial" pitchFamily="34" charset="0"/>
                <a:ea typeface="SimSun" pitchFamily="2" charset="-122"/>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rmAutofit/>
          </a:bodyPr>
          <a:lstStyle/>
          <a:p>
            <a:r>
              <a:rPr lang="en-US" sz="2800" dirty="0" smtClean="0">
                <a:solidFill>
                  <a:srgbClr val="C00000"/>
                </a:solidFill>
                <a:latin typeface="Arial" pitchFamily="34" charset="0"/>
                <a:cs typeface="Arial" pitchFamily="34" charset="0"/>
              </a:rPr>
              <a:t>Second step: Arguments of the meta-GGA exchange enhancement factor</a:t>
            </a:r>
            <a:endParaRPr lang="en-US" sz="2800"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609600" y="1676400"/>
            <a:ext cx="8229600" cy="4525963"/>
          </a:xfrm>
        </p:spPr>
        <p:txBody>
          <a:bodyPr>
            <a:normAutofit/>
          </a:bodyPr>
          <a:lstStyle/>
          <a:p>
            <a:pPr>
              <a:buNone/>
            </a:pPr>
            <a:r>
              <a:rPr lang="en-US" dirty="0" smtClean="0"/>
              <a:t>                     </a:t>
            </a:r>
            <a:r>
              <a:rPr lang="en-US" sz="2400" dirty="0" smtClean="0"/>
              <a:t>=</a:t>
            </a:r>
            <a:r>
              <a:rPr lang="en-US" sz="2400" dirty="0" smtClean="0">
                <a:latin typeface="Arial" pitchFamily="34" charset="0"/>
                <a:cs typeface="Arial" pitchFamily="34" charset="0"/>
              </a:rPr>
              <a:t>reduced or dimensionless density gradient</a:t>
            </a:r>
            <a:endParaRPr lang="en-US" sz="2400" dirty="0"/>
          </a:p>
          <a:p>
            <a:pPr>
              <a:buNone/>
            </a:pPr>
            <a:r>
              <a:rPr lang="en-US" sz="2400" dirty="0" smtClean="0"/>
              <a:t>                         </a:t>
            </a:r>
            <a:r>
              <a:rPr lang="en-US" sz="2400" dirty="0" smtClean="0">
                <a:latin typeface="Times New Roman" panose="02020603050405020304" pitchFamily="18" charset="0"/>
                <a:cs typeface="Times New Roman" panose="02020603050405020304" pitchFamily="18" charset="0"/>
              </a:rPr>
              <a:t>?</a:t>
            </a:r>
            <a:r>
              <a:rPr lang="en-US" sz="2400" dirty="0" smtClean="0"/>
              <a:t>  = </a:t>
            </a:r>
            <a:r>
              <a:rPr lang="en-US" sz="2400" i="1" dirty="0" smtClean="0"/>
              <a:t>z, t</a:t>
            </a:r>
            <a:r>
              <a:rPr lang="en-US" sz="2400" i="1" baseline="30000" dirty="0" smtClean="0"/>
              <a:t>-1  </a:t>
            </a:r>
            <a:r>
              <a:rPr lang="en-US" sz="2400" dirty="0" smtClean="0"/>
              <a:t>or </a:t>
            </a:r>
            <a:r>
              <a:rPr lang="el-GR" sz="2400" i="1" dirty="0" smtClean="0"/>
              <a:t>α</a:t>
            </a:r>
            <a:endParaRPr lang="en-US" sz="2400" i="1" dirty="0" smtClean="0"/>
          </a:p>
          <a:p>
            <a:pPr>
              <a:buNone/>
            </a:pPr>
            <a:r>
              <a:rPr lang="en-US" sz="2400" dirty="0"/>
              <a:t> </a:t>
            </a:r>
            <a:r>
              <a:rPr lang="en-US" sz="2400" dirty="0" smtClean="0"/>
              <a:t>                        =</a:t>
            </a:r>
            <a:r>
              <a:rPr lang="en-US" sz="2400" dirty="0" smtClean="0">
                <a:latin typeface="Arial" pitchFamily="34" charset="0"/>
                <a:cs typeface="Arial" pitchFamily="34" charset="0"/>
              </a:rPr>
              <a:t>reduced variable for the KE density </a:t>
            </a:r>
          </a:p>
          <a:p>
            <a:pPr>
              <a:buNone/>
            </a:pPr>
            <a:endParaRPr lang="en-US" sz="2400" dirty="0"/>
          </a:p>
          <a:p>
            <a:pPr>
              <a:buNone/>
            </a:pPr>
            <a:r>
              <a:rPr lang="en-US" sz="2400" dirty="0" smtClean="0"/>
              <a:t>                                   where</a:t>
            </a:r>
          </a:p>
          <a:p>
            <a:pPr>
              <a:buNone/>
            </a:pPr>
            <a:r>
              <a:rPr lang="en-US" sz="2400" dirty="0" smtClean="0"/>
              <a:t>                                   </a:t>
            </a:r>
          </a:p>
          <a:p>
            <a:pPr>
              <a:buNone/>
            </a:pPr>
            <a:r>
              <a:rPr lang="en-US" sz="2400" dirty="0"/>
              <a:t> </a:t>
            </a:r>
            <a:r>
              <a:rPr lang="en-US" sz="2400" dirty="0" smtClean="0"/>
              <a:t>                                           </a:t>
            </a:r>
            <a:endParaRPr lang="en-US" sz="2000" dirty="0" smtClean="0"/>
          </a:p>
          <a:p>
            <a:pPr>
              <a:buNone/>
            </a:pPr>
            <a:r>
              <a:rPr lang="en-US" sz="2400" dirty="0" smtClean="0"/>
              <a:t>            </a:t>
            </a:r>
          </a:p>
          <a:p>
            <a:pPr>
              <a:buNone/>
            </a:pPr>
            <a:r>
              <a:rPr lang="en-US" dirty="0" smtClean="0"/>
              <a:t>                           </a:t>
            </a:r>
            <a:endParaRPr lang="en-US"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89" name="Object 1"/>
          <p:cNvGraphicFramePr>
            <a:graphicFrameLocks noChangeAspect="1"/>
          </p:cNvGraphicFramePr>
          <p:nvPr/>
        </p:nvGraphicFramePr>
        <p:xfrm>
          <a:off x="762000" y="1143000"/>
          <a:ext cx="1143000" cy="537882"/>
        </p:xfrm>
        <a:graphic>
          <a:graphicData uri="http://schemas.openxmlformats.org/presentationml/2006/ole">
            <p:oleObj spid="_x0000_s38354" name="Equation" r:id="rId3" imgW="482391" imgH="228501" progId="Equation.3">
              <p:embed/>
            </p:oleObj>
          </a:graphicData>
        </a:graphic>
      </p:graphicFrame>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1" name="Object 3"/>
          <p:cNvGraphicFramePr>
            <a:graphicFrameLocks noChangeAspect="1"/>
          </p:cNvGraphicFramePr>
          <p:nvPr/>
        </p:nvGraphicFramePr>
        <p:xfrm>
          <a:off x="3200400" y="1219200"/>
          <a:ext cx="3342290" cy="457200"/>
        </p:xfrm>
        <a:graphic>
          <a:graphicData uri="http://schemas.openxmlformats.org/presentationml/2006/ole">
            <p:oleObj spid="_x0000_s38355" name="Equation" r:id="rId4" imgW="2019300" imgH="279400" progId="Equation.3">
              <p:embed/>
            </p:oleObj>
          </a:graphicData>
        </a:graphic>
      </p:graphicFrame>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3" name="Object 5"/>
          <p:cNvGraphicFramePr>
            <a:graphicFrameLocks noChangeAspect="1"/>
          </p:cNvGraphicFramePr>
          <p:nvPr/>
        </p:nvGraphicFramePr>
        <p:xfrm>
          <a:off x="228600" y="1752600"/>
          <a:ext cx="2362200" cy="430942"/>
        </p:xfrm>
        <a:graphic>
          <a:graphicData uri="http://schemas.openxmlformats.org/presentationml/2006/ole">
            <p:oleObj spid="_x0000_s38356" name="Equation" r:id="rId5" imgW="1409088" imgH="253890" progId="Equation.3">
              <p:embed/>
            </p:oleObj>
          </a:graphicData>
        </a:graphic>
      </p:graphicFrame>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1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1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14"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1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18"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6" name="Group 35"/>
          <p:cNvGrpSpPr/>
          <p:nvPr/>
        </p:nvGrpSpPr>
        <p:grpSpPr>
          <a:xfrm>
            <a:off x="5181600" y="4572000"/>
            <a:ext cx="2122714" cy="1066800"/>
            <a:chOff x="4953000" y="4648200"/>
            <a:chExt cx="2122714" cy="1066800"/>
          </a:xfrm>
        </p:grpSpPr>
        <p:graphicFrame>
          <p:nvGraphicFramePr>
            <p:cNvPr id="37911" name="Object 23"/>
            <p:cNvGraphicFramePr>
              <a:graphicFrameLocks noChangeAspect="1"/>
            </p:cNvGraphicFramePr>
            <p:nvPr>
              <p:extLst>
                <p:ext uri="{D42A27DB-BD31-4B8C-83A1-F6EECF244321}">
                  <p14:modId xmlns="" xmlns:p14="http://schemas.microsoft.com/office/powerpoint/2010/main" val="3623042157"/>
                </p:ext>
              </p:extLst>
            </p:nvPr>
          </p:nvGraphicFramePr>
          <p:xfrm>
            <a:off x="4953000" y="4648200"/>
            <a:ext cx="2057400" cy="470010"/>
          </p:xfrm>
          <a:graphic>
            <a:graphicData uri="http://schemas.openxmlformats.org/presentationml/2006/ole">
              <p:oleObj spid="_x0000_s38360" name="Equation" r:id="rId6" imgW="977760" imgH="279360" progId="Equation.3">
                <p:embed/>
              </p:oleObj>
            </a:graphicData>
          </a:graphic>
        </p:graphicFrame>
        <p:graphicFrame>
          <p:nvGraphicFramePr>
            <p:cNvPr id="37917" name="Object 29"/>
            <p:cNvGraphicFramePr>
              <a:graphicFrameLocks noChangeAspect="1"/>
            </p:cNvGraphicFramePr>
            <p:nvPr/>
          </p:nvGraphicFramePr>
          <p:xfrm>
            <a:off x="5029199" y="5105400"/>
            <a:ext cx="2046515" cy="609600"/>
          </p:xfrm>
          <a:graphic>
            <a:graphicData uri="http://schemas.openxmlformats.org/presentationml/2006/ole">
              <p:oleObj spid="_x0000_s38361" name="Equation" r:id="rId7" imgW="1345616" imgH="393529" progId="Equation.3">
                <p:embed/>
              </p:oleObj>
            </a:graphicData>
          </a:graphic>
        </p:graphicFrame>
      </p:grpSp>
      <p:sp>
        <p:nvSpPr>
          <p:cNvPr id="37920"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5" name="Group 34"/>
          <p:cNvGrpSpPr/>
          <p:nvPr/>
        </p:nvGrpSpPr>
        <p:grpSpPr>
          <a:xfrm>
            <a:off x="1371600" y="4648200"/>
            <a:ext cx="2047875" cy="1295400"/>
            <a:chOff x="1752600" y="4724400"/>
            <a:chExt cx="2047875" cy="1295400"/>
          </a:xfrm>
        </p:grpSpPr>
        <p:graphicFrame>
          <p:nvGraphicFramePr>
            <p:cNvPr id="37909" name="Object 21"/>
            <p:cNvGraphicFramePr>
              <a:graphicFrameLocks noChangeAspect="1"/>
            </p:cNvGraphicFramePr>
            <p:nvPr/>
          </p:nvGraphicFramePr>
          <p:xfrm>
            <a:off x="1752600" y="4724400"/>
            <a:ext cx="1161143" cy="381000"/>
          </p:xfrm>
          <a:graphic>
            <a:graphicData uri="http://schemas.openxmlformats.org/presentationml/2006/ole">
              <p:oleObj spid="_x0000_s38362" name="Equation" r:id="rId8" imgW="609336" imgH="203112" progId="Equation.3">
                <p:embed/>
              </p:oleObj>
            </a:graphicData>
          </a:graphic>
        </p:graphicFrame>
        <p:graphicFrame>
          <p:nvGraphicFramePr>
            <p:cNvPr id="37913" name="Object 25"/>
            <p:cNvGraphicFramePr>
              <a:graphicFrameLocks noChangeAspect="1"/>
            </p:cNvGraphicFramePr>
            <p:nvPr/>
          </p:nvGraphicFramePr>
          <p:xfrm>
            <a:off x="1752600" y="5181600"/>
            <a:ext cx="1542138" cy="404812"/>
          </p:xfrm>
          <a:graphic>
            <a:graphicData uri="http://schemas.openxmlformats.org/presentationml/2006/ole">
              <p:oleObj spid="_x0000_s38363" name="Equation" r:id="rId9" imgW="761669" imgH="203112" progId="Equation.3">
                <p:embed/>
              </p:oleObj>
            </a:graphicData>
          </a:graphic>
        </p:graphicFrame>
        <p:graphicFrame>
          <p:nvGraphicFramePr>
            <p:cNvPr id="37919" name="Object 31"/>
            <p:cNvGraphicFramePr>
              <a:graphicFrameLocks noChangeAspect="1"/>
            </p:cNvGraphicFramePr>
            <p:nvPr/>
          </p:nvGraphicFramePr>
          <p:xfrm>
            <a:off x="1752600" y="5638800"/>
            <a:ext cx="2047875" cy="381000"/>
          </p:xfrm>
          <a:graphic>
            <a:graphicData uri="http://schemas.openxmlformats.org/presentationml/2006/ole">
              <p:oleObj spid="_x0000_s38364" name="Equation" r:id="rId10" imgW="1117600" imgH="228600" progId="Equation.3">
                <p:embed/>
              </p:oleObj>
            </a:graphicData>
          </a:graphic>
        </p:graphicFrame>
      </p:grpSp>
      <p:sp>
        <p:nvSpPr>
          <p:cNvPr id="38" name="TextBox 37"/>
          <p:cNvSpPr txBox="1"/>
          <p:nvPr/>
        </p:nvSpPr>
        <p:spPr>
          <a:xfrm>
            <a:off x="3581400" y="6172200"/>
            <a:ext cx="2971800" cy="461665"/>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Which is the best?</a:t>
            </a:r>
            <a:endParaRPr lang="en-US" sz="2400" b="1" dirty="0">
              <a:solidFill>
                <a:srgbClr val="FF0000"/>
              </a:solidFill>
              <a:latin typeface="Arial" pitchFamily="34" charset="0"/>
              <a:cs typeface="Arial" pitchFamily="34" charset="0"/>
            </a:endParaRPr>
          </a:p>
        </p:txBody>
      </p:sp>
      <p:sp>
        <p:nvSpPr>
          <p:cNvPr id="37" name="Rectangle 36"/>
          <p:cNvSpPr/>
          <p:nvPr/>
        </p:nvSpPr>
        <p:spPr>
          <a:xfrm>
            <a:off x="990600" y="4495800"/>
            <a:ext cx="25146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3886200" y="4648200"/>
            <a:ext cx="1447800" cy="857310"/>
            <a:chOff x="3886200" y="4648200"/>
            <a:chExt cx="1447800" cy="857310"/>
          </a:xfrm>
        </p:grpSpPr>
        <p:sp>
          <p:nvSpPr>
            <p:cNvPr id="33" name="TextBox 32"/>
            <p:cNvSpPr txBox="1"/>
            <p:nvPr/>
          </p:nvSpPr>
          <p:spPr>
            <a:xfrm>
              <a:off x="3886200" y="5105400"/>
              <a:ext cx="1066800" cy="400110"/>
            </a:xfrm>
            <a:prstGeom prst="rect">
              <a:avLst/>
            </a:prstGeom>
            <a:noFill/>
          </p:spPr>
          <p:txBody>
            <a:bodyPr wrap="square" rtlCol="0">
              <a:spAutoFit/>
            </a:bodyPr>
            <a:lstStyle/>
            <a:p>
              <a:r>
                <a:rPr lang="en-US" sz="2000" dirty="0" smtClean="0"/>
                <a:t>where</a:t>
              </a:r>
              <a:endParaRPr lang="en-US" sz="2000" dirty="0"/>
            </a:p>
          </p:txBody>
        </p:sp>
        <p:sp>
          <p:nvSpPr>
            <p:cNvPr id="39" name="TextBox 38"/>
            <p:cNvSpPr txBox="1"/>
            <p:nvPr/>
          </p:nvSpPr>
          <p:spPr>
            <a:xfrm>
              <a:off x="3886200" y="4648200"/>
              <a:ext cx="1447800" cy="369332"/>
            </a:xfrm>
            <a:prstGeom prst="rect">
              <a:avLst/>
            </a:prstGeom>
            <a:noFill/>
          </p:spPr>
          <p:txBody>
            <a:bodyPr wrap="square" rtlCol="0">
              <a:spAutoFit/>
            </a:bodyPr>
            <a:lstStyle/>
            <a:p>
              <a:r>
                <a:rPr lang="en-US" dirty="0" smtClean="0">
                  <a:latin typeface="Arial" pitchFamily="34" charset="0"/>
                  <a:cs typeface="Arial" pitchFamily="34" charset="0"/>
                </a:rPr>
                <a:t>where</a:t>
              </a:r>
              <a:endParaRPr lang="en-US" dirty="0">
                <a:latin typeface="Arial" pitchFamily="34" charset="0"/>
                <a:cs typeface="Arial" pitchFamily="34" charset="0"/>
              </a:endParaRPr>
            </a:p>
          </p:txBody>
        </p:sp>
      </p:grpSp>
      <p:graphicFrame>
        <p:nvGraphicFramePr>
          <p:cNvPr id="38209" name="Object 321"/>
          <p:cNvGraphicFramePr>
            <a:graphicFrameLocks noChangeAspect="1"/>
          </p:cNvGraphicFramePr>
          <p:nvPr/>
        </p:nvGraphicFramePr>
        <p:xfrm>
          <a:off x="4038600" y="3352800"/>
          <a:ext cx="2111829" cy="762000"/>
        </p:xfrm>
        <a:graphic>
          <a:graphicData uri="http://schemas.openxmlformats.org/presentationml/2006/ole">
            <p:oleObj spid="_x0000_s38365" name="Equation" r:id="rId11" imgW="1231366" imgH="444307" progId="Equation.3">
              <p:embed/>
            </p:oleObj>
          </a:graphicData>
        </a:graphic>
      </p:graphicFrame>
      <p:sp>
        <p:nvSpPr>
          <p:cNvPr id="4" name="Slide Number Placeholder 3"/>
          <p:cNvSpPr>
            <a:spLocks noGrp="1"/>
          </p:cNvSpPr>
          <p:nvPr>
            <p:ph type="sldNum" sz="quarter" idx="12"/>
          </p:nvPr>
        </p:nvSpPr>
        <p:spPr/>
        <p:txBody>
          <a:bodyPr/>
          <a:lstStyle/>
          <a:p>
            <a:fld id="{E78A08B6-DC21-46A3-88F3-526B44D4EC2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r>
              <a:rPr lang="en-US" sz="2400" dirty="0" smtClean="0">
                <a:latin typeface="Arial" pitchFamily="34" charset="0"/>
                <a:cs typeface="Arial" pitchFamily="34" charset="0"/>
              </a:rPr>
              <a:t>Previous semilocal approximations (e.g., </a:t>
            </a:r>
            <a:r>
              <a:rPr lang="en-US" sz="2400" dirty="0" err="1" smtClean="0">
                <a:latin typeface="Arial" pitchFamily="34" charset="0"/>
                <a:cs typeface="Arial" pitchFamily="34" charset="0"/>
              </a:rPr>
              <a:t>revTPSS</a:t>
            </a:r>
            <a:r>
              <a:rPr lang="en-US" sz="2400" dirty="0" smtClean="0">
                <a:latin typeface="Arial" pitchFamily="34" charset="0"/>
                <a:cs typeface="Arial" pitchFamily="34" charset="0"/>
              </a:rPr>
              <a:t>) can usefully describe covalent,</a:t>
            </a:r>
            <a:r>
              <a:rPr lang="hu-HU" sz="2400" dirty="0" smtClean="0">
                <a:latin typeface="Arial" pitchFamily="34" charset="0"/>
                <a:cs typeface="Arial" pitchFamily="34" charset="0"/>
              </a:rPr>
              <a:t> </a:t>
            </a:r>
            <a:r>
              <a:rPr lang="en-US" sz="2400" dirty="0" smtClean="0">
                <a:latin typeface="Arial" pitchFamily="34" charset="0"/>
                <a:cs typeface="Arial" pitchFamily="34" charset="0"/>
              </a:rPr>
              <a:t>ionic, metallic, and some hydrogen bonds. B</a:t>
            </a:r>
            <a:r>
              <a:rPr lang="hu-HU" sz="2400" dirty="0" smtClean="0">
                <a:latin typeface="Arial" pitchFamily="34" charset="0"/>
                <a:cs typeface="Arial" pitchFamily="34" charset="0"/>
              </a:rPr>
              <a:t>u</a:t>
            </a:r>
            <a:r>
              <a:rPr lang="en-US" sz="2400" dirty="0" smtClean="0">
                <a:latin typeface="Arial" pitchFamily="34" charset="0"/>
                <a:cs typeface="Arial" pitchFamily="34" charset="0"/>
              </a:rPr>
              <a:t>t they are </a:t>
            </a:r>
            <a:r>
              <a:rPr lang="en-US" sz="2400" b="1" dirty="0" smtClean="0">
                <a:latin typeface="Arial" pitchFamily="34" charset="0"/>
                <a:cs typeface="Arial" pitchFamily="34" charset="0"/>
              </a:rPr>
              <a:t>not reliable </a:t>
            </a:r>
            <a:r>
              <a:rPr lang="en-US" sz="2400" dirty="0" smtClean="0">
                <a:latin typeface="Arial" pitchFamily="34" charset="0"/>
                <a:cs typeface="Arial" pitchFamily="34" charset="0"/>
              </a:rPr>
              <a:t>for weak or </a:t>
            </a:r>
            <a:r>
              <a:rPr lang="en-US" sz="2400" dirty="0" err="1" smtClean="0">
                <a:latin typeface="Arial" pitchFamily="34" charset="0"/>
                <a:cs typeface="Arial" pitchFamily="34" charset="0"/>
              </a:rPr>
              <a:t>vdW</a:t>
            </a:r>
            <a:r>
              <a:rPr lang="en-US" sz="2400" dirty="0" smtClean="0">
                <a:latin typeface="Arial" pitchFamily="34" charset="0"/>
                <a:cs typeface="Arial" pitchFamily="34" charset="0"/>
              </a:rPr>
              <a:t> bonds (important for soft or biological matter).</a:t>
            </a:r>
            <a:br>
              <a:rPr lang="en-US" sz="2400" dirty="0" smtClean="0">
                <a:latin typeface="Arial" pitchFamily="34" charset="0"/>
                <a:cs typeface="Arial" pitchFamily="34" charset="0"/>
              </a:rPr>
            </a:br>
            <a:r>
              <a:rPr lang="en-US" sz="2400" dirty="0" smtClean="0"/>
              <a:t> </a:t>
            </a:r>
            <a:endParaRPr lang="en-US" sz="2400" dirty="0"/>
          </a:p>
        </p:txBody>
      </p:sp>
      <p:sp>
        <p:nvSpPr>
          <p:cNvPr id="3" name="Content Placeholder 2"/>
          <p:cNvSpPr>
            <a:spLocks noGrp="1"/>
          </p:cNvSpPr>
          <p:nvPr>
            <p:ph idx="1"/>
          </p:nvPr>
        </p:nvSpPr>
        <p:spPr>
          <a:xfrm>
            <a:off x="381000" y="2667001"/>
            <a:ext cx="8077200" cy="3581400"/>
          </a:xfrm>
        </p:spPr>
        <p:txBody>
          <a:bodyPr>
            <a:normAutofit/>
          </a:bodyPr>
          <a:lstStyle/>
          <a:p>
            <a:pPr>
              <a:buNone/>
            </a:pPr>
            <a:r>
              <a:rPr lang="en-US" sz="2400" dirty="0" smtClean="0">
                <a:solidFill>
                  <a:srgbClr val="000099"/>
                </a:solidFill>
                <a:latin typeface="Arial" pitchFamily="34" charset="0"/>
                <a:cs typeface="Arial" pitchFamily="34" charset="0"/>
              </a:rPr>
              <a:t>Of course, no semilocal approximation can describe the long-range-part of the </a:t>
            </a:r>
            <a:r>
              <a:rPr lang="en-US" sz="2400" dirty="0" err="1" smtClean="0">
                <a:solidFill>
                  <a:srgbClr val="000099"/>
                </a:solidFill>
                <a:latin typeface="Arial" pitchFamily="34" charset="0"/>
                <a:cs typeface="Arial" pitchFamily="34" charset="0"/>
              </a:rPr>
              <a:t>vdW</a:t>
            </a:r>
            <a:r>
              <a:rPr lang="en-US" sz="2400" dirty="0" smtClean="0">
                <a:solidFill>
                  <a:srgbClr val="000099"/>
                </a:solidFill>
                <a:latin typeface="Arial" pitchFamily="34" charset="0"/>
                <a:cs typeface="Arial" pitchFamily="34" charset="0"/>
              </a:rPr>
              <a:t> interaction. </a:t>
            </a:r>
          </a:p>
          <a:p>
            <a:pPr>
              <a:buNone/>
            </a:pPr>
            <a:endParaRPr lang="en-US" sz="2400" dirty="0">
              <a:solidFill>
                <a:schemeClr val="accent1"/>
              </a:solidFill>
            </a:endParaRPr>
          </a:p>
          <a:p>
            <a:pPr>
              <a:buNone/>
            </a:pPr>
            <a:r>
              <a:rPr lang="en-US" sz="2400" dirty="0" smtClean="0">
                <a:solidFill>
                  <a:srgbClr val="C00000"/>
                </a:solidFill>
                <a:latin typeface="Arial" pitchFamily="34" charset="0"/>
                <a:cs typeface="Arial" pitchFamily="34" charset="0"/>
              </a:rPr>
              <a:t>But the empirical meta-GGA’s from the </a:t>
            </a:r>
            <a:r>
              <a:rPr lang="en-US" sz="2400" dirty="0" err="1" smtClean="0">
                <a:solidFill>
                  <a:srgbClr val="C00000"/>
                </a:solidFill>
                <a:latin typeface="Arial" pitchFamily="34" charset="0"/>
                <a:cs typeface="Arial" pitchFamily="34" charset="0"/>
              </a:rPr>
              <a:t>Truhlar</a:t>
            </a:r>
            <a:r>
              <a:rPr lang="en-US" sz="2400" dirty="0" smtClean="0">
                <a:solidFill>
                  <a:srgbClr val="C00000"/>
                </a:solidFill>
                <a:latin typeface="Arial" pitchFamily="34" charset="0"/>
                <a:cs typeface="Arial" pitchFamily="34" charset="0"/>
              </a:rPr>
              <a:t> group give a useful description of the intermediate-range or  equilibrium part in molecules.   Can we see how to do the same with non-empirical or minimally-empirical meta-GGA’s, that are also useful for solids?</a:t>
            </a:r>
          </a:p>
        </p:txBody>
      </p:sp>
      <p:sp>
        <p:nvSpPr>
          <p:cNvPr id="4" name="Slide Number Placeholder 3"/>
          <p:cNvSpPr>
            <a:spLocks noGrp="1"/>
          </p:cNvSpPr>
          <p:nvPr>
            <p:ph type="sldNum" sz="quarter" idx="12"/>
          </p:nvPr>
        </p:nvSpPr>
        <p:spPr/>
        <p:txBody>
          <a:bodyPr/>
          <a:lstStyle/>
          <a:p>
            <a:fld id="{E78A08B6-DC21-46A3-88F3-526B44D4EC2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276600"/>
            <a:ext cx="8839200" cy="3200876"/>
          </a:xfrm>
          <a:prstGeom prst="rect">
            <a:avLst/>
          </a:prstGeom>
        </p:spPr>
        <p:txBody>
          <a:bodyPr wrap="square">
            <a:spAutoFit/>
          </a:bodyPr>
          <a:lstStyle/>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pPr marL="342900" indent="-342900">
              <a:buFont typeface="Wingdings" panose="05000000000000000000" pitchFamily="2" charset="2"/>
              <a:buChar char="q"/>
            </a:pPr>
            <a:r>
              <a:rPr lang="en-US" sz="2400" b="1" dirty="0" smtClean="0">
                <a:latin typeface="Arial" pitchFamily="34" charset="0"/>
                <a:cs typeface="Arial" pitchFamily="34" charset="0"/>
              </a:rPr>
              <a:t>Simple:</a:t>
            </a:r>
            <a:r>
              <a:rPr lang="en-US" sz="2400" dirty="0" smtClean="0">
                <a:latin typeface="Arial" pitchFamily="34" charset="0"/>
                <a:cs typeface="Arial" pitchFamily="34" charset="0"/>
              </a:rPr>
              <a:t> the prediction of the most stable crystal structure, the static properties such as the equilibrium lattice constant, cohesive energy, and bulk modulus</a:t>
            </a:r>
            <a:r>
              <a:rPr lang="hu-HU" sz="2400" dirty="0" smtClean="0">
                <a:latin typeface="Arial" pitchFamily="34" charset="0"/>
                <a:cs typeface="Arial" pitchFamily="34" charset="0"/>
              </a:rPr>
              <a:t>.</a:t>
            </a:r>
            <a:endParaRPr lang="en-US" sz="2400" dirty="0" smtClean="0">
              <a:latin typeface="Arial" pitchFamily="34" charset="0"/>
              <a:cs typeface="Arial" pitchFamily="34" charset="0"/>
            </a:endParaRPr>
          </a:p>
          <a:p>
            <a:pPr marL="342900" indent="-342900">
              <a:buFont typeface="Wingdings" panose="05000000000000000000" pitchFamily="2" charset="2"/>
              <a:buChar char="q"/>
            </a:pPr>
            <a:r>
              <a:rPr lang="en-US" sz="2400" b="1" dirty="0" smtClean="0">
                <a:latin typeface="Arial" pitchFamily="34" charset="0"/>
                <a:cs typeface="Arial" pitchFamily="34" charset="0"/>
              </a:rPr>
              <a:t>Complex:</a:t>
            </a:r>
            <a:r>
              <a:rPr lang="en-US" sz="2400" dirty="0" smtClean="0">
                <a:latin typeface="Arial" pitchFamily="34" charset="0"/>
                <a:cs typeface="Arial" pitchFamily="34" charset="0"/>
              </a:rPr>
              <a:t> Common materials problems like adsorption on surfaces or structural phase transitions</a:t>
            </a:r>
            <a:r>
              <a:rPr lang="hu-HU" sz="2400" dirty="0" smtClean="0">
                <a:latin typeface="Arial" pitchFamily="34" charset="0"/>
                <a:cs typeface="Arial" pitchFamily="34" charset="0"/>
              </a:rPr>
              <a:t>.</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dirty="0" smtClean="0"/>
          </a:p>
        </p:txBody>
      </p:sp>
      <p:sp>
        <p:nvSpPr>
          <p:cNvPr id="6" name="TextBox 5"/>
          <p:cNvSpPr txBox="1"/>
          <p:nvPr/>
        </p:nvSpPr>
        <p:spPr>
          <a:xfrm>
            <a:off x="304800" y="304800"/>
            <a:ext cx="2103461" cy="523220"/>
          </a:xfrm>
          <a:prstGeom prst="rect">
            <a:avLst/>
          </a:prstGeom>
          <a:noFill/>
        </p:spPr>
        <p:txBody>
          <a:bodyPr wrap="none" rtlCol="0">
            <a:spAutoFit/>
          </a:bodyPr>
          <a:lstStyle/>
          <a:p>
            <a:r>
              <a:rPr lang="en-US" sz="2800" b="1" dirty="0" smtClean="0">
                <a:solidFill>
                  <a:srgbClr val="323292"/>
                </a:solidFill>
                <a:latin typeface="Arial" pitchFamily="34" charset="0"/>
                <a:cs typeface="Arial" pitchFamily="34" charset="0"/>
              </a:rPr>
              <a:t>Motivation:</a:t>
            </a:r>
            <a:endParaRPr lang="en-US" sz="2800" b="1" dirty="0">
              <a:solidFill>
                <a:srgbClr val="323292"/>
              </a:solidFill>
              <a:latin typeface="Arial" pitchFamily="34" charset="0"/>
              <a:cs typeface="Arial" pitchFamily="34" charset="0"/>
            </a:endParaRPr>
          </a:p>
        </p:txBody>
      </p:sp>
      <p:sp>
        <p:nvSpPr>
          <p:cNvPr id="7" name="Rectangle 6"/>
          <p:cNvSpPr/>
          <p:nvPr/>
        </p:nvSpPr>
        <p:spPr>
          <a:xfrm>
            <a:off x="228600" y="990600"/>
            <a:ext cx="8763000" cy="2677656"/>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understand long-standing and fundamental problems in solid-state physics and materials science</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reconcile theory with experiment </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give more insight in materials problems from the DFT aspect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experimental realization of some phase transitions is extremely difficult (structural phase transition of hydrogen from a proton-paired insulator into a monatomic metal ~342 </a:t>
            </a:r>
            <a:r>
              <a:rPr lang="en-US" sz="2400" dirty="0" err="1" smtClean="0">
                <a:latin typeface="Times New Roman" panose="02020603050405020304" pitchFamily="18" charset="0"/>
                <a:cs typeface="Times New Roman" panose="02020603050405020304" pitchFamily="18" charset="0"/>
              </a:rPr>
              <a:t>GPa</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pitchFamily="34" charset="0"/>
                <a:cs typeface="Arial" pitchFamily="34" charset="0"/>
              </a:rPr>
              <a:t>(used in TPSS and rev-TPSS)</a:t>
            </a:r>
            <a:endParaRPr lang="en-US" sz="2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457200" indent="-457200">
              <a:buAutoNum type="arabicParenR"/>
            </a:pPr>
            <a:r>
              <a:rPr lang="en-US" sz="2400" dirty="0" smtClean="0">
                <a:solidFill>
                  <a:srgbClr val="323292"/>
                </a:solidFill>
                <a:latin typeface="Arial" pitchFamily="34" charset="0"/>
                <a:cs typeface="Arial" pitchFamily="34" charset="0"/>
              </a:rPr>
              <a:t>Regions of one- and two-electron density:</a:t>
            </a:r>
          </a:p>
          <a:p>
            <a:pPr marL="457200" indent="-457200">
              <a:buNone/>
            </a:pPr>
            <a:r>
              <a:rPr lang="en-US" sz="2400" dirty="0" smtClean="0">
                <a:solidFill>
                  <a:schemeClr val="accent1"/>
                </a:solidFill>
              </a:rPr>
              <a:t>                                                                                  </a:t>
            </a:r>
            <a:r>
              <a:rPr lang="en-US" sz="2400" dirty="0" smtClean="0">
                <a:latin typeface="Arial" pitchFamily="34" charset="0"/>
                <a:cs typeface="Arial" pitchFamily="34" charset="0"/>
              </a:rPr>
              <a:t>(single bonds)</a:t>
            </a:r>
            <a:endParaRPr lang="en-US" sz="2400" dirty="0" smtClean="0">
              <a:solidFill>
                <a:schemeClr val="accent1"/>
              </a:solidFill>
              <a:latin typeface="Arial" pitchFamily="34" charset="0"/>
              <a:cs typeface="Arial" pitchFamily="34" charset="0"/>
            </a:endParaRPr>
          </a:p>
          <a:p>
            <a:pPr marL="457200" indent="-457200">
              <a:buNone/>
            </a:pPr>
            <a:endParaRPr lang="en-US" sz="2400" dirty="0" smtClean="0">
              <a:solidFill>
                <a:schemeClr val="accent1"/>
              </a:solidFill>
            </a:endParaRPr>
          </a:p>
          <a:p>
            <a:pPr marL="457200" indent="-457200">
              <a:buNone/>
            </a:pPr>
            <a:r>
              <a:rPr lang="en-US" sz="2400" dirty="0" smtClean="0">
                <a:solidFill>
                  <a:srgbClr val="323292"/>
                </a:solidFill>
                <a:latin typeface="Arial" pitchFamily="34" charset="0"/>
                <a:cs typeface="Arial" pitchFamily="34" charset="0"/>
              </a:rPr>
              <a:t>2) </a:t>
            </a:r>
            <a:r>
              <a:rPr lang="en-US" sz="2400" dirty="0" smtClean="0">
                <a:solidFill>
                  <a:srgbClr val="000099"/>
                </a:solidFill>
                <a:latin typeface="Arial" pitchFamily="34" charset="0"/>
                <a:cs typeface="Arial" pitchFamily="34" charset="0"/>
              </a:rPr>
              <a:t>Regions of uniform density:</a:t>
            </a:r>
          </a:p>
          <a:p>
            <a:pPr marL="457200" indent="-457200">
              <a:buNone/>
            </a:pPr>
            <a:r>
              <a:rPr lang="en-US" sz="2400" dirty="0" smtClean="0">
                <a:solidFill>
                  <a:schemeClr val="accent1"/>
                </a:solidFill>
              </a:rPr>
              <a:t>                                                                                  </a:t>
            </a:r>
            <a:r>
              <a:rPr lang="en-US" sz="2400" dirty="0" smtClean="0">
                <a:latin typeface="Arial" pitchFamily="34" charset="0"/>
                <a:cs typeface="Arial" pitchFamily="34" charset="0"/>
              </a:rPr>
              <a:t>(metallic bonds)</a:t>
            </a:r>
            <a:r>
              <a:rPr lang="en-US" sz="2400" dirty="0" smtClean="0">
                <a:solidFill>
                  <a:schemeClr val="accent1"/>
                </a:solidFill>
                <a:latin typeface="Arial" pitchFamily="34" charset="0"/>
                <a:cs typeface="Arial" pitchFamily="34" charset="0"/>
              </a:rPr>
              <a:t>            </a:t>
            </a:r>
          </a:p>
          <a:p>
            <a:pPr marL="457200" indent="-457200">
              <a:buNone/>
            </a:pPr>
            <a:endParaRPr lang="en-US" sz="2400" dirty="0" smtClean="0">
              <a:solidFill>
                <a:schemeClr val="accent1"/>
              </a:solidFill>
            </a:endParaRPr>
          </a:p>
          <a:p>
            <a:pPr marL="457200" indent="-457200">
              <a:buNone/>
            </a:pPr>
            <a:r>
              <a:rPr lang="en-US" sz="2400" dirty="0" smtClean="0">
                <a:solidFill>
                  <a:srgbClr val="000099"/>
                </a:solidFill>
                <a:latin typeface="Arial" pitchFamily="34" charset="0"/>
                <a:cs typeface="Arial" pitchFamily="34" charset="0"/>
              </a:rPr>
              <a:t>3) Regions of density overlap between closed shells:</a:t>
            </a:r>
          </a:p>
          <a:p>
            <a:pPr marL="457200" indent="-457200">
              <a:buNone/>
            </a:pPr>
            <a:r>
              <a:rPr lang="en-US" sz="2400" dirty="0" smtClean="0">
                <a:solidFill>
                  <a:schemeClr val="accent1"/>
                </a:solidFill>
              </a:rPr>
              <a:t>                                                                                      </a:t>
            </a:r>
            <a:r>
              <a:rPr lang="en-US" sz="2400" dirty="0" smtClean="0">
                <a:latin typeface="Arial" pitchFamily="34" charset="0"/>
                <a:cs typeface="Arial" pitchFamily="34" charset="0"/>
              </a:rPr>
              <a:t>(weak bonds)</a:t>
            </a:r>
            <a:endParaRPr lang="en-US" sz="2400" dirty="0" smtClean="0">
              <a:solidFill>
                <a:schemeClr val="accent1"/>
              </a:solidFill>
              <a:latin typeface="Arial" pitchFamily="34" charset="0"/>
              <a:cs typeface="Arial" pitchFamily="34" charset="0"/>
            </a:endParaRPr>
          </a:p>
          <a:p>
            <a:pPr marL="457200" indent="-457200">
              <a:buNone/>
            </a:pPr>
            <a:endParaRPr lang="en-US" sz="2400" dirty="0" smtClean="0">
              <a:solidFill>
                <a:schemeClr val="accent1"/>
              </a:solidFill>
            </a:endParaRPr>
          </a:p>
          <a:p>
            <a:pPr marL="457200" indent="-457200">
              <a:buNone/>
            </a:pPr>
            <a:r>
              <a:rPr lang="en-US" sz="2400" dirty="0" smtClean="0">
                <a:solidFill>
                  <a:schemeClr val="accent1"/>
                </a:solidFill>
              </a:rPr>
              <a:t>  </a:t>
            </a:r>
            <a:r>
              <a:rPr lang="en-US" sz="2400" b="1" i="1" dirty="0" smtClean="0">
                <a:solidFill>
                  <a:srgbClr val="C00000"/>
                </a:solidFill>
              </a:rPr>
              <a:t>z </a:t>
            </a:r>
            <a:r>
              <a:rPr lang="en-US" sz="2400" dirty="0" smtClean="0">
                <a:solidFill>
                  <a:schemeClr val="accent1"/>
                </a:solidFill>
              </a:rPr>
              <a:t> </a:t>
            </a:r>
            <a:r>
              <a:rPr lang="en-US" sz="2000" dirty="0" smtClean="0">
                <a:solidFill>
                  <a:srgbClr val="C00000"/>
                </a:solidFill>
                <a:latin typeface="Arial" pitchFamily="34" charset="0"/>
                <a:cs typeface="Arial" pitchFamily="34" charset="0"/>
              </a:rPr>
              <a:t>cannot distinguish between regions 2) and 3).</a:t>
            </a:r>
          </a:p>
          <a:p>
            <a:pPr marL="457200" indent="-457200">
              <a:buNone/>
            </a:pPr>
            <a:endParaRPr lang="en-US" sz="2400" dirty="0">
              <a:solidFill>
                <a:schemeClr val="accent1"/>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19" name="Object 3"/>
          <p:cNvGraphicFramePr>
            <a:graphicFrameLocks noChangeAspect="1"/>
          </p:cNvGraphicFramePr>
          <p:nvPr/>
        </p:nvGraphicFramePr>
        <p:xfrm>
          <a:off x="609600" y="2057400"/>
          <a:ext cx="914399" cy="426720"/>
        </p:xfrm>
        <a:graphic>
          <a:graphicData uri="http://schemas.openxmlformats.org/presentationml/2006/ole">
            <p:oleObj spid="_x0000_s35267" name="Equation" r:id="rId3" imgW="431613" imgH="203112" progId="Equation.3">
              <p:embed/>
            </p:oleObj>
          </a:graphicData>
        </a:graphic>
      </p:graphicFrame>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23" name="Object 7"/>
          <p:cNvGraphicFramePr>
            <a:graphicFrameLocks noChangeAspect="1"/>
          </p:cNvGraphicFramePr>
          <p:nvPr/>
        </p:nvGraphicFramePr>
        <p:xfrm>
          <a:off x="4267200" y="2667000"/>
          <a:ext cx="812800" cy="762000"/>
        </p:xfrm>
        <a:graphic>
          <a:graphicData uri="http://schemas.openxmlformats.org/presentationml/2006/ole">
            <p:oleObj spid="_x0000_s35268" name="Equation" r:id="rId4" imgW="317225" imgH="431425" progId="Equation.3">
              <p:embed/>
            </p:oleObj>
          </a:graphicData>
        </a:graphic>
      </p:graphicFrame>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25" name="Object 9"/>
          <p:cNvGraphicFramePr>
            <a:graphicFrameLocks noChangeAspect="1"/>
          </p:cNvGraphicFramePr>
          <p:nvPr/>
        </p:nvGraphicFramePr>
        <p:xfrm>
          <a:off x="685800" y="4724400"/>
          <a:ext cx="852715" cy="381000"/>
        </p:xfrm>
        <a:graphic>
          <a:graphicData uri="http://schemas.openxmlformats.org/presentationml/2006/ole">
            <p:oleObj spid="_x0000_s35269" name="Equation" r:id="rId5" imgW="444307" imgH="203112" progId="Equation.3">
              <p:embed/>
            </p:oleObj>
          </a:graphicData>
        </a:graphic>
      </p:graphicFrame>
      <p:sp>
        <p:nvSpPr>
          <p:cNvPr id="348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27" name="Object 11"/>
          <p:cNvGraphicFramePr>
            <a:graphicFrameLocks noChangeAspect="1"/>
          </p:cNvGraphicFramePr>
          <p:nvPr/>
        </p:nvGraphicFramePr>
        <p:xfrm>
          <a:off x="1905000" y="4724400"/>
          <a:ext cx="685800" cy="361950"/>
        </p:xfrm>
        <a:graphic>
          <a:graphicData uri="http://schemas.openxmlformats.org/presentationml/2006/ole">
            <p:oleObj spid="_x0000_s35270" name="Equation" r:id="rId6" imgW="342603" imgH="177646" progId="Equation.3">
              <p:embed/>
            </p:oleObj>
          </a:graphicData>
        </a:graphic>
      </p:graphicFrame>
      <p:sp>
        <p:nvSpPr>
          <p:cNvPr id="348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1" name="Object 15"/>
          <p:cNvGraphicFramePr>
            <a:graphicFrameLocks noChangeAspect="1"/>
          </p:cNvGraphicFramePr>
          <p:nvPr/>
        </p:nvGraphicFramePr>
        <p:xfrm>
          <a:off x="533400" y="3352801"/>
          <a:ext cx="914400" cy="408561"/>
        </p:xfrm>
        <a:graphic>
          <a:graphicData uri="http://schemas.openxmlformats.org/presentationml/2006/ole">
            <p:oleObj spid="_x0000_s35272" name="Equation" r:id="rId7" imgW="444307" imgH="203112" progId="Equation.3">
              <p:embed/>
            </p:oleObj>
          </a:graphicData>
        </a:graphic>
      </p:graphicFrame>
      <p:sp>
        <p:nvSpPr>
          <p:cNvPr id="3483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33" name="Object 17"/>
          <p:cNvGraphicFramePr>
            <a:graphicFrameLocks noChangeAspect="1"/>
          </p:cNvGraphicFramePr>
          <p:nvPr/>
        </p:nvGraphicFramePr>
        <p:xfrm>
          <a:off x="1981201" y="3429000"/>
          <a:ext cx="609600" cy="321733"/>
        </p:xfrm>
        <a:graphic>
          <a:graphicData uri="http://schemas.openxmlformats.org/presentationml/2006/ole">
            <p:oleObj spid="_x0000_s35273" name="Equation" r:id="rId8" imgW="342603" imgH="177646" progId="Equation.3">
              <p:embed/>
            </p:oleObj>
          </a:graphicData>
        </a:graphic>
      </p:graphicFrame>
      <p:graphicFrame>
        <p:nvGraphicFramePr>
          <p:cNvPr id="35019" name="Object 203"/>
          <p:cNvGraphicFramePr>
            <a:graphicFrameLocks noChangeAspect="1"/>
          </p:cNvGraphicFramePr>
          <p:nvPr/>
        </p:nvGraphicFramePr>
        <p:xfrm>
          <a:off x="3048000" y="4724400"/>
          <a:ext cx="1016000" cy="381000"/>
        </p:xfrm>
        <a:graphic>
          <a:graphicData uri="http://schemas.openxmlformats.org/presentationml/2006/ole">
            <p:oleObj spid="_x0000_s35274" name="Equation" r:id="rId9" imgW="533169" imgH="203112" progId="Equation.3">
              <p:embed/>
            </p:oleObj>
          </a:graphicData>
        </a:graphic>
      </p:graphicFrame>
      <p:graphicFrame>
        <p:nvGraphicFramePr>
          <p:cNvPr id="35020" name="Object 204"/>
          <p:cNvGraphicFramePr>
            <a:graphicFrameLocks noChangeAspect="1"/>
          </p:cNvGraphicFramePr>
          <p:nvPr/>
        </p:nvGraphicFramePr>
        <p:xfrm>
          <a:off x="2971800" y="3352800"/>
          <a:ext cx="990600" cy="381000"/>
        </p:xfrm>
        <a:graphic>
          <a:graphicData uri="http://schemas.openxmlformats.org/presentationml/2006/ole">
            <p:oleObj spid="_x0000_s35275" name="Equation" r:id="rId10" imgW="406048" imgH="203024" progId="Equation.3">
              <p:embed/>
            </p:oleObj>
          </a:graphicData>
        </a:graphic>
      </p:graphicFrame>
      <p:graphicFrame>
        <p:nvGraphicFramePr>
          <p:cNvPr id="35021" name="Object 205"/>
          <p:cNvGraphicFramePr>
            <a:graphicFrameLocks noChangeAspect="1"/>
          </p:cNvGraphicFramePr>
          <p:nvPr/>
        </p:nvGraphicFramePr>
        <p:xfrm>
          <a:off x="4419600" y="4800600"/>
          <a:ext cx="1016000" cy="279400"/>
        </p:xfrm>
        <a:graphic>
          <a:graphicData uri="http://schemas.openxmlformats.org/presentationml/2006/ole">
            <p:oleObj spid="_x0000_s35276" name="Equation" r:id="rId11" imgW="469900" imgH="139700" progId="Equation.3">
              <p:embed/>
            </p:oleObj>
          </a:graphicData>
        </a:graphic>
      </p:graphicFrame>
      <p:graphicFrame>
        <p:nvGraphicFramePr>
          <p:cNvPr id="35022" name="Object 206"/>
          <p:cNvGraphicFramePr>
            <a:graphicFrameLocks noChangeAspect="1"/>
          </p:cNvGraphicFramePr>
          <p:nvPr/>
        </p:nvGraphicFramePr>
        <p:xfrm>
          <a:off x="4648200" y="3429000"/>
          <a:ext cx="609600" cy="326571"/>
        </p:xfrm>
        <a:graphic>
          <a:graphicData uri="http://schemas.openxmlformats.org/presentationml/2006/ole">
            <p:oleObj spid="_x0000_s35277" name="Equation" r:id="rId12" imgW="342603" imgH="177646" progId="Equation.3">
              <p:embed/>
            </p:oleObj>
          </a:graphicData>
        </a:graphic>
      </p:graphicFrame>
      <p:graphicFrame>
        <p:nvGraphicFramePr>
          <p:cNvPr id="35023" name="Object 207"/>
          <p:cNvGraphicFramePr>
            <a:graphicFrameLocks noChangeAspect="1"/>
          </p:cNvGraphicFramePr>
          <p:nvPr/>
        </p:nvGraphicFramePr>
        <p:xfrm>
          <a:off x="4648200" y="2133600"/>
          <a:ext cx="685800" cy="337279"/>
        </p:xfrm>
        <a:graphic>
          <a:graphicData uri="http://schemas.openxmlformats.org/presentationml/2006/ole">
            <p:oleObj spid="_x0000_s35278" name="Equation" r:id="rId13" imgW="380670" imgH="177646" progId="Equation.3">
              <p:embed/>
            </p:oleObj>
          </a:graphicData>
        </a:graphic>
      </p:graphicFrame>
      <p:graphicFrame>
        <p:nvGraphicFramePr>
          <p:cNvPr id="35024" name="Object 208"/>
          <p:cNvGraphicFramePr>
            <a:graphicFrameLocks noChangeAspect="1"/>
          </p:cNvGraphicFramePr>
          <p:nvPr/>
        </p:nvGraphicFramePr>
        <p:xfrm>
          <a:off x="2819400" y="2133600"/>
          <a:ext cx="1397000" cy="368300"/>
        </p:xfrm>
        <a:graphic>
          <a:graphicData uri="http://schemas.openxmlformats.org/presentationml/2006/ole">
            <p:oleObj spid="_x0000_s35279" name="Equation" r:id="rId14" imgW="748975" imgH="203112" progId="Equation.3">
              <p:embed/>
            </p:oleObj>
          </a:graphicData>
        </a:graphic>
      </p:graphicFrame>
      <p:graphicFrame>
        <p:nvGraphicFramePr>
          <p:cNvPr id="35025" name="Object 209"/>
          <p:cNvGraphicFramePr>
            <a:graphicFrameLocks noChangeAspect="1"/>
          </p:cNvGraphicFramePr>
          <p:nvPr/>
        </p:nvGraphicFramePr>
        <p:xfrm>
          <a:off x="685800" y="5181600"/>
          <a:ext cx="1905000" cy="381000"/>
        </p:xfrm>
        <a:graphic>
          <a:graphicData uri="http://schemas.openxmlformats.org/presentationml/2006/ole">
            <p:oleObj spid="_x0000_s35280" name="Equation" r:id="rId15" imgW="1002865" imgH="203112" progId="Equation.3">
              <p:embed/>
            </p:oleObj>
          </a:graphicData>
        </a:graphic>
      </p:graphicFrame>
      <p:graphicFrame>
        <p:nvGraphicFramePr>
          <p:cNvPr id="35026" name="Object 210"/>
          <p:cNvGraphicFramePr>
            <a:graphicFrameLocks noChangeAspect="1"/>
          </p:cNvGraphicFramePr>
          <p:nvPr/>
        </p:nvGraphicFramePr>
        <p:xfrm>
          <a:off x="3124200" y="5257800"/>
          <a:ext cx="762000" cy="323273"/>
        </p:xfrm>
        <a:graphic>
          <a:graphicData uri="http://schemas.openxmlformats.org/presentationml/2006/ole">
            <p:oleObj spid="_x0000_s35281" name="Equation" r:id="rId16" imgW="418918" imgH="177723" progId="Equation.3">
              <p:embed/>
            </p:oleObj>
          </a:graphicData>
        </a:graphic>
      </p:graphicFrame>
      <p:sp>
        <p:nvSpPr>
          <p:cNvPr id="30" name="TextBox 29"/>
          <p:cNvSpPr txBox="1"/>
          <p:nvPr/>
        </p:nvSpPr>
        <p:spPr>
          <a:xfrm>
            <a:off x="2667000" y="5257800"/>
            <a:ext cx="385042" cy="369332"/>
          </a:xfrm>
          <a:prstGeom prst="rect">
            <a:avLst/>
          </a:prstGeom>
          <a:noFill/>
        </p:spPr>
        <p:txBody>
          <a:bodyPr wrap="none" rtlCol="0">
            <a:spAutoFit/>
          </a:bodyPr>
          <a:lstStyle/>
          <a:p>
            <a:r>
              <a:rPr lang="en-US" dirty="0" smtClean="0"/>
              <a:t>as</a:t>
            </a:r>
            <a:endParaRPr lang="en-US" dirty="0"/>
          </a:p>
        </p:txBody>
      </p:sp>
      <p:graphicFrame>
        <p:nvGraphicFramePr>
          <p:cNvPr id="35027" name="Object 211"/>
          <p:cNvGraphicFramePr>
            <a:graphicFrameLocks noChangeAspect="1"/>
          </p:cNvGraphicFramePr>
          <p:nvPr/>
        </p:nvGraphicFramePr>
        <p:xfrm>
          <a:off x="3962400" y="5181600"/>
          <a:ext cx="1016000" cy="381000"/>
        </p:xfrm>
        <a:graphic>
          <a:graphicData uri="http://schemas.openxmlformats.org/presentationml/2006/ole">
            <p:oleObj spid="_x0000_s35282" name="Equation" r:id="rId17" imgW="533169" imgH="203112" progId="Equation.3">
              <p:embed/>
            </p:oleObj>
          </a:graphicData>
        </a:graphic>
      </p:graphicFrame>
      <p:sp>
        <p:nvSpPr>
          <p:cNvPr id="32" name="Rectangle 31"/>
          <p:cNvSpPr/>
          <p:nvPr/>
        </p:nvSpPr>
        <p:spPr>
          <a:xfrm>
            <a:off x="1828800" y="2057400"/>
            <a:ext cx="3657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28800" y="3352800"/>
            <a:ext cx="3733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828800" y="4648200"/>
            <a:ext cx="3733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028" name="Object 212"/>
          <p:cNvGraphicFramePr>
            <a:graphicFrameLocks noChangeAspect="1"/>
          </p:cNvGraphicFramePr>
          <p:nvPr/>
        </p:nvGraphicFramePr>
        <p:xfrm>
          <a:off x="228600" y="609600"/>
          <a:ext cx="1816100" cy="435864"/>
        </p:xfrm>
        <a:graphic>
          <a:graphicData uri="http://schemas.openxmlformats.org/presentationml/2006/ole">
            <p:oleObj spid="_x0000_s35283" name="Equation" r:id="rId18" imgW="1117600" imgH="228600" progId="Equation.3">
              <p:embed/>
            </p:oleObj>
          </a:graphicData>
        </a:graphic>
      </p:graphicFrame>
      <p:graphicFrame>
        <p:nvGraphicFramePr>
          <p:cNvPr id="35030" name="Object 214"/>
          <p:cNvGraphicFramePr>
            <a:graphicFrameLocks noChangeAspect="1"/>
          </p:cNvGraphicFramePr>
          <p:nvPr/>
        </p:nvGraphicFramePr>
        <p:xfrm>
          <a:off x="228600" y="1066800"/>
          <a:ext cx="1460500" cy="381000"/>
        </p:xfrm>
        <a:graphic>
          <a:graphicData uri="http://schemas.openxmlformats.org/presentationml/2006/ole">
            <p:oleObj spid="_x0000_s35284" name="Equation" r:id="rId19" imgW="761669" imgH="203112" progId="Equation.3">
              <p:embed/>
            </p:oleObj>
          </a:graphicData>
        </a:graphic>
      </p:graphicFrame>
      <p:sp>
        <p:nvSpPr>
          <p:cNvPr id="38" name="Rectangle 37"/>
          <p:cNvSpPr/>
          <p:nvPr/>
        </p:nvSpPr>
        <p:spPr>
          <a:xfrm>
            <a:off x="2743200" y="1066800"/>
            <a:ext cx="5253554" cy="400110"/>
          </a:xfrm>
          <a:prstGeom prst="rect">
            <a:avLst/>
          </a:prstGeom>
        </p:spPr>
        <p:txBody>
          <a:bodyPr wrap="none">
            <a:spAutoFit/>
          </a:bodyPr>
          <a:lstStyle/>
          <a:p>
            <a:r>
              <a:rPr lang="en-US" dirty="0" smtClean="0"/>
              <a:t> </a:t>
            </a:r>
            <a:r>
              <a:rPr lang="en-US" sz="2000" dirty="0" smtClean="0">
                <a:latin typeface="Arial" pitchFamily="34" charset="0"/>
                <a:cs typeface="Arial" pitchFamily="34" charset="0"/>
              </a:rPr>
              <a:t>(used in BECKE and TRUHLAR functionals)</a:t>
            </a:r>
            <a:endParaRPr lang="en-US" sz="2000" dirty="0">
              <a:latin typeface="Arial" pitchFamily="34" charset="0"/>
              <a:cs typeface="Arial" pitchFamily="34" charset="0"/>
            </a:endParaRPr>
          </a:p>
        </p:txBody>
      </p:sp>
      <p:sp>
        <p:nvSpPr>
          <p:cNvPr id="39" name="Rectangle 38"/>
          <p:cNvSpPr/>
          <p:nvPr/>
        </p:nvSpPr>
        <p:spPr>
          <a:xfrm>
            <a:off x="533400" y="5867400"/>
            <a:ext cx="6553200" cy="400110"/>
          </a:xfrm>
          <a:prstGeom prst="rect">
            <a:avLst/>
          </a:prstGeom>
        </p:spPr>
        <p:txBody>
          <a:bodyPr wrap="square">
            <a:spAutoFit/>
          </a:bodyPr>
          <a:lstStyle/>
          <a:p>
            <a:r>
              <a:rPr lang="en-US" sz="2000" b="1" i="1" dirty="0" smtClean="0">
                <a:solidFill>
                  <a:srgbClr val="C00000"/>
                </a:solidFill>
                <a:latin typeface="Arial" pitchFamily="34" charset="0"/>
                <a:cs typeface="Arial" pitchFamily="34" charset="0"/>
              </a:rPr>
              <a:t>t</a:t>
            </a:r>
            <a:r>
              <a:rPr lang="en-US" sz="2000" b="1" i="1" baseline="30000" dirty="0" smtClean="0">
                <a:solidFill>
                  <a:srgbClr val="C00000"/>
                </a:solidFill>
                <a:latin typeface="Arial" pitchFamily="34" charset="0"/>
                <a:cs typeface="Arial" pitchFamily="34" charset="0"/>
              </a:rPr>
              <a:t>-1</a:t>
            </a:r>
            <a:r>
              <a:rPr lang="en-US" sz="2000" dirty="0" smtClean="0">
                <a:solidFill>
                  <a:srgbClr val="C00000"/>
                </a:solidFill>
                <a:latin typeface="Arial" pitchFamily="34" charset="0"/>
                <a:cs typeface="Arial" pitchFamily="34" charset="0"/>
              </a:rPr>
              <a:t> cannot clearly distinguish between regions 1) and 2).</a:t>
            </a:r>
            <a:endParaRPr lang="en-US" sz="2000" dirty="0">
              <a:solidFill>
                <a:srgbClr val="C00000"/>
              </a:solidFill>
              <a:latin typeface="Arial" pitchFamily="34" charset="0"/>
              <a:cs typeface="Arial" pitchFamily="34" charset="0"/>
            </a:endParaRPr>
          </a:p>
        </p:txBody>
      </p:sp>
      <p:graphicFrame>
        <p:nvGraphicFramePr>
          <p:cNvPr id="35032" name="Object 216"/>
          <p:cNvGraphicFramePr>
            <a:graphicFrameLocks noChangeAspect="1"/>
          </p:cNvGraphicFramePr>
          <p:nvPr/>
        </p:nvGraphicFramePr>
        <p:xfrm>
          <a:off x="228600" y="152400"/>
          <a:ext cx="1120775" cy="381000"/>
        </p:xfrm>
        <a:graphic>
          <a:graphicData uri="http://schemas.openxmlformats.org/presentationml/2006/ole">
            <p:oleObj spid="_x0000_s35286" name="Equation" r:id="rId20" imgW="583947" imgH="203112" progId="Equation.3">
              <p:embed/>
            </p:oleObj>
          </a:graphicData>
        </a:graphic>
      </p:graphicFrame>
      <p:sp>
        <p:nvSpPr>
          <p:cNvPr id="42" name="Rectangle 41"/>
          <p:cNvSpPr/>
          <p:nvPr/>
        </p:nvSpPr>
        <p:spPr>
          <a:xfrm>
            <a:off x="381000" y="6211669"/>
            <a:ext cx="8458200" cy="553998"/>
          </a:xfrm>
          <a:prstGeom prst="rect">
            <a:avLst/>
          </a:prstGeom>
        </p:spPr>
        <p:txBody>
          <a:bodyPr wrap="square">
            <a:spAutoFit/>
          </a:bodyPr>
          <a:lstStyle/>
          <a:p>
            <a:pPr marL="457200" indent="-457200">
              <a:buNone/>
            </a:pPr>
            <a:r>
              <a:rPr lang="en-US" dirty="0" smtClean="0">
                <a:solidFill>
                  <a:srgbClr val="C00000"/>
                </a:solidFill>
                <a:latin typeface="Arial" pitchFamily="34" charset="0"/>
                <a:cs typeface="Arial" pitchFamily="34" charset="0"/>
              </a:rPr>
              <a:t>Only </a:t>
            </a:r>
            <a:r>
              <a:rPr lang="el-GR" b="1" i="1" dirty="0" smtClean="0">
                <a:solidFill>
                  <a:srgbClr val="C00000"/>
                </a:solidFill>
                <a:latin typeface="Arial" pitchFamily="34" charset="0"/>
                <a:cs typeface="Arial" pitchFamily="34" charset="0"/>
              </a:rPr>
              <a:t>α</a:t>
            </a:r>
            <a:r>
              <a:rPr lang="en-US" dirty="0" smtClean="0">
                <a:solidFill>
                  <a:srgbClr val="C00000"/>
                </a:solidFill>
                <a:latin typeface="Arial" pitchFamily="34" charset="0"/>
                <a:cs typeface="Arial" pitchFamily="34" charset="0"/>
              </a:rPr>
              <a:t> can  recognize these three regions and  treat them differently</a:t>
            </a:r>
            <a:r>
              <a:rPr lang="en-US" dirty="0" smtClean="0">
                <a:solidFill>
                  <a:schemeClr val="tx2"/>
                </a:solidFill>
                <a:latin typeface="Arial" pitchFamily="34" charset="0"/>
                <a:cs typeface="Arial" pitchFamily="34" charset="0"/>
              </a:rPr>
              <a:t>.</a:t>
            </a:r>
          </a:p>
          <a:p>
            <a:pPr marL="457200" indent="-457200">
              <a:buNone/>
            </a:pPr>
            <a:r>
              <a:rPr lang="en-US" sz="1200" dirty="0" smtClean="0">
                <a:solidFill>
                  <a:schemeClr val="accent2">
                    <a:lumMod val="50000"/>
                  </a:schemeClr>
                </a:solidFill>
                <a:latin typeface="Arial" pitchFamily="34" charset="0"/>
                <a:cs typeface="Arial" pitchFamily="34" charset="0"/>
              </a:rPr>
              <a:t>A.D. </a:t>
            </a:r>
            <a:r>
              <a:rPr lang="en-US" sz="1200" dirty="0" err="1" smtClean="0">
                <a:solidFill>
                  <a:schemeClr val="accent2">
                    <a:lumMod val="50000"/>
                  </a:schemeClr>
                </a:solidFill>
                <a:latin typeface="Arial" pitchFamily="34" charset="0"/>
                <a:cs typeface="Arial" pitchFamily="34" charset="0"/>
              </a:rPr>
              <a:t>Becke</a:t>
            </a:r>
            <a:r>
              <a:rPr lang="en-US" sz="1200" dirty="0" smtClean="0">
                <a:solidFill>
                  <a:schemeClr val="accent2">
                    <a:lumMod val="50000"/>
                  </a:schemeClr>
                </a:solidFill>
                <a:latin typeface="Arial" pitchFamily="34" charset="0"/>
                <a:cs typeface="Arial" pitchFamily="34" charset="0"/>
              </a:rPr>
              <a:t> and K.E. Edgecombe, J. Chem. Phys. </a:t>
            </a:r>
            <a:r>
              <a:rPr lang="en-US" sz="1200" b="1" dirty="0" smtClean="0">
                <a:solidFill>
                  <a:schemeClr val="accent2">
                    <a:lumMod val="50000"/>
                  </a:schemeClr>
                </a:solidFill>
                <a:latin typeface="Arial" pitchFamily="34" charset="0"/>
                <a:cs typeface="Arial" pitchFamily="34" charset="0"/>
              </a:rPr>
              <a:t>92</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5397 (1990)</a:t>
            </a:r>
            <a:endParaRPr lang="en-US" sz="1200" b="1" dirty="0">
              <a:solidFill>
                <a:schemeClr val="accent2">
                  <a:lumMod val="50000"/>
                </a:schemeClr>
              </a:solidFill>
              <a:latin typeface="Arial" pitchFamily="34" charset="0"/>
              <a:cs typeface="Arial" pitchFamily="34" charset="0"/>
            </a:endParaRPr>
          </a:p>
        </p:txBody>
      </p:sp>
      <p:sp>
        <p:nvSpPr>
          <p:cNvPr id="40" name="Right Brace 39"/>
          <p:cNvSpPr/>
          <p:nvPr/>
        </p:nvSpPr>
        <p:spPr>
          <a:xfrm>
            <a:off x="2362200" y="152400"/>
            <a:ext cx="762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5035" name="Object 219"/>
          <p:cNvGraphicFramePr>
            <a:graphicFrameLocks noChangeAspect="1"/>
          </p:cNvGraphicFramePr>
          <p:nvPr/>
        </p:nvGraphicFramePr>
        <p:xfrm>
          <a:off x="2003425" y="2144713"/>
          <a:ext cx="563563" cy="300037"/>
        </p:xfrm>
        <a:graphic>
          <a:graphicData uri="http://schemas.openxmlformats.org/presentationml/2006/ole">
            <p:oleObj spid="_x0000_s35287" name="Equation" r:id="rId21" imgW="317087" imgH="164885" progId="Equation.3">
              <p:embed/>
            </p:oleObj>
          </a:graphicData>
        </a:graphic>
      </p:graphicFrame>
      <p:sp>
        <p:nvSpPr>
          <p:cNvPr id="44" name="Rectangle 43"/>
          <p:cNvSpPr/>
          <p:nvPr/>
        </p:nvSpPr>
        <p:spPr>
          <a:xfrm>
            <a:off x="2514600" y="152400"/>
            <a:ext cx="6400800" cy="923330"/>
          </a:xfrm>
          <a:prstGeom prst="rect">
            <a:avLst/>
          </a:prstGeom>
        </p:spPr>
        <p:txBody>
          <a:bodyPr wrap="square">
            <a:spAutoFit/>
          </a:bodyPr>
          <a:lstStyle/>
          <a:p>
            <a:r>
              <a:rPr lang="de-DE" sz="1200" dirty="0" smtClean="0">
                <a:solidFill>
                  <a:schemeClr val="accent2">
                    <a:lumMod val="50000"/>
                  </a:schemeClr>
                </a:solidFill>
                <a:latin typeface="Arial" pitchFamily="34" charset="0"/>
                <a:cs typeface="Arial" pitchFamily="34" charset="0"/>
              </a:rPr>
              <a:t>G.K.H. Madsen.; L. Ferrighi.; and B. Hammer,</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Phys.Chem</a:t>
            </a:r>
            <a:r>
              <a:rPr lang="en-US" sz="1200" dirty="0" smtClean="0">
                <a:solidFill>
                  <a:schemeClr val="accent2">
                    <a:lumMod val="50000"/>
                  </a:schemeClr>
                </a:solidFill>
                <a:latin typeface="Arial" pitchFamily="34" charset="0"/>
                <a:cs typeface="Arial" pitchFamily="34" charset="0"/>
              </a:rPr>
              <a:t>.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a:t>
            </a:r>
            <a:r>
              <a:rPr lang="en-US" sz="1200" b="1" dirty="0" smtClean="0">
                <a:solidFill>
                  <a:schemeClr val="accent2">
                    <a:lumMod val="50000"/>
                  </a:schemeClr>
                </a:solidFill>
                <a:latin typeface="Arial" pitchFamily="34" charset="0"/>
                <a:cs typeface="Arial" pitchFamily="34" charset="0"/>
              </a:rPr>
              <a:t> 1, 515 (2010)</a:t>
            </a:r>
          </a:p>
          <a:p>
            <a:r>
              <a:rPr lang="en-US" sz="1200" dirty="0" smtClean="0">
                <a:solidFill>
                  <a:schemeClr val="accent2">
                    <a:lumMod val="50000"/>
                  </a:schemeClr>
                </a:solidFill>
                <a:latin typeface="Arial" pitchFamily="34" charset="0"/>
                <a:cs typeface="Arial" pitchFamily="34" charset="0"/>
              </a:rPr>
              <a:t> Y. Zhao, and D.G. </a:t>
            </a:r>
            <a:r>
              <a:rPr lang="en-US" sz="1200" dirty="0" err="1" smtClean="0">
                <a:solidFill>
                  <a:schemeClr val="accent2">
                    <a:lumMod val="50000"/>
                  </a:schemeClr>
                </a:solidFill>
                <a:latin typeface="Arial" pitchFamily="34" charset="0"/>
                <a:cs typeface="Arial" pitchFamily="34" charset="0"/>
              </a:rPr>
              <a:t>Truhlar</a:t>
            </a:r>
            <a:r>
              <a:rPr lang="en-US" sz="1200" dirty="0" smtClean="0">
                <a:solidFill>
                  <a:schemeClr val="accent2">
                    <a:lumMod val="50000"/>
                  </a:schemeClr>
                </a:solidFill>
                <a:latin typeface="Arial" pitchFamily="34" charset="0"/>
                <a:cs typeface="Arial" pitchFamily="34" charset="0"/>
              </a:rPr>
              <a:t>, J. </a:t>
            </a:r>
            <a:r>
              <a:rPr lang="en-US" sz="1200" dirty="0" err="1" smtClean="0">
                <a:solidFill>
                  <a:schemeClr val="accent2">
                    <a:lumMod val="50000"/>
                  </a:schemeClr>
                </a:solidFill>
                <a:latin typeface="Arial" pitchFamily="34" charset="0"/>
                <a:cs typeface="Arial" pitchFamily="34" charset="0"/>
              </a:rPr>
              <a:t>Chem.Phys</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125, 194101 (2006</a:t>
            </a:r>
            <a:r>
              <a:rPr lang="en-US" sz="1200" dirty="0" smtClean="0">
                <a:solidFill>
                  <a:schemeClr val="accent2">
                    <a:lumMod val="50000"/>
                  </a:schemeClr>
                </a:solidFill>
                <a:latin typeface="Arial" pitchFamily="34" charset="0"/>
                <a:cs typeface="Arial" pitchFamily="34" charset="0"/>
              </a:rPr>
              <a:t>)</a:t>
            </a:r>
          </a:p>
          <a:p>
            <a:endParaRPr lang="en-US" sz="1200" b="1" dirty="0" smtClean="0">
              <a:solidFill>
                <a:schemeClr val="accent2">
                  <a:lumMod val="50000"/>
                </a:schemeClr>
              </a:solidFill>
              <a:latin typeface="Arial" pitchFamily="34" charset="0"/>
              <a:cs typeface="Arial" pitchFamily="34" charset="0"/>
            </a:endParaRPr>
          </a:p>
          <a:p>
            <a:endParaRPr lang="en-US" dirty="0" smtClean="0">
              <a:solidFill>
                <a:srgbClr val="000099"/>
              </a:solidFill>
            </a:endParaRPr>
          </a:p>
        </p:txBody>
      </p:sp>
      <p:sp>
        <p:nvSpPr>
          <p:cNvPr id="4" name="Slide Number Placeholder 3"/>
          <p:cNvSpPr>
            <a:spLocks noGrp="1"/>
          </p:cNvSpPr>
          <p:nvPr>
            <p:ph type="sldNum" sz="quarter" idx="12"/>
          </p:nvPr>
        </p:nvSpPr>
        <p:spPr/>
        <p:txBody>
          <a:bodyPr/>
          <a:lstStyle/>
          <a:p>
            <a:fld id="{E78A08B6-DC21-46A3-88F3-526B44D4EC2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5" name="Picture 5"/>
          <p:cNvPicPr>
            <a:picLocks noChangeAspect="1" noChangeArrowheads="1"/>
          </p:cNvPicPr>
          <p:nvPr/>
        </p:nvPicPr>
        <p:blipFill>
          <a:blip r:embed="rId2" cstate="print"/>
          <a:srcRect/>
          <a:stretch>
            <a:fillRect/>
          </a:stretch>
        </p:blipFill>
        <p:spPr bwMode="auto">
          <a:xfrm>
            <a:off x="762000" y="1219200"/>
            <a:ext cx="7496175" cy="5181600"/>
          </a:xfrm>
          <a:prstGeom prst="rect">
            <a:avLst/>
          </a:prstGeom>
          <a:noFill/>
          <a:ln w="9525">
            <a:noFill/>
            <a:miter lim="800000"/>
            <a:headEnd/>
            <a:tailEnd/>
          </a:ln>
        </p:spPr>
      </p:pic>
      <p:sp>
        <p:nvSpPr>
          <p:cNvPr id="6" name="TextBox 5"/>
          <p:cNvSpPr txBox="1"/>
          <p:nvPr/>
        </p:nvSpPr>
        <p:spPr>
          <a:xfrm>
            <a:off x="381000" y="304800"/>
            <a:ext cx="8534400" cy="1107996"/>
          </a:xfrm>
          <a:prstGeom prst="rect">
            <a:avLst/>
          </a:prstGeom>
          <a:noFill/>
        </p:spPr>
        <p:txBody>
          <a:bodyPr wrap="square" rtlCol="0">
            <a:spAutoFit/>
          </a:bodyPr>
          <a:lstStyle/>
          <a:p>
            <a:r>
              <a:rPr lang="en-US" sz="2400" dirty="0" smtClean="0">
                <a:solidFill>
                  <a:srgbClr val="000099"/>
                </a:solidFill>
                <a:latin typeface="Arial" pitchFamily="34" charset="0"/>
                <a:cs typeface="Arial" pitchFamily="34" charset="0"/>
              </a:rPr>
              <a:t>Plots of </a:t>
            </a:r>
            <a:r>
              <a:rPr lang="en-US" sz="2400" dirty="0" err="1" smtClean="0">
                <a:solidFill>
                  <a:srgbClr val="000099"/>
                </a:solidFill>
                <a:latin typeface="Arial" pitchFamily="34" charset="0"/>
                <a:cs typeface="Arial" pitchFamily="34" charset="0"/>
              </a:rPr>
              <a:t>r</a:t>
            </a:r>
            <a:r>
              <a:rPr lang="en-US" sz="2400" baseline="-25000" dirty="0" err="1" smtClean="0">
                <a:solidFill>
                  <a:srgbClr val="000099"/>
                </a:solidFill>
                <a:latin typeface="Arial" pitchFamily="34" charset="0"/>
                <a:cs typeface="Arial" pitchFamily="34" charset="0"/>
              </a:rPr>
              <a:t>s</a:t>
            </a:r>
            <a:r>
              <a:rPr lang="en-US" sz="2400" dirty="0" smtClean="0">
                <a:solidFill>
                  <a:srgbClr val="000099"/>
                </a:solidFill>
                <a:latin typeface="Arial" pitchFamily="34" charset="0"/>
                <a:cs typeface="Arial" pitchFamily="34" charset="0"/>
              </a:rPr>
              <a:t>, s and </a:t>
            </a:r>
            <a:r>
              <a:rPr lang="el-GR" sz="2400" dirty="0" smtClean="0">
                <a:solidFill>
                  <a:srgbClr val="000099"/>
                </a:solidFill>
                <a:latin typeface="Arial" pitchFamily="34" charset="0"/>
                <a:cs typeface="Arial" pitchFamily="34" charset="0"/>
              </a:rPr>
              <a:t>α</a:t>
            </a:r>
            <a:r>
              <a:rPr lang="en-US" sz="2400" dirty="0" smtClean="0">
                <a:solidFill>
                  <a:srgbClr val="000099"/>
                </a:solidFill>
                <a:latin typeface="Arial" pitchFamily="34" charset="0"/>
                <a:cs typeface="Arial" pitchFamily="34" charset="0"/>
              </a:rPr>
              <a:t> along the line through the bond in the low-pressure phases of Si and the exchange energy density</a:t>
            </a:r>
          </a:p>
          <a:p>
            <a:r>
              <a:rPr lang="en-US" dirty="0" smtClean="0">
                <a:solidFill>
                  <a:srgbClr val="000099"/>
                </a:solidFill>
                <a:latin typeface="Arial" pitchFamily="34" charset="0"/>
                <a:cs typeface="Arial" pitchFamily="34" charset="0"/>
              </a:rPr>
              <a:t>A and B indicate the interstitial and single bond regions </a:t>
            </a:r>
            <a:endParaRPr lang="en-US" dirty="0">
              <a:solidFill>
                <a:srgbClr val="000099"/>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0099"/>
                </a:solidFill>
                <a:latin typeface="Arial" pitchFamily="34" charset="0"/>
                <a:cs typeface="Arial" pitchFamily="34" charset="0"/>
              </a:rPr>
              <a:t>Plots along the bond axis between two argon atoms separated by 7 Angstroms</a:t>
            </a:r>
            <a:endParaRPr lang="en-US" sz="2400" dirty="0">
              <a:solidFill>
                <a:srgbClr val="000099"/>
              </a:solidFill>
              <a:latin typeface="Arial" pitchFamily="34" charset="0"/>
              <a:cs typeface="Arial" pitchFamily="34" charset="0"/>
            </a:endParaRPr>
          </a:p>
        </p:txBody>
      </p:sp>
      <p:pic>
        <p:nvPicPr>
          <p:cNvPr id="4" name="Picture 77"/>
          <p:cNvPicPr>
            <a:picLocks noChangeAspect="1" noChangeArrowheads="1"/>
          </p:cNvPicPr>
          <p:nvPr/>
        </p:nvPicPr>
        <p:blipFill>
          <a:blip r:embed="rId2" cstate="print"/>
          <a:srcRect/>
          <a:stretch>
            <a:fillRect/>
          </a:stretch>
        </p:blipFill>
        <p:spPr bwMode="auto">
          <a:xfrm>
            <a:off x="914400" y="1600200"/>
            <a:ext cx="6858000" cy="4343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E78A08B6-DC21-46A3-88F3-526B44D4EC2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dirty="0" smtClean="0">
                <a:latin typeface="Arial" pitchFamily="34" charset="0"/>
                <a:cs typeface="Arial" pitchFamily="34" charset="0"/>
              </a:rPr>
              <a:t>Alternative descriptions of VDW in Density Functional Theory better describe the long-range part:</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228600" y="1676400"/>
            <a:ext cx="8686800" cy="4724400"/>
          </a:xfrm>
        </p:spPr>
        <p:txBody>
          <a:bodyPr>
            <a:normAutofit fontScale="55000" lnSpcReduction="20000"/>
          </a:bodyPr>
          <a:lstStyle/>
          <a:p>
            <a:pPr marL="457200" indent="-457200">
              <a:buAutoNum type="alphaUcParenBoth"/>
            </a:pPr>
            <a:r>
              <a:rPr lang="en-US" sz="3600" dirty="0" err="1" smtClean="0">
                <a:solidFill>
                  <a:schemeClr val="tx2"/>
                </a:solidFill>
                <a:latin typeface="Arial" pitchFamily="34" charset="0"/>
                <a:cs typeface="Arial" pitchFamily="34" charset="0"/>
              </a:rPr>
              <a:t>Langreth</a:t>
            </a:r>
            <a:r>
              <a:rPr lang="en-US" sz="3600" dirty="0" smtClean="0">
                <a:solidFill>
                  <a:schemeClr val="tx2"/>
                </a:solidFill>
                <a:latin typeface="Arial" pitchFamily="34" charset="0"/>
                <a:cs typeface="Arial" pitchFamily="34" charset="0"/>
              </a:rPr>
              <a:t>-type fully nonlocal </a:t>
            </a:r>
            <a:r>
              <a:rPr lang="en-US" sz="3600" dirty="0" err="1" smtClean="0">
                <a:solidFill>
                  <a:schemeClr val="tx2"/>
                </a:solidFill>
                <a:latin typeface="Arial" pitchFamily="34" charset="0"/>
                <a:cs typeface="Arial" pitchFamily="34" charset="0"/>
              </a:rPr>
              <a:t>functionals</a:t>
            </a:r>
            <a:r>
              <a:rPr lang="en-US" sz="3600" dirty="0" smtClean="0">
                <a:solidFill>
                  <a:schemeClr val="tx2"/>
                </a:solidFill>
                <a:latin typeface="Arial" pitchFamily="34" charset="0"/>
                <a:cs typeface="Arial" pitchFamily="34" charset="0"/>
              </a:rPr>
              <a:t> or double integrals over 3d space </a:t>
            </a:r>
            <a:r>
              <a:rPr lang="en-US" sz="3600" dirty="0" smtClean="0">
                <a:latin typeface="Arial" pitchFamily="34" charset="0"/>
                <a:cs typeface="Arial" pitchFamily="34" charset="0"/>
              </a:rPr>
              <a:t>(good for </a:t>
            </a:r>
            <a:r>
              <a:rPr lang="en-US" sz="3600" dirty="0" err="1" smtClean="0">
                <a:latin typeface="Arial" pitchFamily="34" charset="0"/>
                <a:cs typeface="Arial" pitchFamily="34" charset="0"/>
              </a:rPr>
              <a:t>vdW</a:t>
            </a:r>
            <a:r>
              <a:rPr lang="en-US" sz="3600" dirty="0" smtClean="0">
                <a:latin typeface="Arial" pitchFamily="34" charset="0"/>
                <a:cs typeface="Arial" pitchFamily="34" charset="0"/>
              </a:rPr>
              <a:t> but not so good for other bonds).</a:t>
            </a:r>
          </a:p>
          <a:p>
            <a:pPr marL="457200" indent="-457200">
              <a:buNone/>
            </a:pPr>
            <a:endParaRPr lang="en-US" sz="2400" dirty="0" smtClean="0">
              <a:latin typeface="Arial" pitchFamily="34" charset="0"/>
              <a:cs typeface="Arial" pitchFamily="34" charset="0"/>
            </a:endParaRPr>
          </a:p>
          <a:p>
            <a:pPr marL="457200" indent="-457200">
              <a:buNone/>
            </a:pPr>
            <a:endParaRPr lang="en-US" sz="2400" dirty="0" smtClean="0">
              <a:latin typeface="Arial" pitchFamily="34" charset="0"/>
              <a:cs typeface="Arial" pitchFamily="34" charset="0"/>
            </a:endParaRPr>
          </a:p>
          <a:p>
            <a:pPr marL="457200" indent="-457200">
              <a:buNone/>
            </a:pPr>
            <a:endParaRPr lang="en-US" sz="2400" dirty="0">
              <a:latin typeface="Arial" pitchFamily="34" charset="0"/>
              <a:cs typeface="Arial" pitchFamily="34" charset="0"/>
            </a:endParaRPr>
          </a:p>
          <a:p>
            <a:pPr marL="457200" indent="-457200">
              <a:buNone/>
            </a:pPr>
            <a:r>
              <a:rPr lang="en-US" sz="3600" dirty="0" smtClean="0">
                <a:solidFill>
                  <a:schemeClr val="tx2"/>
                </a:solidFill>
                <a:latin typeface="Arial" pitchFamily="34" charset="0"/>
                <a:cs typeface="Arial" pitchFamily="34" charset="0"/>
              </a:rPr>
              <a:t>(B)   Pair-wise atom-atom  interaction models for the long-range  correction to a </a:t>
            </a:r>
            <a:r>
              <a:rPr lang="en-US" sz="3600" dirty="0" err="1" smtClean="0">
                <a:solidFill>
                  <a:schemeClr val="tx2"/>
                </a:solidFill>
                <a:latin typeface="Arial" pitchFamily="34" charset="0"/>
                <a:cs typeface="Arial" pitchFamily="34" charset="0"/>
              </a:rPr>
              <a:t>semilocal</a:t>
            </a:r>
            <a:r>
              <a:rPr lang="en-US" sz="3600" dirty="0" smtClean="0">
                <a:solidFill>
                  <a:schemeClr val="tx2"/>
                </a:solidFill>
                <a:latin typeface="Arial" pitchFamily="34" charset="0"/>
                <a:cs typeface="Arial" pitchFamily="34" charset="0"/>
              </a:rPr>
              <a:t> functional, e.g., </a:t>
            </a:r>
            <a:r>
              <a:rPr lang="en-US" sz="3600" dirty="0" err="1" smtClean="0">
                <a:solidFill>
                  <a:schemeClr val="tx2"/>
                </a:solidFill>
                <a:latin typeface="Arial" pitchFamily="34" charset="0"/>
                <a:cs typeface="Arial" pitchFamily="34" charset="0"/>
              </a:rPr>
              <a:t>Grimme’s</a:t>
            </a:r>
            <a:r>
              <a:rPr lang="en-US" sz="3600" dirty="0" smtClean="0">
                <a:solidFill>
                  <a:schemeClr val="tx2"/>
                </a:solidFill>
                <a:latin typeface="Arial" pitchFamily="34" charset="0"/>
                <a:cs typeface="Arial" pitchFamily="34" charset="0"/>
              </a:rPr>
              <a:t> DFT-D correction</a:t>
            </a:r>
          </a:p>
          <a:p>
            <a:pPr marL="457200" indent="-457200">
              <a:buNone/>
            </a:pPr>
            <a:r>
              <a:rPr lang="en-US" sz="3600" dirty="0">
                <a:latin typeface="Arial" pitchFamily="34" charset="0"/>
                <a:cs typeface="Arial" pitchFamily="34" charset="0"/>
              </a:rPr>
              <a:t> </a:t>
            </a:r>
            <a:r>
              <a:rPr lang="en-US" sz="3600" dirty="0" smtClean="0">
                <a:latin typeface="Arial" pitchFamily="34" charset="0"/>
                <a:cs typeface="Arial" pitchFamily="34" charset="0"/>
              </a:rPr>
              <a:t>      (highly </a:t>
            </a:r>
            <a:r>
              <a:rPr lang="en-US" sz="3600" dirty="0" err="1" smtClean="0">
                <a:latin typeface="Arial" pitchFamily="34" charset="0"/>
                <a:cs typeface="Arial" pitchFamily="34" charset="0"/>
              </a:rPr>
              <a:t>parametrized</a:t>
            </a:r>
            <a:r>
              <a:rPr lang="en-US" sz="3600" dirty="0" smtClean="0">
                <a:latin typeface="Arial" pitchFamily="34" charset="0"/>
                <a:cs typeface="Arial" pitchFamily="34" charset="0"/>
              </a:rPr>
              <a:t>.)</a:t>
            </a:r>
          </a:p>
          <a:p>
            <a:pPr marL="457200" indent="-457200">
              <a:buNone/>
            </a:pPr>
            <a:endParaRPr lang="en-US" sz="2400" dirty="0" smtClean="0">
              <a:latin typeface="Arial" pitchFamily="34" charset="0"/>
              <a:cs typeface="Arial" pitchFamily="34" charset="0"/>
            </a:endParaRPr>
          </a:p>
          <a:p>
            <a:pPr marL="457200" indent="-457200">
              <a:buNone/>
            </a:pPr>
            <a:endParaRPr lang="en-US" sz="2400" dirty="0" smtClean="0">
              <a:latin typeface="Arial" pitchFamily="34" charset="0"/>
              <a:cs typeface="Arial" pitchFamily="34" charset="0"/>
            </a:endParaRPr>
          </a:p>
          <a:p>
            <a:pPr marL="457200" indent="-457200">
              <a:buNone/>
            </a:pPr>
            <a:endParaRPr lang="en-US" sz="2400" dirty="0" smtClean="0">
              <a:latin typeface="Arial" pitchFamily="34" charset="0"/>
              <a:cs typeface="Arial" pitchFamily="34" charset="0"/>
            </a:endParaRPr>
          </a:p>
          <a:p>
            <a:pPr marL="457200" indent="-457200">
              <a:buNone/>
            </a:pPr>
            <a:endParaRPr lang="en-US" sz="2400" dirty="0" smtClean="0">
              <a:latin typeface="Arial" pitchFamily="34" charset="0"/>
              <a:cs typeface="Arial" pitchFamily="34" charset="0"/>
            </a:endParaRPr>
          </a:p>
          <a:p>
            <a:pPr marL="457200" indent="-457200">
              <a:buNone/>
            </a:pPr>
            <a:endParaRPr lang="en-US" sz="2400" dirty="0" smtClean="0">
              <a:latin typeface="Arial" pitchFamily="34" charset="0"/>
              <a:cs typeface="Arial" pitchFamily="34" charset="0"/>
            </a:endParaRPr>
          </a:p>
          <a:p>
            <a:pPr marL="457200" indent="-457200">
              <a:buNone/>
            </a:pPr>
            <a:endParaRPr lang="en-US" dirty="0" smtClean="0">
              <a:latin typeface="Arial" pitchFamily="34" charset="0"/>
              <a:cs typeface="Arial" pitchFamily="34" charset="0"/>
            </a:endParaRPr>
          </a:p>
          <a:p>
            <a:pPr marL="457200" indent="-457200">
              <a:buNone/>
            </a:pPr>
            <a:endParaRPr lang="en-US" dirty="0" smtClean="0">
              <a:latin typeface="Arial" pitchFamily="34" charset="0"/>
              <a:cs typeface="Arial" pitchFamily="34" charset="0"/>
            </a:endParaRPr>
          </a:p>
          <a:p>
            <a:pPr marL="457200" indent="-457200">
              <a:buNone/>
            </a:pPr>
            <a:r>
              <a:rPr lang="en-US" dirty="0" smtClean="0">
                <a:latin typeface="Arial" pitchFamily="34" charset="0"/>
                <a:cs typeface="Arial" pitchFamily="34" charset="0"/>
              </a:rPr>
              <a:t>Both are inaccurate for pairs of large fullerenes and for large </a:t>
            </a:r>
            <a:r>
              <a:rPr lang="en-US" dirty="0" err="1" smtClean="0">
                <a:latin typeface="Arial" pitchFamily="34" charset="0"/>
                <a:cs typeface="Arial" pitchFamily="34" charset="0"/>
              </a:rPr>
              <a:t>nano</a:t>
            </a:r>
            <a:r>
              <a:rPr lang="en-US" dirty="0" smtClean="0">
                <a:latin typeface="Arial" pitchFamily="34" charset="0"/>
                <a:cs typeface="Arial" pitchFamily="34" charset="0"/>
              </a:rPr>
              <a:t>-sheets or long </a:t>
            </a:r>
            <a:r>
              <a:rPr lang="en-US" dirty="0" err="1" smtClean="0">
                <a:latin typeface="Arial" pitchFamily="34" charset="0"/>
                <a:cs typeface="Arial" pitchFamily="34" charset="0"/>
              </a:rPr>
              <a:t>nano</a:t>
            </a:r>
            <a:r>
              <a:rPr lang="en-US" dirty="0" smtClean="0">
                <a:latin typeface="Arial" pitchFamily="34" charset="0"/>
                <a:cs typeface="Arial" pitchFamily="34" charset="0"/>
              </a:rPr>
              <a:t>-tubes.   </a:t>
            </a:r>
          </a:p>
          <a:p>
            <a:pPr marL="457200" indent="-457200">
              <a:buNone/>
            </a:pPr>
            <a:endParaRPr lang="en-US" sz="2400" dirty="0" smtClean="0">
              <a:latin typeface="Arial" pitchFamily="34" charset="0"/>
              <a:cs typeface="Arial" pitchFamily="34" charset="0"/>
            </a:endParaRPr>
          </a:p>
          <a:p>
            <a:pPr marL="457200" indent="-457200">
              <a:buNone/>
            </a:pPr>
            <a:r>
              <a:rPr lang="en-US" sz="1300" dirty="0" smtClean="0">
                <a:solidFill>
                  <a:schemeClr val="accent2">
                    <a:lumMod val="50000"/>
                  </a:schemeClr>
                </a:solidFill>
                <a:latin typeface="Arial" pitchFamily="34" charset="0"/>
                <a:cs typeface="Arial" pitchFamily="34" charset="0"/>
              </a:rPr>
              <a:t>       </a:t>
            </a:r>
          </a:p>
          <a:p>
            <a:pPr>
              <a:buNone/>
            </a:pPr>
            <a:endParaRPr lang="en-US" dirty="0"/>
          </a:p>
        </p:txBody>
      </p:sp>
      <p:sp>
        <p:nvSpPr>
          <p:cNvPr id="4" name="Rectangle 3"/>
          <p:cNvSpPr/>
          <p:nvPr/>
        </p:nvSpPr>
        <p:spPr>
          <a:xfrm>
            <a:off x="381000" y="2286000"/>
            <a:ext cx="8763000" cy="923330"/>
          </a:xfrm>
          <a:prstGeom prst="rect">
            <a:avLst/>
          </a:prstGeom>
        </p:spPr>
        <p:txBody>
          <a:bodyPr wrap="square">
            <a:spAutoFit/>
          </a:bodyPr>
          <a:lstStyle/>
          <a:p>
            <a:r>
              <a:rPr lang="de-DE" sz="1200" dirty="0" smtClean="0">
                <a:solidFill>
                  <a:schemeClr val="accent2">
                    <a:lumMod val="50000"/>
                  </a:schemeClr>
                </a:solidFill>
                <a:latin typeface="Arial" pitchFamily="34" charset="0"/>
                <a:cs typeface="Arial" pitchFamily="34" charset="0"/>
              </a:rPr>
              <a:t>Dion, M.; Rydberg, H.; Schroeder, E.; Langreth, D. C.;</a:t>
            </a:r>
            <a:r>
              <a:rPr lang="en-US" sz="1200" dirty="0" err="1" smtClean="0">
                <a:solidFill>
                  <a:schemeClr val="accent2">
                    <a:lumMod val="50000"/>
                  </a:schemeClr>
                </a:solidFill>
                <a:latin typeface="Arial" pitchFamily="34" charset="0"/>
                <a:cs typeface="Arial" pitchFamily="34" charset="0"/>
              </a:rPr>
              <a:t>Lundqvist</a:t>
            </a:r>
            <a:r>
              <a:rPr lang="en-US" sz="1200" dirty="0" smtClean="0">
                <a:solidFill>
                  <a:schemeClr val="accent2">
                    <a:lumMod val="50000"/>
                  </a:schemeClr>
                </a:solidFill>
                <a:latin typeface="Arial" pitchFamily="34" charset="0"/>
                <a:cs typeface="Arial" pitchFamily="34" charset="0"/>
              </a:rPr>
              <a:t>, B. I. Phys. </a:t>
            </a:r>
            <a:r>
              <a:rPr lang="en-US" sz="1200" dirty="0" err="1" smtClean="0">
                <a:solidFill>
                  <a:schemeClr val="accent2">
                    <a:lumMod val="50000"/>
                  </a:schemeClr>
                </a:solidFill>
                <a:latin typeface="Arial" pitchFamily="34" charset="0"/>
                <a:cs typeface="Arial" pitchFamily="34" charset="0"/>
              </a:rPr>
              <a:t>ReV.</a:t>
            </a:r>
            <a:r>
              <a:rPr lang="en-US" sz="1200" dirty="0" smtClean="0">
                <a:solidFill>
                  <a:schemeClr val="accent2">
                    <a:lumMod val="50000"/>
                  </a:schemeClr>
                </a:solidFill>
                <a:latin typeface="Arial" pitchFamily="34" charset="0"/>
                <a:cs typeface="Arial" pitchFamily="34" charset="0"/>
              </a:rPr>
              <a:t>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a:t>
            </a:r>
            <a:r>
              <a:rPr lang="en-US" sz="1200" b="1" dirty="0" smtClean="0">
                <a:solidFill>
                  <a:schemeClr val="accent2">
                    <a:lumMod val="50000"/>
                  </a:schemeClr>
                </a:solidFill>
                <a:latin typeface="Arial" pitchFamily="34" charset="0"/>
                <a:cs typeface="Arial" pitchFamily="34" charset="0"/>
              </a:rPr>
              <a:t>, 92, 246401 (2004)</a:t>
            </a:r>
          </a:p>
          <a:p>
            <a:r>
              <a:rPr lang="en-US" sz="1200" dirty="0" smtClean="0">
                <a:solidFill>
                  <a:schemeClr val="accent2">
                    <a:lumMod val="50000"/>
                  </a:schemeClr>
                </a:solidFill>
                <a:latin typeface="Arial" pitchFamily="34" charset="0"/>
                <a:cs typeface="Arial" pitchFamily="34" charset="0"/>
              </a:rPr>
              <a:t>O. A. </a:t>
            </a:r>
            <a:r>
              <a:rPr lang="en-US" sz="1200" dirty="0" err="1" smtClean="0">
                <a:solidFill>
                  <a:schemeClr val="accent2">
                    <a:lumMod val="50000"/>
                  </a:schemeClr>
                </a:solidFill>
                <a:latin typeface="Arial" pitchFamily="34" charset="0"/>
                <a:cs typeface="Arial" pitchFamily="34" charset="0"/>
              </a:rPr>
              <a:t>Vydrov</a:t>
            </a:r>
            <a:r>
              <a:rPr lang="en-US" sz="1200" dirty="0" smtClean="0">
                <a:solidFill>
                  <a:schemeClr val="accent2">
                    <a:lumMod val="50000"/>
                  </a:schemeClr>
                </a:solidFill>
                <a:latin typeface="Arial" pitchFamily="34" charset="0"/>
                <a:cs typeface="Arial" pitchFamily="34" charset="0"/>
              </a:rPr>
              <a:t> and T. Van </a:t>
            </a:r>
            <a:r>
              <a:rPr lang="en-US" sz="1200" dirty="0" err="1" smtClean="0">
                <a:solidFill>
                  <a:schemeClr val="accent2">
                    <a:lumMod val="50000"/>
                  </a:schemeClr>
                </a:solidFill>
                <a:latin typeface="Arial" pitchFamily="34" charset="0"/>
                <a:cs typeface="Arial" pitchFamily="34" charset="0"/>
              </a:rPr>
              <a:t>Voorhis</a:t>
            </a:r>
            <a:r>
              <a:rPr lang="en-US" sz="1200" dirty="0" smtClean="0">
                <a:solidFill>
                  <a:schemeClr val="accent2">
                    <a:lumMod val="50000"/>
                  </a:schemeClr>
                </a:solidFill>
                <a:latin typeface="Arial" pitchFamily="34" charset="0"/>
                <a:cs typeface="Arial" pitchFamily="34" charset="0"/>
              </a:rPr>
              <a:t>, Phys. Rev. A. </a:t>
            </a:r>
            <a:r>
              <a:rPr lang="en-US" sz="1200" b="1" dirty="0" smtClean="0">
                <a:solidFill>
                  <a:schemeClr val="accent2">
                    <a:lumMod val="50000"/>
                  </a:schemeClr>
                </a:solidFill>
                <a:latin typeface="Arial" pitchFamily="34" charset="0"/>
                <a:cs typeface="Arial" pitchFamily="34" charset="0"/>
              </a:rPr>
              <a:t>81,062708  (2010)</a:t>
            </a:r>
          </a:p>
          <a:p>
            <a:endParaRPr lang="en-US" sz="1200" b="1" dirty="0" smtClean="0">
              <a:solidFill>
                <a:schemeClr val="accent2">
                  <a:lumMod val="50000"/>
                </a:schemeClr>
              </a:solidFill>
              <a:latin typeface="Arial" pitchFamily="34" charset="0"/>
              <a:cs typeface="Arial" pitchFamily="34" charset="0"/>
            </a:endParaRPr>
          </a:p>
          <a:p>
            <a:endParaRPr lang="en-US" dirty="0" smtClean="0">
              <a:solidFill>
                <a:srgbClr val="000099"/>
              </a:solidFill>
            </a:endParaRPr>
          </a:p>
        </p:txBody>
      </p:sp>
      <p:sp>
        <p:nvSpPr>
          <p:cNvPr id="6" name="Rectangle 5"/>
          <p:cNvSpPr/>
          <p:nvPr/>
        </p:nvSpPr>
        <p:spPr>
          <a:xfrm>
            <a:off x="381000" y="3810000"/>
            <a:ext cx="8229600" cy="1200329"/>
          </a:xfrm>
          <a:prstGeom prst="rect">
            <a:avLst/>
          </a:prstGeom>
        </p:spPr>
        <p:txBody>
          <a:bodyPr wrap="square">
            <a:spAutoFit/>
          </a:bodyPr>
          <a:lstStyle/>
          <a:p>
            <a:r>
              <a:rPr lang="en-US" sz="1200" dirty="0" smtClean="0">
                <a:solidFill>
                  <a:schemeClr val="accent2">
                    <a:lumMod val="50000"/>
                  </a:schemeClr>
                </a:solidFill>
                <a:latin typeface="Arial" pitchFamily="34" charset="0"/>
                <a:cs typeface="Arial" pitchFamily="34" charset="0"/>
              </a:rPr>
              <a:t>A.D. </a:t>
            </a:r>
            <a:r>
              <a:rPr lang="en-US" sz="1200" dirty="0" err="1" smtClean="0">
                <a:solidFill>
                  <a:schemeClr val="accent2">
                    <a:lumMod val="50000"/>
                  </a:schemeClr>
                </a:solidFill>
                <a:latin typeface="Arial" pitchFamily="34" charset="0"/>
                <a:cs typeface="Arial" pitchFamily="34" charset="0"/>
              </a:rPr>
              <a:t>Becke</a:t>
            </a:r>
            <a:r>
              <a:rPr lang="en-US" sz="1200" dirty="0" smtClean="0">
                <a:solidFill>
                  <a:schemeClr val="accent2">
                    <a:lumMod val="50000"/>
                  </a:schemeClr>
                </a:solidFill>
                <a:latin typeface="Arial" pitchFamily="34" charset="0"/>
                <a:cs typeface="Arial" pitchFamily="34" charset="0"/>
              </a:rPr>
              <a:t> and E.R. Johnson, J. Chem. Phys. </a:t>
            </a:r>
            <a:r>
              <a:rPr lang="en-US" sz="1200" b="1" dirty="0" smtClean="0">
                <a:solidFill>
                  <a:schemeClr val="accent2">
                    <a:lumMod val="50000"/>
                  </a:schemeClr>
                </a:solidFill>
                <a:latin typeface="Arial" pitchFamily="34" charset="0"/>
                <a:cs typeface="Arial" pitchFamily="34" charset="0"/>
              </a:rPr>
              <a:t>122, </a:t>
            </a:r>
            <a:r>
              <a:rPr lang="de-DE" sz="1200" b="1" dirty="0" smtClean="0">
                <a:solidFill>
                  <a:schemeClr val="accent2">
                    <a:lumMod val="50000"/>
                  </a:schemeClr>
                </a:solidFill>
                <a:latin typeface="Arial" pitchFamily="34" charset="0"/>
                <a:cs typeface="Arial" pitchFamily="34" charset="0"/>
              </a:rPr>
              <a:t>154104 (2005)</a:t>
            </a:r>
            <a:endParaRPr lang="fr-FR" sz="1200" b="1" dirty="0" smtClean="0">
              <a:solidFill>
                <a:schemeClr val="accent2">
                  <a:lumMod val="50000"/>
                </a:schemeClr>
              </a:solidFill>
              <a:latin typeface="Arial" pitchFamily="34" charset="0"/>
              <a:cs typeface="Arial" pitchFamily="34" charset="0"/>
            </a:endParaRPr>
          </a:p>
          <a:p>
            <a:pPr marL="228600" indent="-228600">
              <a:buAutoNum type="alphaUcPeriod"/>
            </a:pPr>
            <a:r>
              <a:rPr lang="en-US" sz="1200" dirty="0" err="1" smtClean="0">
                <a:solidFill>
                  <a:schemeClr val="accent2">
                    <a:lumMod val="50000"/>
                  </a:schemeClr>
                </a:solidFill>
                <a:latin typeface="Arial" pitchFamily="34" charset="0"/>
                <a:cs typeface="Arial" pitchFamily="34" charset="0"/>
              </a:rPr>
              <a:t>Tkatchenko</a:t>
            </a:r>
            <a:r>
              <a:rPr lang="en-US" sz="1200" dirty="0" smtClean="0">
                <a:solidFill>
                  <a:schemeClr val="accent2">
                    <a:lumMod val="50000"/>
                  </a:schemeClr>
                </a:solidFill>
                <a:latin typeface="Arial" pitchFamily="34" charset="0"/>
                <a:cs typeface="Arial" pitchFamily="34" charset="0"/>
              </a:rPr>
              <a:t> and M. </a:t>
            </a:r>
            <a:r>
              <a:rPr lang="en-US" sz="1200" dirty="0" err="1" smtClean="0">
                <a:solidFill>
                  <a:schemeClr val="accent2">
                    <a:lumMod val="50000"/>
                  </a:schemeClr>
                </a:solidFill>
                <a:latin typeface="Arial" pitchFamily="34" charset="0"/>
                <a:cs typeface="Arial" pitchFamily="34" charset="0"/>
              </a:rPr>
              <a:t>Scheffler</a:t>
            </a:r>
            <a:r>
              <a:rPr lang="en-US" sz="1200" dirty="0" smtClean="0">
                <a:solidFill>
                  <a:schemeClr val="accent2">
                    <a:lumMod val="50000"/>
                  </a:schemeClr>
                </a:solidFill>
                <a:latin typeface="Arial" pitchFamily="34" charset="0"/>
                <a:cs typeface="Arial" pitchFamily="34" charset="0"/>
              </a:rPr>
              <a:t>,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102, 073005 (2009)</a:t>
            </a:r>
          </a:p>
          <a:p>
            <a:r>
              <a:rPr lang="en-US" sz="1200" dirty="0" smtClean="0">
                <a:solidFill>
                  <a:schemeClr val="accent2">
                    <a:lumMod val="50000"/>
                  </a:schemeClr>
                </a:solidFill>
                <a:latin typeface="Arial" pitchFamily="34" charset="0"/>
                <a:cs typeface="Arial" pitchFamily="34" charset="0"/>
              </a:rPr>
              <a:t>Y. </a:t>
            </a:r>
            <a:r>
              <a:rPr lang="en-US" sz="1200" dirty="0" err="1" smtClean="0">
                <a:solidFill>
                  <a:schemeClr val="accent2">
                    <a:lumMod val="50000"/>
                  </a:schemeClr>
                </a:solidFill>
                <a:latin typeface="Arial" pitchFamily="34" charset="0"/>
                <a:cs typeface="Arial" pitchFamily="34" charset="0"/>
              </a:rPr>
              <a:t>Andersson</a:t>
            </a:r>
            <a:r>
              <a:rPr lang="en-US" sz="1200" dirty="0" smtClean="0">
                <a:solidFill>
                  <a:schemeClr val="accent2">
                    <a:lumMod val="50000"/>
                  </a:schemeClr>
                </a:solidFill>
                <a:latin typeface="Arial" pitchFamily="34" charset="0"/>
                <a:cs typeface="Arial" pitchFamily="34" charset="0"/>
              </a:rPr>
              <a:t>, D. C. </a:t>
            </a:r>
            <a:r>
              <a:rPr lang="en-US" sz="1200" dirty="0" err="1" smtClean="0">
                <a:solidFill>
                  <a:schemeClr val="accent2">
                    <a:lumMod val="50000"/>
                  </a:schemeClr>
                </a:solidFill>
                <a:latin typeface="Arial" pitchFamily="34" charset="0"/>
                <a:cs typeface="Arial" pitchFamily="34" charset="0"/>
              </a:rPr>
              <a:t>Langreth</a:t>
            </a:r>
            <a:r>
              <a:rPr lang="en-US" sz="1200" dirty="0" smtClean="0">
                <a:solidFill>
                  <a:schemeClr val="accent2">
                    <a:lumMod val="50000"/>
                  </a:schemeClr>
                </a:solidFill>
                <a:latin typeface="Arial" pitchFamily="34" charset="0"/>
                <a:cs typeface="Arial" pitchFamily="34" charset="0"/>
              </a:rPr>
              <a:t>, and B. I. </a:t>
            </a:r>
            <a:r>
              <a:rPr lang="en-US" sz="1200" dirty="0" err="1" smtClean="0">
                <a:solidFill>
                  <a:schemeClr val="accent2">
                    <a:lumMod val="50000"/>
                  </a:schemeClr>
                </a:solidFill>
                <a:latin typeface="Arial" pitchFamily="34" charset="0"/>
                <a:cs typeface="Arial" pitchFamily="34" charset="0"/>
              </a:rPr>
              <a:t>Lundqvist</a:t>
            </a:r>
            <a:r>
              <a:rPr lang="en-US" sz="1200" dirty="0" smtClean="0">
                <a:solidFill>
                  <a:schemeClr val="accent2">
                    <a:lumMod val="50000"/>
                  </a:schemeClr>
                </a:solidFill>
                <a:latin typeface="Arial" pitchFamily="34" charset="0"/>
                <a:cs typeface="Arial" pitchFamily="34" charset="0"/>
              </a:rPr>
              <a:t>,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76, 102 (1996)</a:t>
            </a:r>
          </a:p>
          <a:p>
            <a:r>
              <a:rPr lang="en-US" sz="1200" dirty="0" smtClean="0">
                <a:solidFill>
                  <a:schemeClr val="accent2">
                    <a:lumMod val="50000"/>
                  </a:schemeClr>
                </a:solidFill>
                <a:latin typeface="Arial" pitchFamily="34" charset="0"/>
                <a:cs typeface="Arial" pitchFamily="34" charset="0"/>
              </a:rPr>
              <a:t>J. F. Dobson and B. P. </a:t>
            </a:r>
            <a:r>
              <a:rPr lang="en-US" sz="1200" dirty="0" err="1" smtClean="0">
                <a:solidFill>
                  <a:schemeClr val="accent2">
                    <a:lumMod val="50000"/>
                  </a:schemeClr>
                </a:solidFill>
                <a:latin typeface="Arial" pitchFamily="34" charset="0"/>
                <a:cs typeface="Arial" pitchFamily="34" charset="0"/>
              </a:rPr>
              <a:t>Dinte</a:t>
            </a:r>
            <a:r>
              <a:rPr lang="en-US" sz="1200" dirty="0" smtClean="0">
                <a:solidFill>
                  <a:schemeClr val="accent2">
                    <a:lumMod val="50000"/>
                  </a:schemeClr>
                </a:solidFill>
                <a:latin typeface="Arial" pitchFamily="34" charset="0"/>
                <a:cs typeface="Arial" pitchFamily="34" charset="0"/>
              </a:rPr>
              <a:t>,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76, 1780 (1996)</a:t>
            </a:r>
          </a:p>
          <a:p>
            <a:pPr marL="228600" indent="-228600"/>
            <a:r>
              <a:rPr lang="en-US" sz="1200" dirty="0" smtClean="0">
                <a:solidFill>
                  <a:schemeClr val="accent2">
                    <a:lumMod val="50000"/>
                  </a:schemeClr>
                </a:solidFill>
                <a:latin typeface="Arial" pitchFamily="34" charset="0"/>
                <a:cs typeface="Arial" pitchFamily="34" charset="0"/>
              </a:rPr>
              <a:t>J. Tao,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and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81, 233102 (2010)</a:t>
            </a:r>
            <a:endParaRPr lang="fr-FR" sz="1200" b="1" dirty="0" smtClean="0">
              <a:solidFill>
                <a:schemeClr val="accent2">
                  <a:lumMod val="50000"/>
                </a:schemeClr>
              </a:solidFill>
              <a:latin typeface="Arial" pitchFamily="34" charset="0"/>
              <a:cs typeface="Arial" pitchFamily="34" charset="0"/>
            </a:endParaRPr>
          </a:p>
          <a:p>
            <a:r>
              <a:rPr lang="fr-FR" sz="1200" dirty="0" smtClean="0">
                <a:solidFill>
                  <a:schemeClr val="accent2">
                    <a:lumMod val="50000"/>
                  </a:schemeClr>
                </a:solidFill>
                <a:latin typeface="Arial" pitchFamily="34" charset="0"/>
                <a:cs typeface="Arial" pitchFamily="34" charset="0"/>
              </a:rPr>
              <a:t>S. </a:t>
            </a:r>
            <a:r>
              <a:rPr lang="fr-FR" sz="1200" dirty="0" err="1" smtClean="0">
                <a:solidFill>
                  <a:schemeClr val="accent2">
                    <a:lumMod val="50000"/>
                  </a:schemeClr>
                </a:solidFill>
                <a:latin typeface="Arial" pitchFamily="34" charset="0"/>
                <a:cs typeface="Arial" pitchFamily="34" charset="0"/>
              </a:rPr>
              <a:t>Grimme</a:t>
            </a:r>
            <a:r>
              <a:rPr lang="fr-FR" sz="1200" dirty="0" smtClean="0">
                <a:solidFill>
                  <a:schemeClr val="accent2">
                    <a:lumMod val="50000"/>
                  </a:schemeClr>
                </a:solidFill>
                <a:latin typeface="Arial" pitchFamily="34" charset="0"/>
                <a:cs typeface="Arial" pitchFamily="34" charset="0"/>
              </a:rPr>
              <a:t>, J. </a:t>
            </a:r>
            <a:r>
              <a:rPr lang="fr-FR" sz="1200" dirty="0" err="1" smtClean="0">
                <a:solidFill>
                  <a:schemeClr val="accent2">
                    <a:lumMod val="50000"/>
                  </a:schemeClr>
                </a:solidFill>
                <a:latin typeface="Arial" pitchFamily="34" charset="0"/>
                <a:cs typeface="Arial" pitchFamily="34" charset="0"/>
              </a:rPr>
              <a:t>Comp</a:t>
            </a:r>
            <a:r>
              <a:rPr lang="fr-FR" sz="1200" dirty="0" smtClean="0">
                <a:solidFill>
                  <a:schemeClr val="accent2">
                    <a:lumMod val="50000"/>
                  </a:schemeClr>
                </a:solidFill>
                <a:latin typeface="Arial" pitchFamily="34" charset="0"/>
                <a:cs typeface="Arial" pitchFamily="34" charset="0"/>
              </a:rPr>
              <a:t>. </a:t>
            </a:r>
            <a:r>
              <a:rPr lang="fr-FR" sz="1200" dirty="0" err="1" smtClean="0">
                <a:solidFill>
                  <a:schemeClr val="accent2">
                    <a:lumMod val="50000"/>
                  </a:schemeClr>
                </a:solidFill>
                <a:latin typeface="Arial" pitchFamily="34" charset="0"/>
                <a:cs typeface="Arial" pitchFamily="34" charset="0"/>
              </a:rPr>
              <a:t>Chem</a:t>
            </a:r>
            <a:r>
              <a:rPr lang="fr-FR" sz="1200" dirty="0" smtClean="0">
                <a:solidFill>
                  <a:schemeClr val="accent2">
                    <a:lumMod val="50000"/>
                  </a:schemeClr>
                </a:solidFill>
                <a:latin typeface="Arial" pitchFamily="34" charset="0"/>
                <a:cs typeface="Arial" pitchFamily="34" charset="0"/>
              </a:rPr>
              <a:t>. </a:t>
            </a:r>
            <a:r>
              <a:rPr lang="fr-FR" sz="1200" b="1" dirty="0" smtClean="0">
                <a:solidFill>
                  <a:schemeClr val="accent2">
                    <a:lumMod val="50000"/>
                  </a:schemeClr>
                </a:solidFill>
                <a:latin typeface="Arial" pitchFamily="34" charset="0"/>
                <a:cs typeface="Arial" pitchFamily="34" charset="0"/>
              </a:rPr>
              <a:t>25, 1463 (</a:t>
            </a:r>
            <a:r>
              <a:rPr lang="fr-FR" sz="1200" b="1" smtClean="0">
                <a:solidFill>
                  <a:schemeClr val="accent2">
                    <a:lumMod val="50000"/>
                  </a:schemeClr>
                </a:solidFill>
                <a:latin typeface="Arial" pitchFamily="34" charset="0"/>
                <a:cs typeface="Arial" pitchFamily="34" charset="0"/>
              </a:rPr>
              <a:t>2004)</a:t>
            </a:r>
            <a:endParaRPr lang="en-US" sz="1200" b="1" dirty="0">
              <a:solidFill>
                <a:schemeClr val="accent2">
                  <a:lumMod val="50000"/>
                </a:schemeClr>
              </a:solidFill>
              <a:latin typeface="Arial" pitchFamily="34" charset="0"/>
              <a:cs typeface="Arial" pitchFamily="34" charset="0"/>
            </a:endParaRPr>
          </a:p>
        </p:txBody>
      </p:sp>
      <p:sp>
        <p:nvSpPr>
          <p:cNvPr id="7" name="Rectangle 6"/>
          <p:cNvSpPr/>
          <p:nvPr/>
        </p:nvSpPr>
        <p:spPr>
          <a:xfrm>
            <a:off x="381000" y="5791200"/>
            <a:ext cx="8229600" cy="461665"/>
          </a:xfrm>
          <a:prstGeom prst="rect">
            <a:avLst/>
          </a:prstGeom>
        </p:spPr>
        <p:txBody>
          <a:bodyPr wrap="square">
            <a:spAutoFit/>
          </a:bodyPr>
          <a:lstStyle/>
          <a:p>
            <a:pPr marL="457200" indent="-457200">
              <a:buNone/>
            </a:pPr>
            <a:r>
              <a:rPr lang="en-US" sz="1200" dirty="0" err="1" smtClean="0">
                <a:solidFill>
                  <a:schemeClr val="accent2">
                    <a:lumMod val="50000"/>
                  </a:schemeClr>
                </a:solidFill>
                <a:latin typeface="Arial" pitchFamily="34" charset="0"/>
                <a:cs typeface="Arial" pitchFamily="34" charset="0"/>
              </a:rPr>
              <a:t>A.Ruzsinszky</a:t>
            </a:r>
            <a:r>
              <a:rPr lang="en-US" sz="1200" dirty="0" smtClean="0">
                <a:solidFill>
                  <a:schemeClr val="accent2">
                    <a:lumMod val="50000"/>
                  </a:schemeClr>
                </a:solidFill>
                <a:latin typeface="Arial" pitchFamily="34" charset="0"/>
                <a:cs typeface="Arial" pitchFamily="34" charset="0"/>
              </a:rPr>
              <a:t> at all.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109, 233203 (2012) </a:t>
            </a:r>
          </a:p>
          <a:p>
            <a:pPr marL="457200" indent="-457200">
              <a:buNone/>
            </a:pPr>
            <a:r>
              <a:rPr lang="en-US" sz="1200" dirty="0" smtClean="0">
                <a:solidFill>
                  <a:schemeClr val="accent2">
                    <a:lumMod val="50000"/>
                  </a:schemeClr>
                </a:solidFill>
                <a:latin typeface="Arial" pitchFamily="34" charset="0"/>
                <a:cs typeface="Arial" pitchFamily="34" charset="0"/>
              </a:rPr>
              <a:t>J.F. Dobson, A. White and A. Rubio,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96, 073201 (2006)</a:t>
            </a:r>
          </a:p>
        </p:txBody>
      </p:sp>
      <p:sp>
        <p:nvSpPr>
          <p:cNvPr id="5" name="Slide Number Placeholder 4"/>
          <p:cNvSpPr>
            <a:spLocks noGrp="1"/>
          </p:cNvSpPr>
          <p:nvPr>
            <p:ph type="sldNum" sz="quarter" idx="12"/>
          </p:nvPr>
        </p:nvSpPr>
        <p:spPr/>
        <p:txBody>
          <a:bodyPr/>
          <a:lstStyle/>
          <a:p>
            <a:fld id="{E78A08B6-DC21-46A3-88F3-526B44D4EC2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382000" cy="5262979"/>
          </a:xfrm>
          <a:prstGeom prst="rect">
            <a:avLst/>
          </a:prstGeom>
          <a:noFill/>
        </p:spPr>
        <p:txBody>
          <a:bodyPr wrap="square" rtlCol="0">
            <a:spAutoFit/>
          </a:bodyPr>
          <a:lstStyle/>
          <a:p>
            <a:r>
              <a:rPr lang="en-US" sz="2800" dirty="0" smtClean="0">
                <a:solidFill>
                  <a:srgbClr val="C00000"/>
                </a:solidFill>
                <a:latin typeface="Arial" pitchFamily="34" charset="0"/>
                <a:cs typeface="Arial" pitchFamily="34" charset="0"/>
              </a:rPr>
              <a:t>We have found that all versions of MGGA_MS</a:t>
            </a:r>
          </a:p>
          <a:p>
            <a:r>
              <a:rPr lang="en-US" sz="2800" dirty="0" smtClean="0">
                <a:solidFill>
                  <a:srgbClr val="C00000"/>
                </a:solidFill>
                <a:latin typeface="Arial" pitchFamily="34" charset="0"/>
                <a:cs typeface="Arial" pitchFamily="34" charset="0"/>
              </a:rPr>
              <a:t>are better than TPSS and </a:t>
            </a:r>
            <a:r>
              <a:rPr lang="en-US" sz="2800" dirty="0" err="1" smtClean="0">
                <a:solidFill>
                  <a:srgbClr val="C00000"/>
                </a:solidFill>
                <a:latin typeface="Arial" pitchFamily="34" charset="0"/>
                <a:cs typeface="Arial" pitchFamily="34" charset="0"/>
              </a:rPr>
              <a:t>revTPSS</a:t>
            </a:r>
            <a:r>
              <a:rPr lang="en-US" sz="2800" dirty="0" smtClean="0">
                <a:solidFill>
                  <a:srgbClr val="C00000"/>
                </a:solidFill>
                <a:latin typeface="Arial" pitchFamily="34" charset="0"/>
                <a:cs typeface="Arial" pitchFamily="34" charset="0"/>
              </a:rPr>
              <a:t> meta-GGA, or even PBE GGA, for the structural phase transition pressures of </a:t>
            </a:r>
          </a:p>
          <a:p>
            <a:r>
              <a:rPr lang="en-US" sz="2800" dirty="0" smtClean="0">
                <a:solidFill>
                  <a:srgbClr val="C00000"/>
                </a:solidFill>
                <a:latin typeface="Arial" pitchFamily="34" charset="0"/>
                <a:cs typeface="Arial" pitchFamily="34" charset="0"/>
              </a:rPr>
              <a:t>         Si (insulator to metal)</a:t>
            </a:r>
          </a:p>
          <a:p>
            <a:r>
              <a:rPr lang="en-US" sz="2800" dirty="0" smtClean="0">
                <a:solidFill>
                  <a:srgbClr val="C00000"/>
                </a:solidFill>
                <a:latin typeface="Arial" pitchFamily="34" charset="0"/>
                <a:cs typeface="Arial" pitchFamily="34" charset="0"/>
              </a:rPr>
              <a:t>         SiO</a:t>
            </a:r>
            <a:r>
              <a:rPr lang="en-US" sz="2800" baseline="-25000" dirty="0" smtClean="0">
                <a:solidFill>
                  <a:srgbClr val="C00000"/>
                </a:solidFill>
                <a:latin typeface="Arial" pitchFamily="34" charset="0"/>
                <a:cs typeface="Arial" pitchFamily="34" charset="0"/>
              </a:rPr>
              <a:t>2</a:t>
            </a:r>
            <a:r>
              <a:rPr lang="en-US" sz="2800" dirty="0" smtClean="0">
                <a:solidFill>
                  <a:srgbClr val="C00000"/>
                </a:solidFill>
                <a:latin typeface="Arial" pitchFamily="34" charset="0"/>
                <a:cs typeface="Arial" pitchFamily="34" charset="0"/>
              </a:rPr>
              <a:t> (insulator to insulator)</a:t>
            </a:r>
          </a:p>
          <a:p>
            <a:r>
              <a:rPr lang="en-US" sz="2800" dirty="0" smtClean="0">
                <a:solidFill>
                  <a:srgbClr val="C00000"/>
                </a:solidFill>
                <a:latin typeface="Arial" pitchFamily="34" charset="0"/>
                <a:cs typeface="Arial" pitchFamily="34" charset="0"/>
              </a:rPr>
              <a:t>         </a:t>
            </a:r>
            <a:r>
              <a:rPr lang="en-US" sz="2800" dirty="0" err="1" smtClean="0">
                <a:solidFill>
                  <a:srgbClr val="C00000"/>
                </a:solidFill>
                <a:latin typeface="Arial" pitchFamily="34" charset="0"/>
                <a:cs typeface="Arial" pitchFamily="34" charset="0"/>
              </a:rPr>
              <a:t>Zr</a:t>
            </a:r>
            <a:r>
              <a:rPr lang="en-US" sz="2800" dirty="0" smtClean="0">
                <a:solidFill>
                  <a:srgbClr val="C00000"/>
                </a:solidFill>
                <a:latin typeface="Arial" pitchFamily="34" charset="0"/>
                <a:cs typeface="Arial" pitchFamily="34" charset="0"/>
              </a:rPr>
              <a:t> (metal to metal).</a:t>
            </a:r>
          </a:p>
          <a:p>
            <a:endParaRPr lang="en-US" sz="2800" dirty="0" smtClean="0">
              <a:solidFill>
                <a:srgbClr val="C00000"/>
              </a:solidFill>
              <a:latin typeface="Arial" pitchFamily="34" charset="0"/>
              <a:cs typeface="Arial" pitchFamily="34" charset="0"/>
            </a:endParaRPr>
          </a:p>
          <a:p>
            <a:r>
              <a:rPr lang="en-US" sz="2800" dirty="0" smtClean="0">
                <a:solidFill>
                  <a:srgbClr val="C00000"/>
                </a:solidFill>
                <a:latin typeface="Arial" pitchFamily="34" charset="0"/>
                <a:cs typeface="Arial" pitchFamily="34" charset="0"/>
              </a:rPr>
              <a:t>We can understand this in terms of the two new MGGA_MS features in the alpha-dependence of the exchange enhancement factor.</a:t>
            </a:r>
          </a:p>
          <a:p>
            <a:endParaRPr lang="en-US" sz="2800" dirty="0">
              <a:solidFill>
                <a:srgbClr val="FF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78A08B6-DC21-46A3-88F3-526B44D4EC2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828800"/>
            <a:ext cx="8839200" cy="4114800"/>
          </a:xfrm>
        </p:spPr>
        <p:txBody>
          <a:bodyPr>
            <a:normAutofit/>
          </a:bodyPr>
          <a:lstStyle/>
          <a:p>
            <a:r>
              <a:rPr lang="en-US" sz="2400" dirty="0" smtClean="0">
                <a:solidFill>
                  <a:srgbClr val="000099"/>
                </a:solidFill>
                <a:latin typeface="Arial" pitchFamily="34" charset="0"/>
                <a:cs typeface="Arial" pitchFamily="34" charset="0"/>
              </a:rPr>
              <a:t>Possible future refinements of the META-GGA MADE SIMPLE:</a:t>
            </a:r>
          </a:p>
          <a:p>
            <a:endParaRPr lang="en-US" sz="2400" dirty="0">
              <a:solidFill>
                <a:schemeClr val="tx1"/>
              </a:solidFill>
            </a:endParaRPr>
          </a:p>
          <a:p>
            <a:r>
              <a:rPr lang="en-US" sz="2400" dirty="0" smtClean="0">
                <a:solidFill>
                  <a:schemeClr val="tx1"/>
                </a:solidFill>
                <a:latin typeface="Arial" pitchFamily="34" charset="0"/>
                <a:cs typeface="Arial" pitchFamily="34" charset="0"/>
              </a:rPr>
              <a:t>Make a “FULLY-CONSTRAINED META-GGA” based on  </a:t>
            </a:r>
            <a:r>
              <a:rPr lang="el-GR" sz="2400" dirty="0" smtClean="0">
                <a:solidFill>
                  <a:schemeClr val="tx1"/>
                </a:solidFill>
                <a:latin typeface="Arial" pitchFamily="34" charset="0"/>
                <a:cs typeface="Arial" pitchFamily="34" charset="0"/>
              </a:rPr>
              <a:t>α</a:t>
            </a:r>
            <a:endParaRPr lang="en-US" sz="2400" dirty="0" smtClean="0">
              <a:solidFill>
                <a:schemeClr val="tx1"/>
              </a:solidFill>
              <a:latin typeface="Arial" pitchFamily="34" charset="0"/>
              <a:cs typeface="Arial" pitchFamily="34" charset="0"/>
            </a:endParaRPr>
          </a:p>
          <a:p>
            <a:endParaRPr lang="en-US" sz="2400" dirty="0">
              <a:solidFill>
                <a:schemeClr val="tx1"/>
              </a:solidFill>
              <a:latin typeface="Arial" pitchFamily="34" charset="0"/>
              <a:cs typeface="Arial" pitchFamily="34" charset="0"/>
            </a:endParaRPr>
          </a:p>
          <a:p>
            <a:r>
              <a:rPr lang="en-US" sz="2400" dirty="0" smtClean="0">
                <a:solidFill>
                  <a:schemeClr val="tx1"/>
                </a:solidFill>
                <a:latin typeface="Arial" pitchFamily="34" charset="0"/>
                <a:cs typeface="Arial" pitchFamily="34" charset="0"/>
              </a:rPr>
              <a:t>Add a </a:t>
            </a:r>
            <a:r>
              <a:rPr lang="en-US" sz="2400" dirty="0" err="1" smtClean="0">
                <a:solidFill>
                  <a:schemeClr val="tx1"/>
                </a:solidFill>
                <a:latin typeface="Arial" pitchFamily="34" charset="0"/>
                <a:cs typeface="Arial" pitchFamily="34" charset="0"/>
              </a:rPr>
              <a:t>Langreth</a:t>
            </a:r>
            <a:r>
              <a:rPr lang="en-US" sz="2400" dirty="0" smtClean="0">
                <a:solidFill>
                  <a:schemeClr val="tx1"/>
                </a:solidFill>
                <a:latin typeface="Arial" pitchFamily="34" charset="0"/>
                <a:cs typeface="Arial" pitchFamily="34" charset="0"/>
              </a:rPr>
              <a:t>-type correction only for the most long-ranged part of the </a:t>
            </a:r>
            <a:r>
              <a:rPr lang="en-US" sz="2400" dirty="0" err="1" smtClean="0">
                <a:solidFill>
                  <a:schemeClr val="tx1"/>
                </a:solidFill>
                <a:latin typeface="Arial" pitchFamily="34" charset="0"/>
                <a:cs typeface="Arial" pitchFamily="34" charset="0"/>
              </a:rPr>
              <a:t>vdW</a:t>
            </a:r>
            <a:r>
              <a:rPr lang="en-US" sz="2400" dirty="0" smtClean="0">
                <a:solidFill>
                  <a:schemeClr val="tx1"/>
                </a:solidFill>
                <a:latin typeface="Arial" pitchFamily="34" charset="0"/>
                <a:cs typeface="Arial" pitchFamily="34" charset="0"/>
              </a:rPr>
              <a:t> interaction. </a:t>
            </a:r>
          </a:p>
          <a:p>
            <a:endParaRPr lang="en-US" sz="2400" dirty="0" smtClean="0">
              <a:solidFill>
                <a:schemeClr val="tx1"/>
              </a:solidFill>
            </a:endParaRPr>
          </a:p>
          <a:p>
            <a:r>
              <a:rPr lang="en-US" sz="2400" dirty="0" smtClean="0">
                <a:solidFill>
                  <a:schemeClr val="tx1"/>
                </a:solidFill>
                <a:latin typeface="Arial" pitchFamily="34" charset="0"/>
                <a:cs typeface="Arial" pitchFamily="34" charset="0"/>
              </a:rPr>
              <a:t>Make a </a:t>
            </a:r>
            <a:r>
              <a:rPr lang="en-US" sz="2400" dirty="0" err="1" smtClean="0">
                <a:solidFill>
                  <a:schemeClr val="tx1"/>
                </a:solidFill>
                <a:latin typeface="Arial" pitchFamily="34" charset="0"/>
                <a:cs typeface="Arial" pitchFamily="34" charset="0"/>
              </a:rPr>
              <a:t>Perdew</a:t>
            </a:r>
            <a:r>
              <a:rPr lang="en-US" sz="2400" dirty="0" smtClean="0">
                <a:solidFill>
                  <a:schemeClr val="tx1"/>
                </a:solidFill>
                <a:latin typeface="Arial" pitchFamily="34" charset="0"/>
                <a:cs typeface="Arial" pitchFamily="34" charset="0"/>
              </a:rPr>
              <a:t>-</a:t>
            </a:r>
            <a:r>
              <a:rPr lang="en-US" sz="2400" dirty="0" err="1" smtClean="0">
                <a:solidFill>
                  <a:schemeClr val="tx1"/>
                </a:solidFill>
                <a:latin typeface="Arial" pitchFamily="34" charset="0"/>
                <a:cs typeface="Arial" pitchFamily="34" charset="0"/>
              </a:rPr>
              <a:t>Zunger</a:t>
            </a:r>
            <a:r>
              <a:rPr lang="en-US" sz="2400" dirty="0" smtClean="0">
                <a:solidFill>
                  <a:schemeClr val="tx1"/>
                </a:solidFill>
                <a:latin typeface="Arial" pitchFamily="34" charset="0"/>
                <a:cs typeface="Arial" pitchFamily="34" charset="0"/>
              </a:rPr>
              <a:t>-like self-interaction correction to describe “STRONGLY-CORRELATED” SYSTEMS.</a:t>
            </a:r>
            <a:endParaRPr lang="en-US" sz="2400" dirty="0">
              <a:solidFill>
                <a:schemeClr val="tx1"/>
              </a:solidFill>
              <a:latin typeface="Arial" pitchFamily="34" charset="0"/>
              <a:cs typeface="Arial" pitchFamily="34" charset="0"/>
            </a:endParaRPr>
          </a:p>
          <a:p>
            <a:endParaRPr lang="en-US" sz="2400" dirty="0" smtClean="0">
              <a:solidFill>
                <a:schemeClr val="tx1"/>
              </a:solidFill>
            </a:endParaRPr>
          </a:p>
          <a:p>
            <a:endParaRPr lang="en-US" sz="2400" dirty="0">
              <a:solidFill>
                <a:schemeClr val="tx1"/>
              </a:solidFill>
            </a:endParaRPr>
          </a:p>
          <a:p>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35</a:t>
            </a:fld>
            <a:endParaRPr lang="en-US"/>
          </a:p>
        </p:txBody>
      </p:sp>
    </p:spTree>
    <p:extLst>
      <p:ext uri="{BB962C8B-B14F-4D97-AF65-F5344CB8AC3E}">
        <p14:creationId xmlns="" xmlns:p14="http://schemas.microsoft.com/office/powerpoint/2010/main" val="2767892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rmAutofit/>
          </a:bodyPr>
          <a:lstStyle/>
          <a:p>
            <a:r>
              <a:rPr lang="en-US" sz="3200" dirty="0" smtClean="0">
                <a:solidFill>
                  <a:srgbClr val="000099"/>
                </a:solidFill>
                <a:latin typeface="Arial" pitchFamily="34" charset="0"/>
                <a:cs typeface="Arial" pitchFamily="34" charset="0"/>
              </a:rPr>
              <a:t>Conclusions</a:t>
            </a:r>
            <a:endParaRPr lang="en-US" sz="3200"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228600" y="1524000"/>
            <a:ext cx="8534400" cy="4525963"/>
          </a:xfrm>
        </p:spPr>
        <p:txBody>
          <a:bodyPr>
            <a:normAutofit/>
          </a:bodyPr>
          <a:lstStyle/>
          <a:p>
            <a:pPr>
              <a:buNone/>
            </a:pPr>
            <a:r>
              <a:rPr lang="en-US" sz="2400" dirty="0" smtClean="0">
                <a:latin typeface="Arial" pitchFamily="34" charset="0"/>
                <a:cs typeface="Arial" pitchFamily="34" charset="0"/>
              </a:rPr>
              <a:t>The </a:t>
            </a:r>
            <a:r>
              <a:rPr lang="hu-HU" sz="2400" dirty="0" err="1" smtClean="0">
                <a:latin typeface="Arial" pitchFamily="34" charset="0"/>
                <a:cs typeface="Arial" pitchFamily="34" charset="0"/>
              </a:rPr>
              <a:t>proper</a:t>
            </a:r>
            <a:r>
              <a:rPr lang="hu-HU" sz="2400" dirty="0">
                <a:latin typeface="Arial" pitchFamily="34" charset="0"/>
                <a:cs typeface="Arial" pitchFamily="34" charset="0"/>
              </a:rPr>
              <a:t> </a:t>
            </a:r>
            <a:r>
              <a:rPr lang="en-US" sz="2400" dirty="0" smtClean="0">
                <a:latin typeface="Arial" pitchFamily="34" charset="0"/>
                <a:cs typeface="Arial" pitchFamily="34" charset="0"/>
              </a:rPr>
              <a:t>meta-GGA dimensionless ingredient to recognize all degrees of orbital overlap is</a:t>
            </a:r>
          </a:p>
          <a:p>
            <a:pPr>
              <a:buNone/>
            </a:pPr>
            <a:endParaRPr lang="en-US" sz="2400" dirty="0" smtClean="0"/>
          </a:p>
          <a:p>
            <a:pPr>
              <a:buNone/>
            </a:pPr>
            <a:endParaRPr lang="en-US" sz="2400" dirty="0" smtClean="0"/>
          </a:p>
          <a:p>
            <a:pPr>
              <a:buNone/>
            </a:pPr>
            <a:r>
              <a:rPr lang="en-US" sz="2400" dirty="0" smtClean="0">
                <a:latin typeface="Arial" pitchFamily="34" charset="0"/>
                <a:cs typeface="Arial" pitchFamily="34" charset="0"/>
              </a:rPr>
              <a:t>using  </a:t>
            </a:r>
            <a:r>
              <a:rPr lang="el-GR" sz="2400" i="1" dirty="0" smtClean="0">
                <a:latin typeface="Arial"/>
                <a:cs typeface="Arial"/>
              </a:rPr>
              <a:t>α</a:t>
            </a:r>
            <a:r>
              <a:rPr lang="en-US" sz="2400" dirty="0" smtClean="0">
                <a:latin typeface="Arial" pitchFamily="34" charset="0"/>
                <a:cs typeface="Arial" pitchFamily="34" charset="0"/>
              </a:rPr>
              <a:t>, we can describe all bonds, even weak ones, with useful accuracy, with few empirical parameters (or perhaps none).</a:t>
            </a:r>
          </a:p>
          <a:p>
            <a:pPr>
              <a:buNone/>
            </a:pPr>
            <a:endParaRPr lang="en-US" sz="2400" dirty="0" smtClean="0"/>
          </a:p>
          <a:p>
            <a:pPr>
              <a:buNone/>
            </a:pPr>
            <a:r>
              <a:rPr lang="en-US" sz="2400" dirty="0" smtClean="0">
                <a:latin typeface="Arial" pitchFamily="34" charset="0"/>
                <a:cs typeface="Arial" pitchFamily="34" charset="0"/>
              </a:rPr>
              <a:t>We have also found that MGGA_MS is accurate for solid transition pressures, while other meta-GGAs like </a:t>
            </a:r>
            <a:r>
              <a:rPr lang="en-US" sz="2400" dirty="0" err="1" smtClean="0">
                <a:latin typeface="Arial" pitchFamily="34" charset="0"/>
                <a:cs typeface="Arial" pitchFamily="34" charset="0"/>
              </a:rPr>
              <a:t>revTPSS</a:t>
            </a:r>
            <a:r>
              <a:rPr lang="en-US" sz="2400" dirty="0" smtClean="0">
                <a:latin typeface="Arial" pitchFamily="34" charset="0"/>
                <a:cs typeface="Arial" pitchFamily="34" charset="0"/>
              </a:rPr>
              <a:t> are not.  </a:t>
            </a:r>
            <a:endParaRPr lang="en-US" sz="2400" dirty="0">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1704976" y="2438400"/>
          <a:ext cx="2971800" cy="609600"/>
        </p:xfrm>
        <a:graphic>
          <a:graphicData uri="http://schemas.openxmlformats.org/presentationml/2006/ole">
            <p:oleObj spid="_x0000_s24636" name="Equation" r:id="rId3" imgW="1117600" imgH="228600" progId="Equation.3">
              <p:embed/>
            </p:oleObj>
          </a:graphicData>
        </a:graphic>
      </p:graphicFrame>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E78A08B6-DC21-46A3-88F3-526B44D4EC2D}"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839200" cy="5539978"/>
          </a:xfrm>
          <a:prstGeom prst="rect">
            <a:avLst/>
          </a:prstGeom>
        </p:spPr>
        <p:txBody>
          <a:bodyPr wrap="square">
            <a:spAutoFit/>
          </a:bodyPr>
          <a:lstStyle/>
          <a:p>
            <a:r>
              <a:rPr lang="en-US" sz="2400" b="1" dirty="0" smtClean="0">
                <a:solidFill>
                  <a:srgbClr val="000099"/>
                </a:solidFill>
                <a:latin typeface="Arial" pitchFamily="34" charset="0"/>
                <a:cs typeface="Arial" pitchFamily="34" charset="0"/>
              </a:rPr>
              <a:t>In Complex materials problem we often face dilemmas when testing density functional approximations:</a:t>
            </a:r>
            <a:r>
              <a:rPr lang="en-US" sz="2400" dirty="0" smtClean="0">
                <a:solidFill>
                  <a:srgbClr val="000099"/>
                </a:solidFill>
                <a:latin typeface="Arial" pitchFamily="34" charset="0"/>
                <a:cs typeface="Arial" pitchFamily="34" charset="0"/>
              </a:rPr>
              <a:t> </a:t>
            </a:r>
          </a:p>
          <a:p>
            <a:endParaRPr lang="en-US" sz="2400" dirty="0" smtClean="0">
              <a:latin typeface="Arial" pitchFamily="34" charset="0"/>
              <a:cs typeface="Arial" pitchFamily="34" charset="0"/>
            </a:endParaRPr>
          </a:p>
          <a:p>
            <a:r>
              <a:rPr lang="en-US" sz="2400" dirty="0" smtClean="0">
                <a:solidFill>
                  <a:srgbClr val="000099"/>
                </a:solidFill>
                <a:latin typeface="Arial" pitchFamily="34" charset="0"/>
                <a:cs typeface="Arial" pitchFamily="34" charset="0"/>
              </a:rPr>
              <a:t>Adsorption on surfaces: adsorption energy vs. site preference</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solidFill>
                <a:srgbClr val="000099"/>
              </a:solidFill>
              <a:latin typeface="Arial" pitchFamily="34" charset="0"/>
              <a:cs typeface="Arial" pitchFamily="34" charset="0"/>
            </a:endParaRPr>
          </a:p>
          <a:p>
            <a:r>
              <a:rPr lang="en-US" sz="2400" dirty="0" smtClean="0">
                <a:solidFill>
                  <a:srgbClr val="000099"/>
                </a:solidFill>
                <a:latin typeface="Arial" pitchFamily="34" charset="0"/>
                <a:cs typeface="Arial" pitchFamily="34" charset="0"/>
              </a:rPr>
              <a:t>Structural phase transitions: energy-geometry dilemma</a:t>
            </a:r>
          </a:p>
          <a:p>
            <a:endParaRPr lang="en-US" sz="2400" dirty="0" smtClean="0">
              <a:latin typeface="Arial" pitchFamily="34" charset="0"/>
              <a:cs typeface="Arial" pitchFamily="34" charset="0"/>
            </a:endParaRPr>
          </a:p>
          <a:p>
            <a:endParaRPr lang="en-US" dirty="0" smtClean="0"/>
          </a:p>
        </p:txBody>
      </p:sp>
      <p:pic>
        <p:nvPicPr>
          <p:cNvPr id="9217" name="Picture 1"/>
          <p:cNvPicPr>
            <a:picLocks noChangeAspect="1" noChangeArrowheads="1"/>
          </p:cNvPicPr>
          <p:nvPr/>
        </p:nvPicPr>
        <p:blipFill>
          <a:blip r:embed="rId2" cstate="print"/>
          <a:srcRect/>
          <a:stretch>
            <a:fillRect/>
          </a:stretch>
        </p:blipFill>
        <p:spPr bwMode="auto">
          <a:xfrm>
            <a:off x="1828800" y="1981200"/>
            <a:ext cx="4953000" cy="2414142"/>
          </a:xfrm>
          <a:prstGeom prst="rect">
            <a:avLst/>
          </a:prstGeom>
          <a:noFill/>
          <a:ln w="9525">
            <a:noFill/>
            <a:miter lim="800000"/>
            <a:headEnd/>
            <a:tailEnd/>
          </a:ln>
        </p:spPr>
      </p:pic>
      <p:sp>
        <p:nvSpPr>
          <p:cNvPr id="4" name="Rectangle 3"/>
          <p:cNvSpPr/>
          <p:nvPr/>
        </p:nvSpPr>
        <p:spPr>
          <a:xfrm>
            <a:off x="304800" y="4724400"/>
            <a:ext cx="8229600" cy="1846659"/>
          </a:xfrm>
          <a:prstGeom prst="rect">
            <a:avLst/>
          </a:prstGeom>
        </p:spPr>
        <p:txBody>
          <a:bodyPr wrap="square">
            <a:spAutoFit/>
          </a:bodyPr>
          <a:lstStyle/>
          <a:p>
            <a:endParaRPr lang="en-US" dirty="0" smtClean="0"/>
          </a:p>
          <a:p>
            <a:r>
              <a:rPr lang="en-US" sz="2400" dirty="0" smtClean="0">
                <a:latin typeface="Arial" pitchFamily="34" charset="0"/>
                <a:cs typeface="Arial" pitchFamily="34" charset="0"/>
              </a:rPr>
              <a:t>Can a meta-GGA predict good results for the </a:t>
            </a:r>
            <a:r>
              <a:rPr lang="en-US" sz="2400" b="1" dirty="0" smtClean="0">
                <a:solidFill>
                  <a:srgbClr val="0070C0"/>
                </a:solidFill>
                <a:latin typeface="Arial" pitchFamily="34" charset="0"/>
                <a:cs typeface="Arial" pitchFamily="34" charset="0"/>
              </a:rPr>
              <a:t>equilibrium lattice properties</a:t>
            </a:r>
            <a:r>
              <a:rPr lang="en-US" sz="2400" dirty="0" smtClean="0">
                <a:latin typeface="Arial" pitchFamily="34" charset="0"/>
                <a:cs typeface="Arial" pitchFamily="34" charset="0"/>
              </a:rPr>
              <a:t> of two polymorphs of a solid, as well as the </a:t>
            </a:r>
            <a:r>
              <a:rPr lang="en-US" sz="2400" b="1" dirty="0" smtClean="0">
                <a:solidFill>
                  <a:srgbClr val="0070C0"/>
                </a:solidFill>
                <a:latin typeface="Arial" pitchFamily="34" charset="0"/>
                <a:cs typeface="Arial" pitchFamily="34" charset="0"/>
              </a:rPr>
              <a:t>phase transition parameters </a:t>
            </a:r>
            <a:r>
              <a:rPr lang="en-US" sz="2400" dirty="0" smtClean="0">
                <a:latin typeface="Arial" pitchFamily="34" charset="0"/>
                <a:cs typeface="Arial" pitchFamily="34" charset="0"/>
              </a:rPr>
              <a:t>such as energy difference and transition pressure, simultaneously?</a:t>
            </a:r>
            <a:endParaRPr lang="en-US" sz="2400" dirty="0">
              <a:latin typeface="Arial" pitchFamily="34" charset="0"/>
              <a:cs typeface="Arial" pitchFamily="34" charset="0"/>
            </a:endParaRPr>
          </a:p>
        </p:txBody>
      </p:sp>
      <p:sp>
        <p:nvSpPr>
          <p:cNvPr id="6" name="Rectangle 5"/>
          <p:cNvSpPr/>
          <p:nvPr/>
        </p:nvSpPr>
        <p:spPr>
          <a:xfrm>
            <a:off x="152400" y="4343400"/>
            <a:ext cx="8991600" cy="369332"/>
          </a:xfrm>
          <a:prstGeom prst="rect">
            <a:avLst/>
          </a:prstGeom>
        </p:spPr>
        <p:txBody>
          <a:bodyPr wrap="square">
            <a:spAutoFit/>
          </a:bodyPr>
          <a:lstStyle/>
          <a:p>
            <a:r>
              <a:rPr lang="en-US" dirty="0" smtClean="0">
                <a:solidFill>
                  <a:schemeClr val="accent2">
                    <a:lumMod val="50000"/>
                  </a:schemeClr>
                </a:solidFill>
              </a:rPr>
              <a:t> </a:t>
            </a:r>
            <a:r>
              <a:rPr lang="en-US" sz="1200" dirty="0" smtClean="0">
                <a:solidFill>
                  <a:schemeClr val="accent2">
                    <a:lumMod val="50000"/>
                  </a:schemeClr>
                </a:solidFill>
                <a:latin typeface="Arial" pitchFamily="34" charset="0"/>
                <a:cs typeface="Arial" pitchFamily="34" charset="0"/>
              </a:rPr>
              <a:t>J. Sun, M. </a:t>
            </a:r>
            <a:r>
              <a:rPr lang="en-US" sz="1200" dirty="0" err="1" smtClean="0">
                <a:solidFill>
                  <a:schemeClr val="accent2">
                    <a:lumMod val="50000"/>
                  </a:schemeClr>
                </a:solidFill>
                <a:latin typeface="Arial" pitchFamily="34" charset="0"/>
                <a:cs typeface="Arial" pitchFamily="34" charset="0"/>
              </a:rPr>
              <a:t>Marsman</a:t>
            </a:r>
            <a:r>
              <a:rPr lang="en-US" sz="1200" dirty="0" smtClean="0">
                <a:solidFill>
                  <a:schemeClr val="accent2">
                    <a:lumMod val="50000"/>
                  </a:schemeClr>
                </a:solidFill>
                <a:latin typeface="Arial" pitchFamily="34" charset="0"/>
                <a:cs typeface="Arial" pitchFamily="34" charset="0"/>
              </a:rPr>
              <a:t>,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G. </a:t>
            </a:r>
            <a:r>
              <a:rPr lang="en-US" sz="1200" dirty="0" err="1" smtClean="0">
                <a:solidFill>
                  <a:schemeClr val="accent2">
                    <a:lumMod val="50000"/>
                  </a:schemeClr>
                </a:solidFill>
                <a:latin typeface="Arial" pitchFamily="34" charset="0"/>
                <a:cs typeface="Arial" pitchFamily="34" charset="0"/>
              </a:rPr>
              <a:t>Kresse</a:t>
            </a:r>
            <a:r>
              <a:rPr lang="en-US" sz="1200" dirty="0" smtClean="0">
                <a:solidFill>
                  <a:schemeClr val="accent2">
                    <a:lumMod val="50000"/>
                  </a:schemeClr>
                </a:solidFill>
                <a:latin typeface="Arial" pitchFamily="34" charset="0"/>
                <a:cs typeface="Arial" pitchFamily="34" charset="0"/>
              </a:rPr>
              <a:t> and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Phys. Rev. B </a:t>
            </a:r>
            <a:r>
              <a:rPr lang="en-US" sz="1200" b="1" dirty="0" smtClean="0">
                <a:solidFill>
                  <a:schemeClr val="accent2">
                    <a:lumMod val="50000"/>
                  </a:schemeClr>
                </a:solidFill>
                <a:latin typeface="Arial" pitchFamily="34" charset="0"/>
                <a:cs typeface="Arial" pitchFamily="34" charset="0"/>
              </a:rPr>
              <a:t>83, 121410(R) (2011).</a:t>
            </a:r>
            <a:endParaRPr lang="en-US" sz="1200" dirty="0">
              <a:solidFill>
                <a:schemeClr val="accent2">
                  <a:lumMod val="50000"/>
                </a:schemeClr>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78A08B6-DC21-46A3-88F3-526B44D4EC2D}" type="slidenum">
              <a:rPr lang="en-US" smtClean="0"/>
              <a:pPr/>
              <a:t>4</a:t>
            </a:fld>
            <a:endParaRPr lang="en-US"/>
          </a:p>
        </p:txBody>
      </p:sp>
    </p:spTree>
    <p:extLst>
      <p:ext uri="{BB962C8B-B14F-4D97-AF65-F5344CB8AC3E}">
        <p14:creationId xmlns="" xmlns:p14="http://schemas.microsoft.com/office/powerpoint/2010/main" val="2938646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43000"/>
          </a:xfrm>
        </p:spPr>
        <p:txBody>
          <a:bodyPr>
            <a:normAutofit/>
          </a:bodyPr>
          <a:lstStyle/>
          <a:p>
            <a:r>
              <a:rPr lang="en-US" sz="3200" dirty="0" smtClean="0">
                <a:solidFill>
                  <a:srgbClr val="323292"/>
                </a:solidFill>
                <a:latin typeface="Arial" pitchFamily="34" charset="0"/>
                <a:cs typeface="Arial" pitchFamily="34" charset="0"/>
              </a:rPr>
              <a:t>Structural transitions of solids under pressure</a:t>
            </a:r>
            <a:endParaRPr lang="en-US" sz="3200" dirty="0">
              <a:solidFill>
                <a:srgbClr val="323292"/>
              </a:solidFill>
              <a:latin typeface="Arial" pitchFamily="34" charset="0"/>
              <a:cs typeface="Arial" pitchFamily="34" charset="0"/>
            </a:endParaRPr>
          </a:p>
        </p:txBody>
      </p:sp>
      <p:sp>
        <p:nvSpPr>
          <p:cNvPr id="4" name="TextBox 3"/>
          <p:cNvSpPr txBox="1"/>
          <p:nvPr/>
        </p:nvSpPr>
        <p:spPr>
          <a:xfrm>
            <a:off x="228600" y="1164134"/>
            <a:ext cx="8686800" cy="5262979"/>
          </a:xfrm>
          <a:prstGeom prst="rect">
            <a:avLst/>
          </a:prstGeom>
          <a:noFill/>
        </p:spPr>
        <p:txBody>
          <a:bodyPr wrap="square" rtlCol="0">
            <a:spAutoFit/>
          </a:bodyPr>
          <a:lstStyle/>
          <a:p>
            <a:r>
              <a:rPr lang="en-US" sz="2800" dirty="0" smtClean="0">
                <a:latin typeface="Arial" pitchFamily="34" charset="0"/>
                <a:cs typeface="Arial" pitchFamily="34" charset="0"/>
              </a:rPr>
              <a:t>Often we need to calculate small energy differences accurately. For </a:t>
            </a:r>
            <a:r>
              <a:rPr lang="en-US" sz="2800" b="1" dirty="0" smtClean="0">
                <a:latin typeface="Arial" pitchFamily="34" charset="0"/>
                <a:cs typeface="Arial" pitchFamily="34" charset="0"/>
              </a:rPr>
              <a:t>the lattice constant of a solid</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this small energy difference is associated with a small change of external potential</a:t>
            </a:r>
            <a:r>
              <a:rPr lang="en-US" sz="2800" dirty="0" smtClean="0">
                <a:latin typeface="Arial" pitchFamily="34" charset="0"/>
                <a:cs typeface="Arial" pitchFamily="34" charset="0"/>
              </a:rPr>
              <a:t>, so errors in approximate functionals tend to cancel out. Thus even LDA can predict useful lattice constants.</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For the </a:t>
            </a:r>
            <a:r>
              <a:rPr lang="en-US" sz="2800" b="1" dirty="0" smtClean="0">
                <a:latin typeface="Arial" pitchFamily="34" charset="0"/>
                <a:cs typeface="Arial" pitchFamily="34" charset="0"/>
              </a:rPr>
              <a:t>structural phase transitions, this small energy difference is associated with a</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large change of external potential.</a:t>
            </a:r>
            <a:r>
              <a:rPr lang="en-US" sz="2800" dirty="0" smtClean="0">
                <a:latin typeface="Arial" pitchFamily="34" charset="0"/>
                <a:cs typeface="Arial" pitchFamily="34" charset="0"/>
              </a:rPr>
              <a:t> Less error cancellation is expected, making the prediction of the transition pressure challenging.</a:t>
            </a:r>
            <a:endParaRPr lang="en-US" sz="28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78A08B6-DC21-46A3-88F3-526B44D4EC2D}"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b="1" dirty="0" smtClean="0">
                <a:solidFill>
                  <a:srgbClr val="000099"/>
                </a:solidFill>
                <a:latin typeface="Arial" pitchFamily="34" charset="0"/>
                <a:cs typeface="Arial" pitchFamily="34" charset="0"/>
              </a:rPr>
              <a:t>The computationally efficient semilocal density functional approximations for the xc energy</a:t>
            </a:r>
            <a:endParaRPr lang="en-US" sz="2400" b="1"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381000" y="1828800"/>
            <a:ext cx="8229600" cy="4525963"/>
          </a:xfrm>
        </p:spPr>
        <p:txBody>
          <a:bodyPr>
            <a:normAutofit/>
          </a:bodyPr>
          <a:lstStyle/>
          <a:p>
            <a:pPr>
              <a:buNone/>
            </a:pPr>
            <a:r>
              <a:rPr lang="en-US" sz="2400" dirty="0" smtClean="0">
                <a:latin typeface="Arial" pitchFamily="34" charset="0"/>
                <a:cs typeface="Arial" pitchFamily="34" charset="0"/>
              </a:rPr>
              <a:t>require a single integration over the 3D space.</a:t>
            </a:r>
          </a:p>
          <a:p>
            <a:pPr>
              <a:buNone/>
            </a:pPr>
            <a:endParaRPr lang="en-US" sz="2400"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121" name="Object 1"/>
          <p:cNvGraphicFramePr>
            <a:graphicFrameLocks noChangeAspect="1"/>
          </p:cNvGraphicFramePr>
          <p:nvPr/>
        </p:nvGraphicFramePr>
        <p:xfrm>
          <a:off x="1676400" y="1295400"/>
          <a:ext cx="5462752" cy="533400"/>
        </p:xfrm>
        <a:graphic>
          <a:graphicData uri="http://schemas.openxmlformats.org/presentationml/2006/ole">
            <p:oleObj spid="_x0000_s5358" name="Equation" r:id="rId3" imgW="2832100" imgH="279400" progId="Equation.3">
              <p:embed/>
            </p:oleObj>
          </a:graphicData>
        </a:graphic>
      </p:graphicFrame>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5354" name="Picture 234" descr="C:\Users\Adrienn\Downloads\dftladder2013bw.jpg"/>
          <p:cNvPicPr>
            <a:picLocks noChangeAspect="1" noChangeArrowheads="1"/>
          </p:cNvPicPr>
          <p:nvPr/>
        </p:nvPicPr>
        <p:blipFill>
          <a:blip r:embed="rId4" cstate="print"/>
          <a:srcRect/>
          <a:stretch>
            <a:fillRect/>
          </a:stretch>
        </p:blipFill>
        <p:spPr bwMode="auto">
          <a:xfrm>
            <a:off x="4953000" y="2362200"/>
            <a:ext cx="3914775" cy="3719807"/>
          </a:xfrm>
          <a:prstGeom prst="rect">
            <a:avLst/>
          </a:prstGeom>
          <a:noFill/>
        </p:spPr>
      </p:pic>
      <p:sp>
        <p:nvSpPr>
          <p:cNvPr id="25" name="Title 1"/>
          <p:cNvSpPr txBox="1">
            <a:spLocks/>
          </p:cNvSpPr>
          <p:nvPr/>
        </p:nvSpPr>
        <p:spPr>
          <a:xfrm>
            <a:off x="0" y="2209800"/>
            <a:ext cx="5715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323292"/>
                </a:solidFill>
                <a:effectLst/>
                <a:uLnTx/>
                <a:uFillTx/>
                <a:latin typeface="Arial" pitchFamily="34" charset="0"/>
                <a:ea typeface="+mj-ea"/>
                <a:cs typeface="Arial" pitchFamily="34" charset="0"/>
              </a:rPr>
              <a:t>Meta-GGA’s have more ingredients, and can satisfy more exact constraints, than GGA’s</a:t>
            </a:r>
            <a:r>
              <a:rPr kumimoji="0" lang="en-US" sz="2400" b="0" i="0" u="none" strike="noStrike" kern="1200" cap="none" spc="0" normalizeH="0" baseline="0" noProof="0" dirty="0" smtClean="0">
                <a:ln>
                  <a:noFill/>
                </a:ln>
                <a:solidFill>
                  <a:srgbClr val="323292"/>
                </a:solidFill>
                <a:effectLst/>
                <a:uLnTx/>
                <a:uFillTx/>
                <a:latin typeface="Arial" pitchFamily="34" charset="0"/>
                <a:ea typeface="+mj-ea"/>
                <a:cs typeface="Arial" pitchFamily="34" charset="0"/>
              </a:rPr>
              <a:t>. </a:t>
            </a:r>
            <a:endParaRPr kumimoji="0" lang="en-US" sz="2400" b="0" i="0" u="none" strike="noStrike" kern="1200" cap="none" spc="0" normalizeH="0" baseline="0" noProof="0" dirty="0">
              <a:ln>
                <a:noFill/>
              </a:ln>
              <a:solidFill>
                <a:srgbClr val="323292"/>
              </a:solidFill>
              <a:effectLst/>
              <a:uLnTx/>
              <a:uFillTx/>
              <a:latin typeface="Arial" pitchFamily="34" charset="0"/>
              <a:ea typeface="+mj-ea"/>
              <a:cs typeface="Arial" pitchFamily="34" charset="0"/>
            </a:endParaRPr>
          </a:p>
        </p:txBody>
      </p:sp>
      <p:sp>
        <p:nvSpPr>
          <p:cNvPr id="26" name="Content Placeholder 2"/>
          <p:cNvSpPr txBox="1">
            <a:spLocks/>
          </p:cNvSpPr>
          <p:nvPr/>
        </p:nvSpPr>
        <p:spPr>
          <a:xfrm>
            <a:off x="0" y="3124200"/>
            <a:ext cx="4953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2"/>
                </a:solidFill>
                <a:effectLst/>
                <a:uLnTx/>
                <a:uFillTx/>
                <a:latin typeface="Arial" pitchFamily="34" charset="0"/>
                <a:cs typeface="Arial" pitchFamily="34" charset="0"/>
              </a:rPr>
              <a:t>Thus meta-GGA’s can achieve higher simultaneous accuracy for molecules, clusters, solids, surfaces, and molecules bound to surfaces. It seems that they can also achieve higher accuracy for weak bonds.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00000"/>
                </a:solidFill>
                <a:effectLst/>
                <a:uLnTx/>
                <a:uFillTx/>
                <a:latin typeface="Arial" pitchFamily="34" charset="0"/>
                <a:cs typeface="Arial" pitchFamily="34" charset="0"/>
              </a:rPr>
              <a:t>But the existing nonempirical meta-GGA’s (e.g.,</a:t>
            </a:r>
            <a:r>
              <a:rPr kumimoji="0" lang="hu-HU" sz="2000" b="0" i="0" u="none" strike="noStrike" kern="1200" cap="none" spc="0" normalizeH="0" baseline="0" noProof="0" dirty="0" smtClean="0">
                <a:ln>
                  <a:noFill/>
                </a:ln>
                <a:solidFill>
                  <a:srgbClr val="C00000"/>
                </a:solidFill>
                <a:effectLst/>
                <a:uLnTx/>
                <a:uFillTx/>
                <a:latin typeface="Arial" pitchFamily="34" charset="0"/>
                <a:cs typeface="Arial" pitchFamily="34" charset="0"/>
              </a:rPr>
              <a:t> </a:t>
            </a:r>
            <a:r>
              <a:rPr kumimoji="0" lang="en-US" sz="2000" b="0" i="0" u="none" strike="noStrike" kern="1200" cap="none" spc="0" normalizeH="0" baseline="0" noProof="0" dirty="0" smtClean="0">
                <a:ln>
                  <a:noFill/>
                </a:ln>
                <a:solidFill>
                  <a:srgbClr val="C00000"/>
                </a:solidFill>
                <a:effectLst/>
                <a:uLnTx/>
                <a:uFillTx/>
                <a:latin typeface="Arial" pitchFamily="34" charset="0"/>
                <a:cs typeface="Arial" pitchFamily="34" charset="0"/>
              </a:rPr>
              <a:t>TPSS and </a:t>
            </a:r>
            <a:r>
              <a:rPr kumimoji="0" lang="en-US" sz="2000" b="0" i="0" u="none" strike="noStrike" kern="1200" cap="none" spc="0" normalizeH="0" baseline="0" noProof="0" dirty="0" err="1" smtClean="0">
                <a:ln>
                  <a:noFill/>
                </a:ln>
                <a:solidFill>
                  <a:srgbClr val="C00000"/>
                </a:solidFill>
                <a:effectLst/>
                <a:uLnTx/>
                <a:uFillTx/>
                <a:latin typeface="Arial" pitchFamily="34" charset="0"/>
                <a:cs typeface="Arial" pitchFamily="34" charset="0"/>
              </a:rPr>
              <a:t>revTPSS</a:t>
            </a:r>
            <a:r>
              <a:rPr kumimoji="0" lang="en-US" sz="2000" b="0" i="0" u="none" strike="noStrike" kern="1200" cap="none" spc="0" normalizeH="0" baseline="0" noProof="0" dirty="0" smtClean="0">
                <a:ln>
                  <a:noFill/>
                </a:ln>
                <a:solidFill>
                  <a:srgbClr val="C00000"/>
                </a:solidFill>
                <a:effectLst/>
                <a:uLnTx/>
                <a:uFillTx/>
                <a:latin typeface="Arial" pitchFamily="34" charset="0"/>
                <a:cs typeface="Arial" pitchFamily="34" charset="0"/>
              </a:rPr>
              <a:t>) are not better than GGA’s for weak bonds. </a:t>
            </a:r>
          </a:p>
        </p:txBody>
      </p:sp>
      <p:sp>
        <p:nvSpPr>
          <p:cNvPr id="17" name="Rectangle 16"/>
          <p:cNvSpPr/>
          <p:nvPr/>
        </p:nvSpPr>
        <p:spPr>
          <a:xfrm>
            <a:off x="0" y="5750004"/>
            <a:ext cx="8686800" cy="1292662"/>
          </a:xfrm>
          <a:prstGeom prst="rect">
            <a:avLst/>
          </a:prstGeom>
        </p:spPr>
        <p:txBody>
          <a:bodyPr wrap="square">
            <a:spAutoFit/>
          </a:bodyPr>
          <a:lstStyle/>
          <a:p>
            <a:endParaRPr lang="en-US" dirty="0" smtClean="0"/>
          </a:p>
          <a:p>
            <a:r>
              <a:rPr lang="en-US" sz="1200" dirty="0" smtClean="0">
                <a:solidFill>
                  <a:schemeClr val="accent2">
                    <a:lumMod val="50000"/>
                  </a:schemeClr>
                </a:solidFill>
                <a:latin typeface="Arial" pitchFamily="34" charset="0"/>
                <a:cs typeface="Arial" pitchFamily="34" charset="0"/>
              </a:rPr>
              <a:t> 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and K. Schmidt</a:t>
            </a:r>
            <a:r>
              <a:rPr lang="en-US" sz="1200" i="1" dirty="0" smtClean="0">
                <a:solidFill>
                  <a:schemeClr val="accent2">
                    <a:lumMod val="50000"/>
                  </a:schemeClr>
                </a:solidFill>
                <a:latin typeface="Arial" pitchFamily="34" charset="0"/>
                <a:cs typeface="Arial" pitchFamily="34" charset="0"/>
              </a:rPr>
              <a:t>, in Density Functional Theory and its Application to Materials</a:t>
            </a:r>
            <a:r>
              <a:rPr lang="en-US" sz="1200" dirty="0" smtClean="0">
                <a:solidFill>
                  <a:schemeClr val="accent2">
                    <a:lumMod val="50000"/>
                  </a:schemeClr>
                </a:solidFill>
                <a:latin typeface="Arial" pitchFamily="34" charset="0"/>
                <a:cs typeface="Arial" pitchFamily="34" charset="0"/>
              </a:rPr>
              <a:t>, edited by V. van </a:t>
            </a:r>
            <a:r>
              <a:rPr lang="en-US" sz="1200" dirty="0" err="1" smtClean="0">
                <a:solidFill>
                  <a:schemeClr val="accent2">
                    <a:lumMod val="50000"/>
                  </a:schemeClr>
                </a:solidFill>
                <a:latin typeface="Arial" pitchFamily="34" charset="0"/>
                <a:cs typeface="Arial" pitchFamily="34" charset="0"/>
              </a:rPr>
              <a:t>Doren</a:t>
            </a:r>
            <a:r>
              <a:rPr lang="en-US" sz="1200" dirty="0" smtClean="0">
                <a:solidFill>
                  <a:schemeClr val="accent2">
                    <a:lumMod val="50000"/>
                  </a:schemeClr>
                </a:solidFill>
                <a:latin typeface="Arial" pitchFamily="34" charset="0"/>
                <a:cs typeface="Arial" pitchFamily="34" charset="0"/>
              </a:rPr>
              <a:t>, C. Van </a:t>
            </a:r>
            <a:r>
              <a:rPr lang="en-US" sz="1200" dirty="0" err="1" smtClean="0">
                <a:solidFill>
                  <a:schemeClr val="accent2">
                    <a:lumMod val="50000"/>
                  </a:schemeClr>
                </a:solidFill>
                <a:latin typeface="Arial" pitchFamily="34" charset="0"/>
                <a:cs typeface="Arial" pitchFamily="34" charset="0"/>
              </a:rPr>
              <a:t>Alsenoy</a:t>
            </a:r>
            <a:r>
              <a:rPr lang="en-US" sz="1200" dirty="0" smtClean="0">
                <a:solidFill>
                  <a:schemeClr val="accent2">
                    <a:lumMod val="50000"/>
                  </a:schemeClr>
                </a:solidFill>
                <a:latin typeface="Arial" pitchFamily="34" charset="0"/>
                <a:cs typeface="Arial" pitchFamily="34" charset="0"/>
              </a:rPr>
              <a:t> and P. </a:t>
            </a:r>
            <a:r>
              <a:rPr lang="en-US" sz="1200" dirty="0" err="1" smtClean="0">
                <a:solidFill>
                  <a:schemeClr val="accent2">
                    <a:lumMod val="50000"/>
                  </a:schemeClr>
                </a:solidFill>
                <a:latin typeface="Arial" pitchFamily="34" charset="0"/>
                <a:cs typeface="Arial" pitchFamily="34" charset="0"/>
              </a:rPr>
              <a:t>Geerlings</a:t>
            </a:r>
            <a:r>
              <a:rPr lang="en-US" sz="1200" dirty="0" smtClean="0">
                <a:solidFill>
                  <a:schemeClr val="accent2">
                    <a:lumMod val="50000"/>
                  </a:schemeClr>
                </a:solidFill>
                <a:latin typeface="Arial" pitchFamily="34" charset="0"/>
                <a:cs typeface="Arial" pitchFamily="34" charset="0"/>
              </a:rPr>
              <a:t>, (AIP, Melville, NY, 2001)</a:t>
            </a:r>
          </a:p>
          <a:p>
            <a:r>
              <a:rPr lang="en-US" sz="1200" dirty="0" smtClean="0">
                <a:solidFill>
                  <a:schemeClr val="accent2">
                    <a:lumMod val="50000"/>
                  </a:schemeClr>
                </a:solidFill>
                <a:latin typeface="Arial" pitchFamily="34" charset="0"/>
                <a:cs typeface="Arial" pitchFamily="34" charset="0"/>
              </a:rPr>
              <a:t>J. Tao, J.P. Perdew, V.N. </a:t>
            </a:r>
            <a:r>
              <a:rPr lang="en-US" sz="1200" dirty="0" err="1" smtClean="0">
                <a:solidFill>
                  <a:schemeClr val="accent2">
                    <a:lumMod val="50000"/>
                  </a:schemeClr>
                </a:solidFill>
                <a:latin typeface="Arial" pitchFamily="34" charset="0"/>
                <a:cs typeface="Arial" pitchFamily="34" charset="0"/>
              </a:rPr>
              <a:t>Staroverov</a:t>
            </a:r>
            <a:r>
              <a:rPr lang="en-US" sz="1200" dirty="0" smtClean="0">
                <a:solidFill>
                  <a:schemeClr val="accent2">
                    <a:lumMod val="50000"/>
                  </a:schemeClr>
                </a:solidFill>
                <a:latin typeface="Arial" pitchFamily="34" charset="0"/>
                <a:cs typeface="Arial" pitchFamily="34" charset="0"/>
              </a:rPr>
              <a:t> and G. E. </a:t>
            </a:r>
            <a:r>
              <a:rPr lang="en-US" sz="1200" dirty="0" err="1" smtClean="0">
                <a:solidFill>
                  <a:schemeClr val="accent2">
                    <a:lumMod val="50000"/>
                  </a:schemeClr>
                </a:solidFill>
                <a:latin typeface="Arial" pitchFamily="34" charset="0"/>
                <a:cs typeface="Arial" pitchFamily="34" charset="0"/>
              </a:rPr>
              <a:t>Scuseria</a:t>
            </a:r>
            <a:r>
              <a:rPr lang="en-US" sz="1200" dirty="0" smtClean="0">
                <a:solidFill>
                  <a:schemeClr val="accent2">
                    <a:lumMod val="50000"/>
                  </a:schemeClr>
                </a:solidFill>
                <a:latin typeface="Arial" pitchFamily="34" charset="0"/>
                <a:cs typeface="Arial" pitchFamily="34" charset="0"/>
              </a:rPr>
              <a:t>,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91, 146401 (2003).</a:t>
            </a:r>
          </a:p>
          <a:p>
            <a:r>
              <a:rPr lang="en-US" sz="1200" dirty="0" smtClean="0">
                <a:solidFill>
                  <a:schemeClr val="accent2">
                    <a:lumMod val="50000"/>
                  </a:schemeClr>
                </a:solidFill>
                <a:latin typeface="Arial" pitchFamily="34" charset="0"/>
                <a:cs typeface="Arial" pitchFamily="34" charset="0"/>
              </a:rPr>
              <a:t>J.P. </a:t>
            </a:r>
            <a:r>
              <a:rPr lang="en-US" sz="1200" dirty="0" err="1" smtClean="0">
                <a:solidFill>
                  <a:schemeClr val="accent2">
                    <a:lumMod val="50000"/>
                  </a:schemeClr>
                </a:solidFill>
                <a:latin typeface="Arial" pitchFamily="34" charset="0"/>
                <a:cs typeface="Arial" pitchFamily="34" charset="0"/>
              </a:rPr>
              <a:t>Perdew</a:t>
            </a:r>
            <a:r>
              <a:rPr lang="en-US" sz="1200" dirty="0" smtClean="0">
                <a:solidFill>
                  <a:schemeClr val="accent2">
                    <a:lumMod val="50000"/>
                  </a:schemeClr>
                </a:solidFill>
                <a:latin typeface="Arial" pitchFamily="34" charset="0"/>
                <a:cs typeface="Arial" pitchFamily="34" charset="0"/>
              </a:rPr>
              <a:t>,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G.I. </a:t>
            </a:r>
            <a:r>
              <a:rPr lang="en-US" sz="1200" dirty="0" err="1" smtClean="0">
                <a:solidFill>
                  <a:schemeClr val="accent2">
                    <a:lumMod val="50000"/>
                  </a:schemeClr>
                </a:solidFill>
                <a:latin typeface="Arial" pitchFamily="34" charset="0"/>
                <a:cs typeface="Arial" pitchFamily="34" charset="0"/>
              </a:rPr>
              <a:t>Csonka</a:t>
            </a:r>
            <a:r>
              <a:rPr lang="en-US" sz="1200" dirty="0" smtClean="0">
                <a:solidFill>
                  <a:schemeClr val="accent2">
                    <a:lumMod val="50000"/>
                  </a:schemeClr>
                </a:solidFill>
                <a:latin typeface="Arial" pitchFamily="34" charset="0"/>
                <a:cs typeface="Arial" pitchFamily="34" charset="0"/>
              </a:rPr>
              <a:t>, L.A. </a:t>
            </a:r>
            <a:r>
              <a:rPr lang="en-US" sz="1200" dirty="0" err="1" smtClean="0">
                <a:solidFill>
                  <a:schemeClr val="accent2">
                    <a:lumMod val="50000"/>
                  </a:schemeClr>
                </a:solidFill>
                <a:latin typeface="Arial" pitchFamily="34" charset="0"/>
                <a:cs typeface="Arial" pitchFamily="34" charset="0"/>
              </a:rPr>
              <a:t>Constantin</a:t>
            </a:r>
            <a:r>
              <a:rPr lang="en-US" sz="1200" dirty="0" smtClean="0">
                <a:solidFill>
                  <a:schemeClr val="accent2">
                    <a:lumMod val="50000"/>
                  </a:schemeClr>
                </a:solidFill>
                <a:latin typeface="Arial" pitchFamily="34" charset="0"/>
                <a:cs typeface="Arial" pitchFamily="34" charset="0"/>
              </a:rPr>
              <a:t> and J. Sun,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103, 026403 (2009).</a:t>
            </a:r>
          </a:p>
          <a:p>
            <a:endParaRPr lang="en-US" sz="1200" dirty="0">
              <a:solidFill>
                <a:schemeClr val="accent2">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78A08B6-DC21-46A3-88F3-526B44D4EC2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915400" cy="6186309"/>
          </a:xfrm>
          <a:prstGeom prst="rect">
            <a:avLst/>
          </a:prstGeom>
          <a:noFill/>
        </p:spPr>
        <p:txBody>
          <a:bodyPr wrap="square" rtlCol="0">
            <a:spAutoFit/>
          </a:bodyPr>
          <a:lstStyle/>
          <a:p>
            <a:r>
              <a:rPr lang="en-US" sz="2400" dirty="0" smtClean="0">
                <a:latin typeface="Arial" pitchFamily="34" charset="0"/>
                <a:cs typeface="Arial" pitchFamily="34" charset="0"/>
              </a:rPr>
              <a:t>D.R. </a:t>
            </a:r>
            <a:r>
              <a:rPr lang="en-US" sz="2400" dirty="0" err="1" smtClean="0">
                <a:latin typeface="Arial" pitchFamily="34" charset="0"/>
                <a:cs typeface="Arial" pitchFamily="34" charset="0"/>
              </a:rPr>
              <a:t>Hamann</a:t>
            </a:r>
            <a:r>
              <a:rPr lang="en-US" sz="2400" dirty="0" smtClean="0">
                <a:latin typeface="Arial" pitchFamily="34" charset="0"/>
                <a:cs typeface="Arial" pitchFamily="34" charset="0"/>
              </a:rPr>
              <a:t> 1996 showed that the </a:t>
            </a:r>
            <a:r>
              <a:rPr lang="en-US" sz="2400" b="1" dirty="0" smtClean="0">
                <a:latin typeface="Arial" pitchFamily="34" charset="0"/>
                <a:cs typeface="Arial" pitchFamily="34" charset="0"/>
              </a:rPr>
              <a:t>PBE GGA was much better than LDA for the transition pressures of silicon and silicon dioxide under pressure.</a:t>
            </a:r>
            <a:r>
              <a:rPr lang="en-US" sz="2400" dirty="0" smtClean="0">
                <a:latin typeface="Arial" pitchFamily="34" charset="0"/>
                <a:cs typeface="Arial" pitchFamily="34" charset="0"/>
              </a:rPr>
              <a:t> This work motivated many solid state physicists to switch from LDA to GGA.</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J.W. Wilkins and collaborators found that the </a:t>
            </a:r>
            <a:r>
              <a:rPr lang="en-US" sz="2400" b="1" dirty="0" smtClean="0">
                <a:latin typeface="Arial" pitchFamily="34" charset="0"/>
                <a:cs typeface="Arial" pitchFamily="34" charset="0"/>
              </a:rPr>
              <a:t>TPSS meta-GGA was considerably </a:t>
            </a:r>
            <a:r>
              <a:rPr lang="en-US" sz="2400" b="1" i="1" dirty="0" smtClean="0">
                <a:latin typeface="Arial" pitchFamily="34" charset="0"/>
                <a:cs typeface="Arial" pitchFamily="34" charset="0"/>
              </a:rPr>
              <a:t>worse</a:t>
            </a:r>
            <a:r>
              <a:rPr lang="en-US" sz="2400" b="1" dirty="0" smtClean="0">
                <a:latin typeface="Arial" pitchFamily="34" charset="0"/>
                <a:cs typeface="Arial" pitchFamily="34" charset="0"/>
              </a:rPr>
              <a:t> than the PBE GGA for these transition pressures</a:t>
            </a:r>
            <a:r>
              <a:rPr lang="en-US" sz="2400" dirty="0" smtClean="0">
                <a:latin typeface="Arial" pitchFamily="34" charset="0"/>
                <a:cs typeface="Arial" pitchFamily="34" charset="0"/>
              </a:rPr>
              <a:t>:</a:t>
            </a:r>
          </a:p>
          <a:p>
            <a:endParaRPr lang="en-US" sz="2400" dirty="0" smtClean="0">
              <a:latin typeface="Arial" pitchFamily="34" charset="0"/>
              <a:cs typeface="Arial" pitchFamily="34" charset="0"/>
            </a:endParaRPr>
          </a:p>
          <a:p>
            <a:r>
              <a:rPr lang="en-US" sz="1200" dirty="0" smtClean="0">
                <a:solidFill>
                  <a:schemeClr val="accent2">
                    <a:lumMod val="50000"/>
                  </a:schemeClr>
                </a:solidFill>
                <a:latin typeface="Arial" pitchFamily="34" charset="0"/>
                <a:cs typeface="Arial" pitchFamily="34" charset="0"/>
              </a:rPr>
              <a:t>R.G. </a:t>
            </a:r>
            <a:r>
              <a:rPr lang="en-US" sz="1200" dirty="0" err="1" smtClean="0">
                <a:solidFill>
                  <a:schemeClr val="accent2">
                    <a:lumMod val="50000"/>
                  </a:schemeClr>
                </a:solidFill>
                <a:latin typeface="Arial" pitchFamily="34" charset="0"/>
                <a:cs typeface="Arial" pitchFamily="34" charset="0"/>
              </a:rPr>
              <a:t>Hennig</a:t>
            </a:r>
            <a:r>
              <a:rPr lang="en-US" sz="1200" dirty="0" smtClean="0">
                <a:solidFill>
                  <a:schemeClr val="accent2">
                    <a:lumMod val="50000"/>
                  </a:schemeClr>
                </a:solidFill>
                <a:latin typeface="Arial" pitchFamily="34" charset="0"/>
                <a:cs typeface="Arial" pitchFamily="34" charset="0"/>
              </a:rPr>
              <a:t>, A. </a:t>
            </a:r>
            <a:r>
              <a:rPr lang="en-US" sz="1200" dirty="0" err="1" smtClean="0">
                <a:solidFill>
                  <a:schemeClr val="accent2">
                    <a:lumMod val="50000"/>
                  </a:schemeClr>
                </a:solidFill>
                <a:latin typeface="Arial" pitchFamily="34" charset="0"/>
                <a:cs typeface="Arial" pitchFamily="34" charset="0"/>
              </a:rPr>
              <a:t>Wadehra</a:t>
            </a:r>
            <a:r>
              <a:rPr lang="en-US" sz="1200" dirty="0" smtClean="0">
                <a:solidFill>
                  <a:schemeClr val="accent2">
                    <a:lumMod val="50000"/>
                  </a:schemeClr>
                </a:solidFill>
                <a:latin typeface="Arial" pitchFamily="34" charset="0"/>
                <a:cs typeface="Arial" pitchFamily="34" charset="0"/>
              </a:rPr>
              <a:t>, K.P. Driver, W.D. Parker, C.J. </a:t>
            </a:r>
            <a:r>
              <a:rPr lang="en-US" sz="1200" dirty="0" err="1" smtClean="0">
                <a:solidFill>
                  <a:schemeClr val="accent2">
                    <a:lumMod val="50000"/>
                  </a:schemeClr>
                </a:solidFill>
                <a:latin typeface="Arial" pitchFamily="34" charset="0"/>
                <a:cs typeface="Arial" pitchFamily="34" charset="0"/>
              </a:rPr>
              <a:t>Umrigar</a:t>
            </a:r>
            <a:r>
              <a:rPr lang="en-US" sz="1200" dirty="0" smtClean="0">
                <a:solidFill>
                  <a:schemeClr val="accent2">
                    <a:lumMod val="50000"/>
                  </a:schemeClr>
                </a:solidFill>
                <a:latin typeface="Arial" pitchFamily="34" charset="0"/>
                <a:cs typeface="Arial" pitchFamily="34" charset="0"/>
              </a:rPr>
              <a:t> and J.W. Wilkins, Phys. Rev. B </a:t>
            </a:r>
            <a:r>
              <a:rPr lang="en-US" sz="1200" b="1" dirty="0" smtClean="0">
                <a:solidFill>
                  <a:schemeClr val="accent2">
                    <a:lumMod val="50000"/>
                  </a:schemeClr>
                </a:solidFill>
                <a:latin typeface="Arial" pitchFamily="34" charset="0"/>
                <a:cs typeface="Arial" pitchFamily="34" charset="0"/>
              </a:rPr>
              <a:t>82, 014101 (2010)</a:t>
            </a:r>
          </a:p>
          <a:p>
            <a:r>
              <a:rPr lang="en-US" sz="1200" dirty="0" smtClean="0">
                <a:solidFill>
                  <a:schemeClr val="accent2">
                    <a:lumMod val="50000"/>
                  </a:schemeClr>
                </a:solidFill>
                <a:latin typeface="Arial" pitchFamily="34" charset="0"/>
                <a:cs typeface="Arial" pitchFamily="34" charset="0"/>
              </a:rPr>
              <a:t>E.R. Batista, J. </a:t>
            </a:r>
            <a:r>
              <a:rPr lang="en-US" sz="1200" dirty="0" err="1" smtClean="0">
                <a:solidFill>
                  <a:schemeClr val="accent2">
                    <a:lumMod val="50000"/>
                  </a:schemeClr>
                </a:solidFill>
                <a:latin typeface="Arial" pitchFamily="34" charset="0"/>
                <a:cs typeface="Arial" pitchFamily="34" charset="0"/>
              </a:rPr>
              <a:t>Heyd</a:t>
            </a:r>
            <a:r>
              <a:rPr lang="en-US" sz="1200" dirty="0" smtClean="0">
                <a:solidFill>
                  <a:schemeClr val="accent2">
                    <a:lumMod val="50000"/>
                  </a:schemeClr>
                </a:solidFill>
                <a:latin typeface="Arial" pitchFamily="34" charset="0"/>
                <a:cs typeface="Arial" pitchFamily="34" charset="0"/>
              </a:rPr>
              <a:t>, R.G. </a:t>
            </a:r>
            <a:r>
              <a:rPr lang="en-US" sz="1200" dirty="0" err="1" smtClean="0">
                <a:solidFill>
                  <a:schemeClr val="accent2">
                    <a:lumMod val="50000"/>
                  </a:schemeClr>
                </a:solidFill>
                <a:latin typeface="Arial" pitchFamily="34" charset="0"/>
                <a:cs typeface="Arial" pitchFamily="34" charset="0"/>
              </a:rPr>
              <a:t>Hennig</a:t>
            </a:r>
            <a:r>
              <a:rPr lang="en-US" sz="1200" dirty="0" smtClean="0">
                <a:solidFill>
                  <a:schemeClr val="accent2">
                    <a:lumMod val="50000"/>
                  </a:schemeClr>
                </a:solidFill>
                <a:latin typeface="Arial" pitchFamily="34" charset="0"/>
                <a:cs typeface="Arial" pitchFamily="34" charset="0"/>
              </a:rPr>
              <a:t>, B.P. </a:t>
            </a:r>
            <a:r>
              <a:rPr lang="en-US" sz="1200" dirty="0" err="1" smtClean="0">
                <a:solidFill>
                  <a:schemeClr val="accent2">
                    <a:lumMod val="50000"/>
                  </a:schemeClr>
                </a:solidFill>
                <a:latin typeface="Arial" pitchFamily="34" charset="0"/>
                <a:cs typeface="Arial" pitchFamily="34" charset="0"/>
              </a:rPr>
              <a:t>Uberuaga</a:t>
            </a:r>
            <a:r>
              <a:rPr lang="en-US" sz="1200" dirty="0" smtClean="0">
                <a:solidFill>
                  <a:schemeClr val="accent2">
                    <a:lumMod val="50000"/>
                  </a:schemeClr>
                </a:solidFill>
                <a:latin typeface="Arial" pitchFamily="34" charset="0"/>
                <a:cs typeface="Arial" pitchFamily="34" charset="0"/>
              </a:rPr>
              <a:t>, R.L. Martin, G.E. </a:t>
            </a:r>
            <a:r>
              <a:rPr lang="en-US" sz="1200" dirty="0" err="1" smtClean="0">
                <a:solidFill>
                  <a:schemeClr val="accent2">
                    <a:lumMod val="50000"/>
                  </a:schemeClr>
                </a:solidFill>
                <a:latin typeface="Arial" pitchFamily="34" charset="0"/>
                <a:cs typeface="Arial" pitchFamily="34" charset="0"/>
              </a:rPr>
              <a:t>Scuseria</a:t>
            </a:r>
            <a:r>
              <a:rPr lang="en-US" sz="1200" dirty="0" smtClean="0">
                <a:solidFill>
                  <a:schemeClr val="accent2">
                    <a:lumMod val="50000"/>
                  </a:schemeClr>
                </a:solidFill>
                <a:latin typeface="Arial" pitchFamily="34" charset="0"/>
                <a:cs typeface="Arial" pitchFamily="34" charset="0"/>
              </a:rPr>
              <a:t>, C.J. </a:t>
            </a:r>
            <a:r>
              <a:rPr lang="en-US" sz="1200" dirty="0" err="1" smtClean="0">
                <a:solidFill>
                  <a:schemeClr val="accent2">
                    <a:lumMod val="50000"/>
                  </a:schemeClr>
                </a:solidFill>
                <a:latin typeface="Arial" pitchFamily="34" charset="0"/>
                <a:cs typeface="Arial" pitchFamily="34" charset="0"/>
              </a:rPr>
              <a:t>Umrigar</a:t>
            </a:r>
            <a:r>
              <a:rPr lang="en-US" sz="1200" dirty="0" smtClean="0">
                <a:solidFill>
                  <a:schemeClr val="accent2">
                    <a:lumMod val="50000"/>
                  </a:schemeClr>
                </a:solidFill>
                <a:latin typeface="Arial" pitchFamily="34" charset="0"/>
                <a:cs typeface="Arial" pitchFamily="34" charset="0"/>
              </a:rPr>
              <a:t> and J.W. Wilkins, Phys. </a:t>
            </a:r>
            <a:r>
              <a:rPr lang="en-US" sz="1200" dirty="0" err="1" smtClean="0">
                <a:solidFill>
                  <a:schemeClr val="accent2">
                    <a:lumMod val="50000"/>
                  </a:schemeClr>
                </a:solidFill>
                <a:latin typeface="Arial" pitchFamily="34" charset="0"/>
                <a:cs typeface="Arial" pitchFamily="34" charset="0"/>
              </a:rPr>
              <a:t>Rev.B</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74, 121102 (R) (2006)</a:t>
            </a:r>
          </a:p>
          <a:p>
            <a:r>
              <a:rPr lang="en-US" sz="1200" dirty="0" smtClean="0">
                <a:solidFill>
                  <a:schemeClr val="accent2">
                    <a:lumMod val="50000"/>
                  </a:schemeClr>
                </a:solidFill>
                <a:latin typeface="Arial" pitchFamily="34" charset="0"/>
                <a:cs typeface="Arial" pitchFamily="34" charset="0"/>
              </a:rPr>
              <a:t>K.P. Driver, R.E. Cohen, Z. Wu, B. </a:t>
            </a:r>
            <a:r>
              <a:rPr lang="en-US" sz="1200" dirty="0" err="1" smtClean="0">
                <a:solidFill>
                  <a:schemeClr val="accent2">
                    <a:lumMod val="50000"/>
                  </a:schemeClr>
                </a:solidFill>
                <a:latin typeface="Arial" pitchFamily="34" charset="0"/>
                <a:cs typeface="Arial" pitchFamily="34" charset="0"/>
              </a:rPr>
              <a:t>Militzer</a:t>
            </a:r>
            <a:r>
              <a:rPr lang="en-US" sz="1200" dirty="0" smtClean="0">
                <a:solidFill>
                  <a:schemeClr val="accent2">
                    <a:lumMod val="50000"/>
                  </a:schemeClr>
                </a:solidFill>
                <a:latin typeface="Arial" pitchFamily="34" charset="0"/>
                <a:cs typeface="Arial" pitchFamily="34" charset="0"/>
              </a:rPr>
              <a:t>, </a:t>
            </a:r>
            <a:r>
              <a:rPr lang="en-US" sz="1200" dirty="0" err="1" smtClean="0">
                <a:solidFill>
                  <a:schemeClr val="accent2">
                    <a:lumMod val="50000"/>
                  </a:schemeClr>
                </a:solidFill>
                <a:latin typeface="Arial" pitchFamily="34" charset="0"/>
                <a:cs typeface="Arial" pitchFamily="34" charset="0"/>
              </a:rPr>
              <a:t>P.López</a:t>
            </a:r>
            <a:r>
              <a:rPr lang="en-US" sz="1200" dirty="0" smtClean="0">
                <a:solidFill>
                  <a:schemeClr val="accent2">
                    <a:lumMod val="50000"/>
                  </a:schemeClr>
                </a:solidFill>
                <a:latin typeface="Arial" pitchFamily="34" charset="0"/>
                <a:cs typeface="Arial" pitchFamily="34" charset="0"/>
              </a:rPr>
              <a:t>. Ríos, M.D. </a:t>
            </a:r>
            <a:r>
              <a:rPr lang="en-US" sz="1200" dirty="0" err="1" smtClean="0">
                <a:solidFill>
                  <a:schemeClr val="accent2">
                    <a:lumMod val="50000"/>
                  </a:schemeClr>
                </a:solidFill>
                <a:latin typeface="Arial" pitchFamily="34" charset="0"/>
                <a:cs typeface="Arial" pitchFamily="34" charset="0"/>
              </a:rPr>
              <a:t>Towler</a:t>
            </a:r>
            <a:r>
              <a:rPr lang="en-US" sz="1200" dirty="0" smtClean="0">
                <a:solidFill>
                  <a:schemeClr val="accent2">
                    <a:lumMod val="50000"/>
                  </a:schemeClr>
                </a:solidFill>
                <a:latin typeface="Arial" pitchFamily="34" charset="0"/>
                <a:cs typeface="Arial" pitchFamily="34" charset="0"/>
              </a:rPr>
              <a:t>, R.J. Needs and J.W. Wilkins, Proc. Nat. Acad. Sci. (USA) </a:t>
            </a:r>
            <a:r>
              <a:rPr lang="en-US" sz="1200" b="1" dirty="0" smtClean="0">
                <a:solidFill>
                  <a:schemeClr val="accent2">
                    <a:lumMod val="50000"/>
                  </a:schemeClr>
                </a:solidFill>
                <a:latin typeface="Arial" pitchFamily="34" charset="0"/>
                <a:cs typeface="Arial" pitchFamily="34" charset="0"/>
              </a:rPr>
              <a:t>107, 9519 (2010</a:t>
            </a:r>
            <a:r>
              <a:rPr lang="en-US" sz="1200" b="1" dirty="0" smtClean="0"/>
              <a:t>)</a:t>
            </a:r>
            <a:endParaRPr lang="en-US" sz="1200" b="1" dirty="0" smtClean="0">
              <a:solidFill>
                <a:schemeClr val="accent2">
                  <a:lumMod val="50000"/>
                </a:schemeClr>
              </a:solidFill>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This suggested to us that TPSS and </a:t>
            </a:r>
            <a:r>
              <a:rPr lang="en-US" sz="2400" dirty="0" err="1" smtClean="0">
                <a:latin typeface="Arial" pitchFamily="34" charset="0"/>
                <a:cs typeface="Arial" pitchFamily="34" charset="0"/>
              </a:rPr>
              <a:t>revTPSS</a:t>
            </a:r>
            <a:r>
              <a:rPr lang="en-US" sz="2400" dirty="0" smtClean="0">
                <a:latin typeface="Arial" pitchFamily="34" charset="0"/>
                <a:cs typeface="Arial" pitchFamily="34" charset="0"/>
              </a:rPr>
              <a:t> were not optimal meta-GGAs.</a:t>
            </a:r>
          </a:p>
          <a:p>
            <a:r>
              <a:rPr lang="en-US" sz="2400" dirty="0" smtClean="0"/>
              <a:t> </a:t>
            </a:r>
            <a:endParaRPr lang="en-US" sz="2400" dirty="0"/>
          </a:p>
        </p:txBody>
      </p:sp>
      <p:sp>
        <p:nvSpPr>
          <p:cNvPr id="3" name="Rectangle 2"/>
          <p:cNvSpPr/>
          <p:nvPr/>
        </p:nvSpPr>
        <p:spPr>
          <a:xfrm>
            <a:off x="304800" y="2133600"/>
            <a:ext cx="8534400" cy="553998"/>
          </a:xfrm>
          <a:prstGeom prst="rect">
            <a:avLst/>
          </a:prstGeom>
        </p:spPr>
        <p:txBody>
          <a:bodyPr wrap="square">
            <a:spAutoFit/>
          </a:bodyPr>
          <a:lstStyle/>
          <a:p>
            <a:endParaRPr lang="en-US" dirty="0" smtClean="0"/>
          </a:p>
          <a:p>
            <a:r>
              <a:rPr lang="en-US" sz="1200" dirty="0" smtClean="0">
                <a:solidFill>
                  <a:schemeClr val="accent2">
                    <a:lumMod val="50000"/>
                  </a:schemeClr>
                </a:solidFill>
                <a:latin typeface="Arial" pitchFamily="34" charset="0"/>
                <a:cs typeface="Arial" pitchFamily="34" charset="0"/>
              </a:rPr>
              <a:t>D.R. </a:t>
            </a:r>
            <a:r>
              <a:rPr lang="en-US" sz="1200" dirty="0" err="1" smtClean="0">
                <a:solidFill>
                  <a:schemeClr val="accent2">
                    <a:lumMod val="50000"/>
                  </a:schemeClr>
                </a:solidFill>
                <a:latin typeface="Arial" pitchFamily="34" charset="0"/>
                <a:cs typeface="Arial" pitchFamily="34" charset="0"/>
              </a:rPr>
              <a:t>Hamann</a:t>
            </a:r>
            <a:r>
              <a:rPr lang="en-US" sz="1200" dirty="0" smtClean="0">
                <a:solidFill>
                  <a:schemeClr val="accent2">
                    <a:lumMod val="50000"/>
                  </a:schemeClr>
                </a:solidFill>
                <a:latin typeface="Arial" pitchFamily="34" charset="0"/>
                <a:cs typeface="Arial" pitchFamily="34" charset="0"/>
              </a:rPr>
              <a:t>, Phys. Rev. </a:t>
            </a:r>
            <a:r>
              <a:rPr lang="en-US" sz="1200" dirty="0" err="1" smtClean="0">
                <a:solidFill>
                  <a:schemeClr val="accent2">
                    <a:lumMod val="50000"/>
                  </a:schemeClr>
                </a:solidFill>
                <a:latin typeface="Arial" pitchFamily="34" charset="0"/>
                <a:cs typeface="Arial" pitchFamily="34" charset="0"/>
              </a:rPr>
              <a:t>Lett</a:t>
            </a:r>
            <a:r>
              <a:rPr lang="en-US" sz="1200" dirty="0" smtClean="0">
                <a:solidFill>
                  <a:schemeClr val="accent2">
                    <a:lumMod val="50000"/>
                  </a:schemeClr>
                </a:solidFill>
                <a:latin typeface="Arial" pitchFamily="34" charset="0"/>
                <a:cs typeface="Arial" pitchFamily="34" charset="0"/>
              </a:rPr>
              <a:t>. </a:t>
            </a:r>
            <a:r>
              <a:rPr lang="en-US" sz="1200" b="1" dirty="0" smtClean="0">
                <a:solidFill>
                  <a:schemeClr val="accent2">
                    <a:lumMod val="50000"/>
                  </a:schemeClr>
                </a:solidFill>
                <a:latin typeface="Arial" pitchFamily="34" charset="0"/>
                <a:cs typeface="Arial" pitchFamily="34" charset="0"/>
              </a:rPr>
              <a:t>76, 660 (1996).</a:t>
            </a:r>
            <a:endParaRPr lang="en-US" sz="1200" dirty="0">
              <a:solidFill>
                <a:schemeClr val="accent2">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78A08B6-DC21-46A3-88F3-526B44D4EC2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5262979"/>
          </a:xfrm>
          <a:prstGeom prst="rect">
            <a:avLst/>
          </a:prstGeom>
          <a:noFill/>
        </p:spPr>
        <p:txBody>
          <a:bodyPr wrap="square" rtlCol="0">
            <a:spAutoFit/>
          </a:bodyPr>
          <a:lstStyle/>
          <a:p>
            <a:r>
              <a:rPr lang="en-US" sz="2800" dirty="0" smtClean="0">
                <a:latin typeface="Arial" pitchFamily="34" charset="0"/>
                <a:cs typeface="Arial" pitchFamily="34" charset="0"/>
              </a:rPr>
              <a:t>With three ingredients even for spin-</a:t>
            </a:r>
            <a:r>
              <a:rPr lang="en-US" sz="2800" dirty="0" err="1" smtClean="0">
                <a:latin typeface="Arial" pitchFamily="34" charset="0"/>
                <a:cs typeface="Arial" pitchFamily="34" charset="0"/>
              </a:rPr>
              <a:t>unpolarized</a:t>
            </a:r>
            <a:r>
              <a:rPr lang="en-US" sz="2800" dirty="0" smtClean="0">
                <a:latin typeface="Arial" pitchFamily="34" charset="0"/>
                <a:cs typeface="Arial" pitchFamily="34" charset="0"/>
              </a:rPr>
              <a:t> densities, the meta-GGA form offers rich possibilities to satisfy known exact constraints on the density functional for the exchange-correlation energy, and to achieve high accuracy with or without empiricism.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Our latest </a:t>
            </a:r>
            <a:r>
              <a:rPr lang="en-US" sz="2800" b="1" dirty="0" smtClean="0">
                <a:latin typeface="Arial" pitchFamily="34" charset="0"/>
                <a:cs typeface="Arial" pitchFamily="34" charset="0"/>
              </a:rPr>
              <a:t>meta-GGAs (MGGA_MS family) </a:t>
            </a:r>
            <a:r>
              <a:rPr lang="en-US" sz="2800" dirty="0" smtClean="0">
                <a:latin typeface="Arial" pitchFamily="34" charset="0"/>
                <a:cs typeface="Arial" pitchFamily="34" charset="0"/>
              </a:rPr>
              <a:t>already seem to be reliably accurate for many purposes, but we are working to improve them further.</a:t>
            </a:r>
          </a:p>
          <a:p>
            <a:endParaRPr lang="en-US" sz="2800" dirty="0" smtClean="0"/>
          </a:p>
        </p:txBody>
      </p:sp>
      <p:graphicFrame>
        <p:nvGraphicFramePr>
          <p:cNvPr id="3" name="Object 2"/>
          <p:cNvGraphicFramePr>
            <a:graphicFrameLocks noChangeAspect="1"/>
          </p:cNvGraphicFramePr>
          <p:nvPr/>
        </p:nvGraphicFramePr>
        <p:xfrm>
          <a:off x="4514850" y="3321050"/>
          <a:ext cx="114300" cy="215900"/>
        </p:xfrm>
        <a:graphic>
          <a:graphicData uri="http://schemas.openxmlformats.org/presentationml/2006/ole">
            <p:oleObj spid="_x0000_s49226" name="Equation" r:id="rId3" imgW="114151" imgH="215619" progId="Equation.3">
              <p:embed/>
            </p:oleObj>
          </a:graphicData>
        </a:graphic>
      </p:graphicFrame>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p:oleObj spid="_x0000_s49227" name="Equation" r:id="rId4" imgW="114151" imgH="215619" progId="Equation.3">
              <p:embed/>
            </p:oleObj>
          </a:graphicData>
        </a:graphic>
      </p:graphicFrame>
      <p:sp>
        <p:nvSpPr>
          <p:cNvPr id="5" name="Rectangle 4"/>
          <p:cNvSpPr/>
          <p:nvPr/>
        </p:nvSpPr>
        <p:spPr>
          <a:xfrm>
            <a:off x="533400" y="5486400"/>
            <a:ext cx="8305800" cy="553998"/>
          </a:xfrm>
          <a:prstGeom prst="rect">
            <a:avLst/>
          </a:prstGeom>
        </p:spPr>
        <p:txBody>
          <a:bodyPr wrap="square">
            <a:spAutoFit/>
          </a:bodyPr>
          <a:lstStyle/>
          <a:p>
            <a:endParaRPr lang="en-US" dirty="0" smtClean="0"/>
          </a:p>
          <a:p>
            <a:r>
              <a:rPr lang="en-US" sz="1200" dirty="0" smtClean="0">
                <a:solidFill>
                  <a:schemeClr val="accent2">
                    <a:lumMod val="50000"/>
                  </a:schemeClr>
                </a:solidFill>
                <a:latin typeface="Arial" pitchFamily="34" charset="0"/>
                <a:cs typeface="Arial" pitchFamily="34" charset="0"/>
              </a:rPr>
              <a:t>J. Sun, </a:t>
            </a:r>
            <a:r>
              <a:rPr lang="en-US" sz="1200" dirty="0" err="1" smtClean="0">
                <a:solidFill>
                  <a:schemeClr val="accent2">
                    <a:lumMod val="50000"/>
                  </a:schemeClr>
                </a:solidFill>
                <a:latin typeface="Arial" pitchFamily="34" charset="0"/>
                <a:cs typeface="Arial" pitchFamily="34" charset="0"/>
              </a:rPr>
              <a:t>B.Xiao</a:t>
            </a:r>
            <a:r>
              <a:rPr lang="en-US" sz="1200" dirty="0" smtClean="0">
                <a:solidFill>
                  <a:schemeClr val="accent2">
                    <a:lumMod val="50000"/>
                  </a:schemeClr>
                </a:solidFill>
                <a:latin typeface="Arial" pitchFamily="34" charset="0"/>
                <a:cs typeface="Arial" pitchFamily="34" charset="0"/>
              </a:rPr>
              <a:t> and A. </a:t>
            </a:r>
            <a:r>
              <a:rPr lang="en-US" sz="1200" dirty="0" err="1" smtClean="0">
                <a:solidFill>
                  <a:schemeClr val="accent2">
                    <a:lumMod val="50000"/>
                  </a:schemeClr>
                </a:solidFill>
                <a:latin typeface="Arial" pitchFamily="34" charset="0"/>
                <a:cs typeface="Arial" pitchFamily="34" charset="0"/>
              </a:rPr>
              <a:t>Ruzsinszky</a:t>
            </a:r>
            <a:r>
              <a:rPr lang="en-US" sz="1200" dirty="0" smtClean="0">
                <a:solidFill>
                  <a:schemeClr val="accent2">
                    <a:lumMod val="50000"/>
                  </a:schemeClr>
                </a:solidFill>
                <a:latin typeface="Arial" pitchFamily="34" charset="0"/>
                <a:cs typeface="Arial" pitchFamily="34" charset="0"/>
              </a:rPr>
              <a:t>, J. Chem. Phys. </a:t>
            </a:r>
            <a:r>
              <a:rPr lang="en-US" sz="1200" b="1" dirty="0" smtClean="0">
                <a:solidFill>
                  <a:schemeClr val="accent2">
                    <a:lumMod val="50000"/>
                  </a:schemeClr>
                </a:solidFill>
                <a:latin typeface="Arial" pitchFamily="34" charset="0"/>
                <a:cs typeface="Arial" pitchFamily="34" charset="0"/>
              </a:rPr>
              <a:t>137, 051101 (2012)</a:t>
            </a:r>
            <a:endParaRPr lang="en-US" sz="1200" dirty="0">
              <a:solidFill>
                <a:schemeClr val="accent2">
                  <a:lumMod val="50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E78A08B6-DC21-46A3-88F3-526B44D4EC2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011341"/>
            <a:ext cx="8534400" cy="1477328"/>
          </a:xfrm>
          <a:prstGeom prst="rect">
            <a:avLst/>
          </a:prstGeom>
        </p:spPr>
        <p:txBody>
          <a:bodyPr wrap="square">
            <a:spAutoFit/>
          </a:bodyPr>
          <a:lstStyle/>
          <a:p>
            <a:endParaRPr lang="en-US" dirty="0" smtClean="0"/>
          </a:p>
          <a:p>
            <a:r>
              <a:rPr lang="en-US" sz="2400" dirty="0" smtClean="0">
                <a:latin typeface="Arial" pitchFamily="34" charset="0"/>
                <a:cs typeface="Arial" pitchFamily="34" charset="0"/>
              </a:rPr>
              <a:t>The largest error in the theoretical transition pressure arises because the EOS of one phase displays an </a:t>
            </a:r>
            <a:r>
              <a:rPr lang="en-US" sz="2400" b="1" dirty="0" smtClean="0">
                <a:latin typeface="Arial" pitchFamily="34" charset="0"/>
                <a:cs typeface="Arial" pitchFamily="34" charset="0"/>
              </a:rPr>
              <a:t>erroneous rigid vertical shift </a:t>
            </a:r>
            <a:r>
              <a:rPr lang="en-US" sz="2400" dirty="0" smtClean="0">
                <a:latin typeface="Arial" pitchFamily="34" charset="0"/>
                <a:cs typeface="Arial" pitchFamily="34" charset="0"/>
              </a:rPr>
              <a:t>with respect to that of the other.</a:t>
            </a:r>
            <a:endParaRPr lang="en-US" sz="2400" dirty="0">
              <a:latin typeface="Arial" pitchFamily="34" charset="0"/>
              <a:cs typeface="Arial" pitchFamily="34" charset="0"/>
            </a:endParaRPr>
          </a:p>
        </p:txBody>
      </p:sp>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9569" name="Object 1"/>
          <p:cNvGraphicFramePr>
            <a:graphicFrameLocks noChangeAspect="1"/>
          </p:cNvGraphicFramePr>
          <p:nvPr/>
        </p:nvGraphicFramePr>
        <p:xfrm>
          <a:off x="762000" y="914400"/>
          <a:ext cx="6279078" cy="1143000"/>
        </p:xfrm>
        <a:graphic>
          <a:graphicData uri="http://schemas.openxmlformats.org/presentationml/2006/ole">
            <p:oleObj spid="_x0000_s109594" name="Equation" r:id="rId3" imgW="4025900" imgH="736600" progId="Equation.3">
              <p:embed/>
            </p:oleObj>
          </a:graphicData>
        </a:graphic>
      </p:graphicFrame>
      <p:sp>
        <p:nvSpPr>
          <p:cNvPr id="109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9571" name="Object 3"/>
          <p:cNvGraphicFramePr>
            <a:graphicFrameLocks noChangeAspect="1"/>
          </p:cNvGraphicFramePr>
          <p:nvPr/>
        </p:nvGraphicFramePr>
        <p:xfrm>
          <a:off x="4495800" y="2286000"/>
          <a:ext cx="1676400" cy="847618"/>
        </p:xfrm>
        <a:graphic>
          <a:graphicData uri="http://schemas.openxmlformats.org/presentationml/2006/ole">
            <p:oleObj spid="_x0000_s109595" name="Equation" r:id="rId4" imgW="850531" imgH="431613" progId="Equation.3">
              <p:embed/>
            </p:oleObj>
          </a:graphicData>
        </a:graphic>
      </p:graphicFrame>
      <p:sp>
        <p:nvSpPr>
          <p:cNvPr id="7" name="Rectangle 6"/>
          <p:cNvSpPr/>
          <p:nvPr/>
        </p:nvSpPr>
        <p:spPr>
          <a:xfrm>
            <a:off x="457200" y="304800"/>
            <a:ext cx="7315200" cy="461665"/>
          </a:xfrm>
          <a:prstGeom prst="rect">
            <a:avLst/>
          </a:prstGeom>
        </p:spPr>
        <p:txBody>
          <a:bodyPr wrap="square">
            <a:spAutoFit/>
          </a:bodyPr>
          <a:lstStyle/>
          <a:p>
            <a:r>
              <a:rPr lang="en-US" sz="2400" dirty="0" smtClean="0">
                <a:latin typeface="Arial" pitchFamily="34" charset="0"/>
                <a:cs typeface="Arial" pitchFamily="34" charset="0"/>
              </a:rPr>
              <a:t>The third-order Birch-</a:t>
            </a:r>
            <a:r>
              <a:rPr lang="en-US" sz="2400" dirty="0" err="1" smtClean="0">
                <a:latin typeface="Arial" pitchFamily="34" charset="0"/>
                <a:cs typeface="Arial" pitchFamily="34" charset="0"/>
              </a:rPr>
              <a:t>Murnaghan</a:t>
            </a:r>
            <a:r>
              <a:rPr lang="en-US" sz="2400" dirty="0" smtClean="0">
                <a:latin typeface="Arial" pitchFamily="34" charset="0"/>
                <a:cs typeface="Arial" pitchFamily="34" charset="0"/>
              </a:rPr>
              <a:t> equation of state: </a:t>
            </a:r>
            <a:endParaRPr lang="en-US" sz="2400" dirty="0"/>
          </a:p>
        </p:txBody>
      </p:sp>
      <p:grpSp>
        <p:nvGrpSpPr>
          <p:cNvPr id="13" name="Group 12"/>
          <p:cNvGrpSpPr/>
          <p:nvPr/>
        </p:nvGrpSpPr>
        <p:grpSpPr>
          <a:xfrm>
            <a:off x="762000" y="2209800"/>
            <a:ext cx="3124200" cy="2843506"/>
            <a:chOff x="533400" y="2286000"/>
            <a:chExt cx="3441700" cy="3870328"/>
          </a:xfrm>
        </p:grpSpPr>
        <p:sp>
          <p:nvSpPr>
            <p:cNvPr id="14" name="Freeform 17"/>
            <p:cNvSpPr>
              <a:spLocks/>
            </p:cNvSpPr>
            <p:nvPr/>
          </p:nvSpPr>
          <p:spPr bwMode="auto">
            <a:xfrm>
              <a:off x="762000" y="3200400"/>
              <a:ext cx="1905000" cy="1447800"/>
            </a:xfrm>
            <a:custGeom>
              <a:avLst/>
              <a:gdLst>
                <a:gd name="T0" fmla="*/ 0 w 2448"/>
                <a:gd name="T1" fmla="*/ 66771442 h 1736"/>
                <a:gd name="T2" fmla="*/ 87202765 w 2448"/>
                <a:gd name="T3" fmla="*/ 300470227 h 1736"/>
                <a:gd name="T4" fmla="*/ 203473111 w 2448"/>
                <a:gd name="T5" fmla="*/ 567555163 h 1736"/>
                <a:gd name="T6" fmla="*/ 261607542 w 2448"/>
                <a:gd name="T7" fmla="*/ 701097161 h 1736"/>
                <a:gd name="T8" fmla="*/ 319742703 w 2448"/>
                <a:gd name="T9" fmla="*/ 834639994 h 1736"/>
                <a:gd name="T10" fmla="*/ 377877863 w 2448"/>
                <a:gd name="T11" fmla="*/ 934796910 h 1736"/>
                <a:gd name="T12" fmla="*/ 465080701 w 2448"/>
                <a:gd name="T13" fmla="*/ 1034952784 h 1736"/>
                <a:gd name="T14" fmla="*/ 581351023 w 2448"/>
                <a:gd name="T15" fmla="*/ 1135109491 h 1736"/>
                <a:gd name="T16" fmla="*/ 726688924 w 2448"/>
                <a:gd name="T17" fmla="*/ 1201880908 h 1736"/>
                <a:gd name="T18" fmla="*/ 930161403 w 2448"/>
                <a:gd name="T19" fmla="*/ 1101724200 h 1736"/>
                <a:gd name="T20" fmla="*/ 1133634465 w 2448"/>
                <a:gd name="T21" fmla="*/ 801253869 h 1736"/>
                <a:gd name="T22" fmla="*/ 1249904786 w 2448"/>
                <a:gd name="T23" fmla="*/ 534169037 h 1736"/>
                <a:gd name="T24" fmla="*/ 1395241910 w 2448"/>
                <a:gd name="T25" fmla="*/ 200313467 h 1736"/>
                <a:gd name="T26" fmla="*/ 1482444651 w 2448"/>
                <a:gd name="T27" fmla="*/ 0 h 1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8"/>
                <a:gd name="T43" fmla="*/ 0 h 1736"/>
                <a:gd name="T44" fmla="*/ 2448 w 2448"/>
                <a:gd name="T45" fmla="*/ 1736 h 17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8" h="1736">
                  <a:moveTo>
                    <a:pt x="0" y="96"/>
                  </a:moveTo>
                  <a:cubicBezTo>
                    <a:pt x="44" y="204"/>
                    <a:pt x="88" y="312"/>
                    <a:pt x="144" y="432"/>
                  </a:cubicBezTo>
                  <a:cubicBezTo>
                    <a:pt x="200" y="552"/>
                    <a:pt x="288" y="720"/>
                    <a:pt x="336" y="816"/>
                  </a:cubicBezTo>
                  <a:cubicBezTo>
                    <a:pt x="384" y="912"/>
                    <a:pt x="400" y="944"/>
                    <a:pt x="432" y="1008"/>
                  </a:cubicBezTo>
                  <a:cubicBezTo>
                    <a:pt x="464" y="1072"/>
                    <a:pt x="496" y="1144"/>
                    <a:pt x="528" y="1200"/>
                  </a:cubicBezTo>
                  <a:cubicBezTo>
                    <a:pt x="560" y="1256"/>
                    <a:pt x="584" y="1296"/>
                    <a:pt x="624" y="1344"/>
                  </a:cubicBezTo>
                  <a:cubicBezTo>
                    <a:pt x="664" y="1392"/>
                    <a:pt x="712" y="1440"/>
                    <a:pt x="768" y="1488"/>
                  </a:cubicBezTo>
                  <a:cubicBezTo>
                    <a:pt x="824" y="1536"/>
                    <a:pt x="888" y="1592"/>
                    <a:pt x="960" y="1632"/>
                  </a:cubicBezTo>
                  <a:cubicBezTo>
                    <a:pt x="1032" y="1672"/>
                    <a:pt x="1104" y="1736"/>
                    <a:pt x="1200" y="1728"/>
                  </a:cubicBezTo>
                  <a:cubicBezTo>
                    <a:pt x="1296" y="1720"/>
                    <a:pt x="1424" y="1680"/>
                    <a:pt x="1536" y="1584"/>
                  </a:cubicBezTo>
                  <a:cubicBezTo>
                    <a:pt x="1648" y="1488"/>
                    <a:pt x="1784" y="1288"/>
                    <a:pt x="1872" y="1152"/>
                  </a:cubicBezTo>
                  <a:cubicBezTo>
                    <a:pt x="1960" y="1016"/>
                    <a:pt x="1992" y="912"/>
                    <a:pt x="2064" y="768"/>
                  </a:cubicBezTo>
                  <a:cubicBezTo>
                    <a:pt x="2136" y="624"/>
                    <a:pt x="2240" y="416"/>
                    <a:pt x="2304" y="288"/>
                  </a:cubicBezTo>
                  <a:cubicBezTo>
                    <a:pt x="2368" y="160"/>
                    <a:pt x="2408" y="80"/>
                    <a:pt x="2448" y="0"/>
                  </a:cubicBezTo>
                </a:path>
              </a:pathLst>
            </a:custGeom>
            <a:noFill/>
            <a:ln w="25400">
              <a:solidFill>
                <a:srgbClr val="FF0000"/>
              </a:solidFill>
              <a:round/>
              <a:headEnd/>
              <a:tailEnd/>
            </a:ln>
          </p:spPr>
          <p:txBody>
            <a:bodyPr/>
            <a:lstStyle/>
            <a:p>
              <a:endParaRPr lang="en-US"/>
            </a:p>
          </p:txBody>
        </p:sp>
        <p:sp>
          <p:nvSpPr>
            <p:cNvPr id="15" name="Line 23"/>
            <p:cNvSpPr>
              <a:spLocks noChangeShapeType="1"/>
            </p:cNvSpPr>
            <p:nvPr/>
          </p:nvSpPr>
          <p:spPr bwMode="auto">
            <a:xfrm flipV="1">
              <a:off x="533400" y="2286000"/>
              <a:ext cx="0" cy="3428999"/>
            </a:xfrm>
            <a:prstGeom prst="line">
              <a:avLst/>
            </a:prstGeom>
            <a:noFill/>
            <a:ln w="25400">
              <a:solidFill>
                <a:schemeClr val="tx1"/>
              </a:solidFill>
              <a:round/>
              <a:headEnd/>
              <a:tailEnd type="triangle" w="med" len="med"/>
            </a:ln>
          </p:spPr>
          <p:txBody>
            <a:bodyPr/>
            <a:lstStyle/>
            <a:p>
              <a:endParaRPr lang="en-US"/>
            </a:p>
          </p:txBody>
        </p:sp>
        <p:sp>
          <p:nvSpPr>
            <p:cNvPr id="16" name="Line 24"/>
            <p:cNvSpPr>
              <a:spLocks noChangeShapeType="1"/>
            </p:cNvSpPr>
            <p:nvPr/>
          </p:nvSpPr>
          <p:spPr bwMode="auto">
            <a:xfrm>
              <a:off x="533400" y="5715000"/>
              <a:ext cx="3429000" cy="0"/>
            </a:xfrm>
            <a:prstGeom prst="line">
              <a:avLst/>
            </a:prstGeom>
            <a:noFill/>
            <a:ln w="25400">
              <a:solidFill>
                <a:schemeClr val="tx1"/>
              </a:solidFill>
              <a:round/>
              <a:headEnd/>
              <a:tailEnd type="triangle" w="med" len="med"/>
            </a:ln>
          </p:spPr>
          <p:txBody>
            <a:bodyPr/>
            <a:lstStyle/>
            <a:p>
              <a:endParaRPr lang="en-US"/>
            </a:p>
          </p:txBody>
        </p:sp>
        <p:sp>
          <p:nvSpPr>
            <p:cNvPr id="17" name="Text Box 42"/>
            <p:cNvSpPr txBox="1">
              <a:spLocks noChangeArrowheads="1"/>
            </p:cNvSpPr>
            <p:nvPr/>
          </p:nvSpPr>
          <p:spPr bwMode="auto">
            <a:xfrm>
              <a:off x="1066800" y="3581400"/>
              <a:ext cx="1244600" cy="366713"/>
            </a:xfrm>
            <a:prstGeom prst="rect">
              <a:avLst/>
            </a:prstGeom>
            <a:noFill/>
            <a:ln w="9525">
              <a:noFill/>
              <a:miter lim="800000"/>
              <a:headEnd/>
              <a:tailEnd/>
            </a:ln>
          </p:spPr>
          <p:txBody>
            <a:bodyPr wrap="none">
              <a:spAutoFit/>
            </a:bodyPr>
            <a:lstStyle/>
            <a:p>
              <a:r>
                <a:rPr lang="en-US" dirty="0">
                  <a:solidFill>
                    <a:srgbClr val="FF0000"/>
                  </a:solidFill>
                  <a:latin typeface="Calibri" pitchFamily="34" charset="0"/>
                </a:rPr>
                <a:t>Structure A</a:t>
              </a:r>
            </a:p>
          </p:txBody>
        </p:sp>
        <p:grpSp>
          <p:nvGrpSpPr>
            <p:cNvPr id="18" name="Group 50"/>
            <p:cNvGrpSpPr>
              <a:grpSpLocks/>
            </p:cNvGrpSpPr>
            <p:nvPr/>
          </p:nvGrpSpPr>
          <p:grpSpPr bwMode="auto">
            <a:xfrm>
              <a:off x="1828800" y="3962400"/>
              <a:ext cx="2146300" cy="1433513"/>
              <a:chOff x="1152" y="2496"/>
              <a:chExt cx="1352" cy="903"/>
            </a:xfrm>
          </p:grpSpPr>
          <p:sp>
            <p:nvSpPr>
              <p:cNvPr id="27" name="Freeform 18"/>
              <p:cNvSpPr>
                <a:spLocks/>
              </p:cNvSpPr>
              <p:nvPr/>
            </p:nvSpPr>
            <p:spPr bwMode="auto">
              <a:xfrm>
                <a:off x="1152" y="2496"/>
                <a:ext cx="1056" cy="768"/>
              </a:xfrm>
              <a:custGeom>
                <a:avLst/>
                <a:gdLst>
                  <a:gd name="T0" fmla="*/ 0 w 2448"/>
                  <a:gd name="T1" fmla="*/ 19 h 1736"/>
                  <a:gd name="T2" fmla="*/ 27 w 2448"/>
                  <a:gd name="T3" fmla="*/ 84 h 1736"/>
                  <a:gd name="T4" fmla="*/ 63 w 2448"/>
                  <a:gd name="T5" fmla="*/ 160 h 1736"/>
                  <a:gd name="T6" fmla="*/ 80 w 2448"/>
                  <a:gd name="T7" fmla="*/ 197 h 1736"/>
                  <a:gd name="T8" fmla="*/ 98 w 2448"/>
                  <a:gd name="T9" fmla="*/ 235 h 1736"/>
                  <a:gd name="T10" fmla="*/ 116 w 2448"/>
                  <a:gd name="T11" fmla="*/ 263 h 1736"/>
                  <a:gd name="T12" fmla="*/ 143 w 2448"/>
                  <a:gd name="T13" fmla="*/ 291 h 1736"/>
                  <a:gd name="T14" fmla="*/ 179 w 2448"/>
                  <a:gd name="T15" fmla="*/ 319 h 1736"/>
                  <a:gd name="T16" fmla="*/ 223 w 2448"/>
                  <a:gd name="T17" fmla="*/ 338 h 1736"/>
                  <a:gd name="T18" fmla="*/ 286 w 2448"/>
                  <a:gd name="T19" fmla="*/ 310 h 1736"/>
                  <a:gd name="T20" fmla="*/ 349 w 2448"/>
                  <a:gd name="T21" fmla="*/ 226 h 1736"/>
                  <a:gd name="T22" fmla="*/ 384 w 2448"/>
                  <a:gd name="T23" fmla="*/ 150 h 1736"/>
                  <a:gd name="T24" fmla="*/ 429 w 2448"/>
                  <a:gd name="T25" fmla="*/ 56 h 1736"/>
                  <a:gd name="T26" fmla="*/ 456 w 2448"/>
                  <a:gd name="T27" fmla="*/ 0 h 1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8"/>
                  <a:gd name="T43" fmla="*/ 0 h 1736"/>
                  <a:gd name="T44" fmla="*/ 2448 w 2448"/>
                  <a:gd name="T45" fmla="*/ 1736 h 17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8" h="1736">
                    <a:moveTo>
                      <a:pt x="0" y="96"/>
                    </a:moveTo>
                    <a:cubicBezTo>
                      <a:pt x="44" y="204"/>
                      <a:pt x="88" y="312"/>
                      <a:pt x="144" y="432"/>
                    </a:cubicBezTo>
                    <a:cubicBezTo>
                      <a:pt x="200" y="552"/>
                      <a:pt x="288" y="720"/>
                      <a:pt x="336" y="816"/>
                    </a:cubicBezTo>
                    <a:cubicBezTo>
                      <a:pt x="384" y="912"/>
                      <a:pt x="400" y="944"/>
                      <a:pt x="432" y="1008"/>
                    </a:cubicBezTo>
                    <a:cubicBezTo>
                      <a:pt x="464" y="1072"/>
                      <a:pt x="496" y="1144"/>
                      <a:pt x="528" y="1200"/>
                    </a:cubicBezTo>
                    <a:cubicBezTo>
                      <a:pt x="560" y="1256"/>
                      <a:pt x="584" y="1296"/>
                      <a:pt x="624" y="1344"/>
                    </a:cubicBezTo>
                    <a:cubicBezTo>
                      <a:pt x="664" y="1392"/>
                      <a:pt x="712" y="1440"/>
                      <a:pt x="768" y="1488"/>
                    </a:cubicBezTo>
                    <a:cubicBezTo>
                      <a:pt x="824" y="1536"/>
                      <a:pt x="888" y="1592"/>
                      <a:pt x="960" y="1632"/>
                    </a:cubicBezTo>
                    <a:cubicBezTo>
                      <a:pt x="1032" y="1672"/>
                      <a:pt x="1104" y="1736"/>
                      <a:pt x="1200" y="1728"/>
                    </a:cubicBezTo>
                    <a:cubicBezTo>
                      <a:pt x="1296" y="1720"/>
                      <a:pt x="1424" y="1680"/>
                      <a:pt x="1536" y="1584"/>
                    </a:cubicBezTo>
                    <a:cubicBezTo>
                      <a:pt x="1648" y="1488"/>
                      <a:pt x="1784" y="1288"/>
                      <a:pt x="1872" y="1152"/>
                    </a:cubicBezTo>
                    <a:cubicBezTo>
                      <a:pt x="1960" y="1016"/>
                      <a:pt x="1992" y="912"/>
                      <a:pt x="2064" y="768"/>
                    </a:cubicBezTo>
                    <a:cubicBezTo>
                      <a:pt x="2136" y="624"/>
                      <a:pt x="2240" y="416"/>
                      <a:pt x="2304" y="288"/>
                    </a:cubicBezTo>
                    <a:cubicBezTo>
                      <a:pt x="2368" y="160"/>
                      <a:pt x="2408" y="80"/>
                      <a:pt x="2448" y="0"/>
                    </a:cubicBezTo>
                  </a:path>
                </a:pathLst>
              </a:custGeom>
              <a:noFill/>
              <a:ln w="25400">
                <a:solidFill>
                  <a:schemeClr val="accent2"/>
                </a:solidFill>
                <a:round/>
                <a:headEnd/>
                <a:tailEnd/>
              </a:ln>
            </p:spPr>
            <p:txBody>
              <a:bodyPr/>
              <a:lstStyle/>
              <a:p>
                <a:endParaRPr lang="en-US"/>
              </a:p>
            </p:txBody>
          </p:sp>
          <p:sp>
            <p:nvSpPr>
              <p:cNvPr id="28" name="Text Box 43"/>
              <p:cNvSpPr txBox="1">
                <a:spLocks noChangeArrowheads="1"/>
              </p:cNvSpPr>
              <p:nvPr/>
            </p:nvSpPr>
            <p:spPr bwMode="auto">
              <a:xfrm>
                <a:off x="1728" y="3168"/>
                <a:ext cx="776" cy="231"/>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Structure B</a:t>
                </a:r>
              </a:p>
            </p:txBody>
          </p:sp>
        </p:grpSp>
        <p:grpSp>
          <p:nvGrpSpPr>
            <p:cNvPr id="19" name="Group 53"/>
            <p:cNvGrpSpPr>
              <a:grpSpLocks/>
            </p:cNvGrpSpPr>
            <p:nvPr/>
          </p:nvGrpSpPr>
          <p:grpSpPr bwMode="auto">
            <a:xfrm>
              <a:off x="1295400" y="4419602"/>
              <a:ext cx="1385888" cy="1736726"/>
              <a:chOff x="816" y="2784"/>
              <a:chExt cx="873" cy="1094"/>
            </a:xfrm>
          </p:grpSpPr>
          <p:sp>
            <p:nvSpPr>
              <p:cNvPr id="20" name="Line 27"/>
              <p:cNvSpPr>
                <a:spLocks noChangeShapeType="1"/>
              </p:cNvSpPr>
              <p:nvPr/>
            </p:nvSpPr>
            <p:spPr bwMode="auto">
              <a:xfrm>
                <a:off x="816" y="2784"/>
                <a:ext cx="816" cy="480"/>
              </a:xfrm>
              <a:prstGeom prst="line">
                <a:avLst/>
              </a:prstGeom>
              <a:noFill/>
              <a:ln w="25400">
                <a:solidFill>
                  <a:schemeClr val="tx1"/>
                </a:solidFill>
                <a:prstDash val="dash"/>
                <a:round/>
                <a:headEnd/>
                <a:tailEnd/>
              </a:ln>
            </p:spPr>
            <p:txBody>
              <a:bodyPr/>
              <a:lstStyle/>
              <a:p>
                <a:endParaRPr lang="en-US"/>
              </a:p>
            </p:txBody>
          </p:sp>
          <p:sp>
            <p:nvSpPr>
              <p:cNvPr id="21" name="Line 45"/>
              <p:cNvSpPr>
                <a:spLocks noChangeShapeType="1"/>
              </p:cNvSpPr>
              <p:nvPr/>
            </p:nvSpPr>
            <p:spPr bwMode="auto">
              <a:xfrm>
                <a:off x="912" y="3504"/>
                <a:ext cx="0" cy="96"/>
              </a:xfrm>
              <a:prstGeom prst="line">
                <a:avLst/>
              </a:prstGeom>
              <a:noFill/>
              <a:ln w="25400">
                <a:solidFill>
                  <a:schemeClr val="tx1"/>
                </a:solidFill>
                <a:round/>
                <a:headEnd/>
                <a:tailEnd/>
              </a:ln>
            </p:spPr>
            <p:txBody>
              <a:bodyPr/>
              <a:lstStyle/>
              <a:p>
                <a:endParaRPr lang="en-US"/>
              </a:p>
            </p:txBody>
          </p:sp>
          <p:sp>
            <p:nvSpPr>
              <p:cNvPr id="22" name="Text Box 47"/>
              <p:cNvSpPr txBox="1">
                <a:spLocks noChangeArrowheads="1"/>
              </p:cNvSpPr>
              <p:nvPr/>
            </p:nvSpPr>
            <p:spPr bwMode="auto">
              <a:xfrm>
                <a:off x="816" y="3552"/>
                <a:ext cx="274" cy="317"/>
              </a:xfrm>
              <a:prstGeom prst="rect">
                <a:avLst/>
              </a:prstGeom>
              <a:noFill/>
              <a:ln w="9525">
                <a:noFill/>
                <a:miter lim="800000"/>
                <a:headEnd/>
                <a:tailEnd/>
              </a:ln>
            </p:spPr>
            <p:txBody>
              <a:bodyPr wrap="none">
                <a:spAutoFit/>
              </a:bodyPr>
              <a:lstStyle/>
              <a:p>
                <a:r>
                  <a:rPr lang="en-US" dirty="0" smtClean="0">
                    <a:latin typeface="Calibri" pitchFamily="34" charset="0"/>
                  </a:rPr>
                  <a:t>V</a:t>
                </a:r>
                <a:r>
                  <a:rPr lang="en-US" baseline="-25000" dirty="0" smtClean="0">
                    <a:latin typeface="Calibri" pitchFamily="34" charset="0"/>
                  </a:rPr>
                  <a:t>A</a:t>
                </a:r>
                <a:endParaRPr lang="en-US" baseline="-25000" dirty="0">
                  <a:latin typeface="Calibri" pitchFamily="34" charset="0"/>
                </a:endParaRPr>
              </a:p>
            </p:txBody>
          </p:sp>
          <p:sp>
            <p:nvSpPr>
              <p:cNvPr id="23" name="Line 46"/>
              <p:cNvSpPr>
                <a:spLocks noChangeShapeType="1"/>
              </p:cNvSpPr>
              <p:nvPr/>
            </p:nvSpPr>
            <p:spPr bwMode="auto">
              <a:xfrm>
                <a:off x="1536" y="3504"/>
                <a:ext cx="0" cy="96"/>
              </a:xfrm>
              <a:prstGeom prst="line">
                <a:avLst/>
              </a:prstGeom>
              <a:noFill/>
              <a:ln w="25400">
                <a:solidFill>
                  <a:schemeClr val="tx1"/>
                </a:solidFill>
                <a:round/>
                <a:headEnd/>
                <a:tailEnd/>
              </a:ln>
            </p:spPr>
            <p:txBody>
              <a:bodyPr/>
              <a:lstStyle/>
              <a:p>
                <a:endParaRPr lang="en-US"/>
              </a:p>
            </p:txBody>
          </p:sp>
          <p:sp>
            <p:nvSpPr>
              <p:cNvPr id="24" name="Text Box 48"/>
              <p:cNvSpPr txBox="1">
                <a:spLocks noChangeArrowheads="1"/>
              </p:cNvSpPr>
              <p:nvPr/>
            </p:nvSpPr>
            <p:spPr bwMode="auto">
              <a:xfrm>
                <a:off x="1412" y="3561"/>
                <a:ext cx="277" cy="317"/>
              </a:xfrm>
              <a:prstGeom prst="rect">
                <a:avLst/>
              </a:prstGeom>
              <a:noFill/>
              <a:ln w="9525">
                <a:noFill/>
                <a:miter lim="800000"/>
                <a:headEnd/>
                <a:tailEnd/>
              </a:ln>
            </p:spPr>
            <p:txBody>
              <a:bodyPr wrap="none">
                <a:spAutoFit/>
              </a:bodyPr>
              <a:lstStyle/>
              <a:p>
                <a:r>
                  <a:rPr lang="en-US" dirty="0" smtClean="0">
                    <a:latin typeface="Calibri" pitchFamily="34" charset="0"/>
                  </a:rPr>
                  <a:t>V</a:t>
                </a:r>
                <a:r>
                  <a:rPr lang="en-US" baseline="-25000" dirty="0" smtClean="0">
                    <a:latin typeface="Calibri" pitchFamily="34" charset="0"/>
                  </a:rPr>
                  <a:t>B</a:t>
                </a:r>
                <a:endParaRPr lang="en-US" baseline="-25000" dirty="0">
                  <a:latin typeface="Calibri" pitchFamily="34" charset="0"/>
                </a:endParaRPr>
              </a:p>
            </p:txBody>
          </p:sp>
          <p:sp>
            <p:nvSpPr>
              <p:cNvPr id="25" name="Line 51"/>
              <p:cNvSpPr>
                <a:spLocks noChangeShapeType="1"/>
              </p:cNvSpPr>
              <p:nvPr/>
            </p:nvSpPr>
            <p:spPr bwMode="auto">
              <a:xfrm flipV="1">
                <a:off x="912" y="2880"/>
                <a:ext cx="0" cy="576"/>
              </a:xfrm>
              <a:prstGeom prst="line">
                <a:avLst/>
              </a:prstGeom>
              <a:noFill/>
              <a:ln w="9525">
                <a:solidFill>
                  <a:schemeClr val="tx1"/>
                </a:solidFill>
                <a:prstDash val="dash"/>
                <a:round/>
                <a:headEnd/>
                <a:tailEnd/>
              </a:ln>
            </p:spPr>
            <p:txBody>
              <a:bodyPr/>
              <a:lstStyle/>
              <a:p>
                <a:endParaRPr lang="en-US"/>
              </a:p>
            </p:txBody>
          </p:sp>
          <p:sp>
            <p:nvSpPr>
              <p:cNvPr id="26" name="Line 52"/>
              <p:cNvSpPr>
                <a:spLocks noChangeShapeType="1"/>
              </p:cNvSpPr>
              <p:nvPr/>
            </p:nvSpPr>
            <p:spPr bwMode="auto">
              <a:xfrm flipV="1">
                <a:off x="1536" y="3264"/>
                <a:ext cx="0" cy="192"/>
              </a:xfrm>
              <a:prstGeom prst="line">
                <a:avLst/>
              </a:prstGeom>
              <a:noFill/>
              <a:ln w="9525">
                <a:solidFill>
                  <a:schemeClr val="tx1"/>
                </a:solidFill>
                <a:prstDash val="dash"/>
                <a:round/>
                <a:headEnd/>
                <a:tailEnd/>
              </a:ln>
            </p:spPr>
            <p:txBody>
              <a:bodyPr/>
              <a:lstStyle/>
              <a:p>
                <a:endParaRPr lang="en-US"/>
              </a:p>
            </p:txBody>
          </p:sp>
        </p:grpSp>
      </p:grpSp>
      <p:sp>
        <p:nvSpPr>
          <p:cNvPr id="29" name="Text Box 26"/>
          <p:cNvSpPr txBox="1">
            <a:spLocks noChangeArrowheads="1"/>
          </p:cNvSpPr>
          <p:nvPr/>
        </p:nvSpPr>
        <p:spPr bwMode="auto">
          <a:xfrm>
            <a:off x="381000" y="2133600"/>
            <a:ext cx="296876" cy="369332"/>
          </a:xfrm>
          <a:prstGeom prst="rect">
            <a:avLst/>
          </a:prstGeom>
          <a:noFill/>
          <a:ln w="9525">
            <a:noFill/>
            <a:miter lim="800000"/>
            <a:headEnd/>
            <a:tailEnd/>
          </a:ln>
        </p:spPr>
        <p:txBody>
          <a:bodyPr wrap="none">
            <a:spAutoFit/>
          </a:bodyPr>
          <a:lstStyle/>
          <a:p>
            <a:r>
              <a:rPr lang="en-US" dirty="0" smtClean="0">
                <a:latin typeface="Calibri" pitchFamily="34" charset="0"/>
              </a:rPr>
              <a:t>E</a:t>
            </a:r>
            <a:endParaRPr lang="en-US" baseline="-25000" dirty="0">
              <a:latin typeface="Calibri" pitchFamily="34" charset="0"/>
            </a:endParaRPr>
          </a:p>
        </p:txBody>
      </p:sp>
      <p:sp>
        <p:nvSpPr>
          <p:cNvPr id="30" name="Text Box 47"/>
          <p:cNvSpPr txBox="1">
            <a:spLocks noChangeArrowheads="1"/>
          </p:cNvSpPr>
          <p:nvPr/>
        </p:nvSpPr>
        <p:spPr bwMode="auto">
          <a:xfrm>
            <a:off x="3581400" y="4724400"/>
            <a:ext cx="316112" cy="369332"/>
          </a:xfrm>
          <a:prstGeom prst="rect">
            <a:avLst/>
          </a:prstGeom>
          <a:noFill/>
          <a:ln w="9525">
            <a:noFill/>
            <a:miter lim="800000"/>
            <a:headEnd/>
            <a:tailEnd/>
          </a:ln>
        </p:spPr>
        <p:txBody>
          <a:bodyPr wrap="none">
            <a:spAutoFit/>
          </a:bodyPr>
          <a:lstStyle/>
          <a:p>
            <a:r>
              <a:rPr lang="en-US" dirty="0" smtClean="0">
                <a:latin typeface="Calibri" pitchFamily="34" charset="0"/>
              </a:rPr>
              <a:t>V</a:t>
            </a:r>
            <a:endParaRPr lang="en-US" baseline="-25000" dirty="0">
              <a:latin typeface="Calibri" pitchFamily="34" charset="0"/>
            </a:endParaRPr>
          </a:p>
        </p:txBody>
      </p:sp>
      <p:sp>
        <p:nvSpPr>
          <p:cNvPr id="31" name="Rectangle 30"/>
          <p:cNvSpPr/>
          <p:nvPr/>
        </p:nvSpPr>
        <p:spPr>
          <a:xfrm>
            <a:off x="685800" y="914400"/>
            <a:ext cx="6553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7"/>
          <p:cNvSpPr>
            <a:spLocks/>
          </p:cNvSpPr>
          <p:nvPr/>
        </p:nvSpPr>
        <p:spPr bwMode="auto">
          <a:xfrm>
            <a:off x="990600" y="2514600"/>
            <a:ext cx="1676400" cy="1139890"/>
          </a:xfrm>
          <a:custGeom>
            <a:avLst/>
            <a:gdLst>
              <a:gd name="T0" fmla="*/ 0 w 2448"/>
              <a:gd name="T1" fmla="*/ 66771442 h 1736"/>
              <a:gd name="T2" fmla="*/ 87202765 w 2448"/>
              <a:gd name="T3" fmla="*/ 300470227 h 1736"/>
              <a:gd name="T4" fmla="*/ 203473111 w 2448"/>
              <a:gd name="T5" fmla="*/ 567555163 h 1736"/>
              <a:gd name="T6" fmla="*/ 261607542 w 2448"/>
              <a:gd name="T7" fmla="*/ 701097161 h 1736"/>
              <a:gd name="T8" fmla="*/ 319742703 w 2448"/>
              <a:gd name="T9" fmla="*/ 834639994 h 1736"/>
              <a:gd name="T10" fmla="*/ 377877863 w 2448"/>
              <a:gd name="T11" fmla="*/ 934796910 h 1736"/>
              <a:gd name="T12" fmla="*/ 465080701 w 2448"/>
              <a:gd name="T13" fmla="*/ 1034952784 h 1736"/>
              <a:gd name="T14" fmla="*/ 581351023 w 2448"/>
              <a:gd name="T15" fmla="*/ 1135109491 h 1736"/>
              <a:gd name="T16" fmla="*/ 726688924 w 2448"/>
              <a:gd name="T17" fmla="*/ 1201880908 h 1736"/>
              <a:gd name="T18" fmla="*/ 930161403 w 2448"/>
              <a:gd name="T19" fmla="*/ 1101724200 h 1736"/>
              <a:gd name="T20" fmla="*/ 1133634465 w 2448"/>
              <a:gd name="T21" fmla="*/ 801253869 h 1736"/>
              <a:gd name="T22" fmla="*/ 1249904786 w 2448"/>
              <a:gd name="T23" fmla="*/ 534169037 h 1736"/>
              <a:gd name="T24" fmla="*/ 1395241910 w 2448"/>
              <a:gd name="T25" fmla="*/ 200313467 h 1736"/>
              <a:gd name="T26" fmla="*/ 1482444651 w 2448"/>
              <a:gd name="T27" fmla="*/ 0 h 1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8"/>
              <a:gd name="T43" fmla="*/ 0 h 1736"/>
              <a:gd name="T44" fmla="*/ 2448 w 2448"/>
              <a:gd name="T45" fmla="*/ 1736 h 17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8" h="1736">
                <a:moveTo>
                  <a:pt x="0" y="96"/>
                </a:moveTo>
                <a:cubicBezTo>
                  <a:pt x="44" y="204"/>
                  <a:pt x="88" y="312"/>
                  <a:pt x="144" y="432"/>
                </a:cubicBezTo>
                <a:cubicBezTo>
                  <a:pt x="200" y="552"/>
                  <a:pt x="288" y="720"/>
                  <a:pt x="336" y="816"/>
                </a:cubicBezTo>
                <a:cubicBezTo>
                  <a:pt x="384" y="912"/>
                  <a:pt x="400" y="944"/>
                  <a:pt x="432" y="1008"/>
                </a:cubicBezTo>
                <a:cubicBezTo>
                  <a:pt x="464" y="1072"/>
                  <a:pt x="496" y="1144"/>
                  <a:pt x="528" y="1200"/>
                </a:cubicBezTo>
                <a:cubicBezTo>
                  <a:pt x="560" y="1256"/>
                  <a:pt x="584" y="1296"/>
                  <a:pt x="624" y="1344"/>
                </a:cubicBezTo>
                <a:cubicBezTo>
                  <a:pt x="664" y="1392"/>
                  <a:pt x="712" y="1440"/>
                  <a:pt x="768" y="1488"/>
                </a:cubicBezTo>
                <a:cubicBezTo>
                  <a:pt x="824" y="1536"/>
                  <a:pt x="888" y="1592"/>
                  <a:pt x="960" y="1632"/>
                </a:cubicBezTo>
                <a:cubicBezTo>
                  <a:pt x="1032" y="1672"/>
                  <a:pt x="1104" y="1736"/>
                  <a:pt x="1200" y="1728"/>
                </a:cubicBezTo>
                <a:cubicBezTo>
                  <a:pt x="1296" y="1720"/>
                  <a:pt x="1424" y="1680"/>
                  <a:pt x="1536" y="1584"/>
                </a:cubicBezTo>
                <a:cubicBezTo>
                  <a:pt x="1648" y="1488"/>
                  <a:pt x="1784" y="1288"/>
                  <a:pt x="1872" y="1152"/>
                </a:cubicBezTo>
                <a:cubicBezTo>
                  <a:pt x="1960" y="1016"/>
                  <a:pt x="1992" y="912"/>
                  <a:pt x="2064" y="768"/>
                </a:cubicBezTo>
                <a:cubicBezTo>
                  <a:pt x="2136" y="624"/>
                  <a:pt x="2240" y="416"/>
                  <a:pt x="2304" y="288"/>
                </a:cubicBezTo>
                <a:cubicBezTo>
                  <a:pt x="2368" y="160"/>
                  <a:pt x="2408" y="80"/>
                  <a:pt x="2448" y="0"/>
                </a:cubicBezTo>
              </a:path>
            </a:pathLst>
          </a:custGeom>
          <a:noFill/>
          <a:ln w="25400">
            <a:solidFill>
              <a:srgbClr val="FF0000"/>
            </a:solidFill>
            <a:prstDash val="dash"/>
            <a:round/>
            <a:headEnd/>
            <a:tailEnd/>
          </a:ln>
        </p:spPr>
        <p:txBody>
          <a:bodyPr/>
          <a:lstStyle/>
          <a:p>
            <a:endParaRPr lang="en-US"/>
          </a:p>
        </p:txBody>
      </p:sp>
      <p:sp>
        <p:nvSpPr>
          <p:cNvPr id="33" name="Freeform 18"/>
          <p:cNvSpPr>
            <a:spLocks/>
          </p:cNvSpPr>
          <p:nvPr/>
        </p:nvSpPr>
        <p:spPr bwMode="auto">
          <a:xfrm>
            <a:off x="1981200" y="3276600"/>
            <a:ext cx="1447800" cy="971939"/>
          </a:xfrm>
          <a:custGeom>
            <a:avLst/>
            <a:gdLst>
              <a:gd name="T0" fmla="*/ 0 w 2448"/>
              <a:gd name="T1" fmla="*/ 19 h 1736"/>
              <a:gd name="T2" fmla="*/ 27 w 2448"/>
              <a:gd name="T3" fmla="*/ 84 h 1736"/>
              <a:gd name="T4" fmla="*/ 63 w 2448"/>
              <a:gd name="T5" fmla="*/ 160 h 1736"/>
              <a:gd name="T6" fmla="*/ 80 w 2448"/>
              <a:gd name="T7" fmla="*/ 197 h 1736"/>
              <a:gd name="T8" fmla="*/ 98 w 2448"/>
              <a:gd name="T9" fmla="*/ 235 h 1736"/>
              <a:gd name="T10" fmla="*/ 116 w 2448"/>
              <a:gd name="T11" fmla="*/ 263 h 1736"/>
              <a:gd name="T12" fmla="*/ 143 w 2448"/>
              <a:gd name="T13" fmla="*/ 291 h 1736"/>
              <a:gd name="T14" fmla="*/ 179 w 2448"/>
              <a:gd name="T15" fmla="*/ 319 h 1736"/>
              <a:gd name="T16" fmla="*/ 223 w 2448"/>
              <a:gd name="T17" fmla="*/ 338 h 1736"/>
              <a:gd name="T18" fmla="*/ 286 w 2448"/>
              <a:gd name="T19" fmla="*/ 310 h 1736"/>
              <a:gd name="T20" fmla="*/ 349 w 2448"/>
              <a:gd name="T21" fmla="*/ 226 h 1736"/>
              <a:gd name="T22" fmla="*/ 384 w 2448"/>
              <a:gd name="T23" fmla="*/ 150 h 1736"/>
              <a:gd name="T24" fmla="*/ 429 w 2448"/>
              <a:gd name="T25" fmla="*/ 56 h 1736"/>
              <a:gd name="T26" fmla="*/ 456 w 2448"/>
              <a:gd name="T27" fmla="*/ 0 h 17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8"/>
              <a:gd name="T43" fmla="*/ 0 h 1736"/>
              <a:gd name="T44" fmla="*/ 2448 w 2448"/>
              <a:gd name="T45" fmla="*/ 1736 h 17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8" h="1736">
                <a:moveTo>
                  <a:pt x="0" y="96"/>
                </a:moveTo>
                <a:cubicBezTo>
                  <a:pt x="44" y="204"/>
                  <a:pt x="88" y="312"/>
                  <a:pt x="144" y="432"/>
                </a:cubicBezTo>
                <a:cubicBezTo>
                  <a:pt x="200" y="552"/>
                  <a:pt x="288" y="720"/>
                  <a:pt x="336" y="816"/>
                </a:cubicBezTo>
                <a:cubicBezTo>
                  <a:pt x="384" y="912"/>
                  <a:pt x="400" y="944"/>
                  <a:pt x="432" y="1008"/>
                </a:cubicBezTo>
                <a:cubicBezTo>
                  <a:pt x="464" y="1072"/>
                  <a:pt x="496" y="1144"/>
                  <a:pt x="528" y="1200"/>
                </a:cubicBezTo>
                <a:cubicBezTo>
                  <a:pt x="560" y="1256"/>
                  <a:pt x="584" y="1296"/>
                  <a:pt x="624" y="1344"/>
                </a:cubicBezTo>
                <a:cubicBezTo>
                  <a:pt x="664" y="1392"/>
                  <a:pt x="712" y="1440"/>
                  <a:pt x="768" y="1488"/>
                </a:cubicBezTo>
                <a:cubicBezTo>
                  <a:pt x="824" y="1536"/>
                  <a:pt x="888" y="1592"/>
                  <a:pt x="960" y="1632"/>
                </a:cubicBezTo>
                <a:cubicBezTo>
                  <a:pt x="1032" y="1672"/>
                  <a:pt x="1104" y="1736"/>
                  <a:pt x="1200" y="1728"/>
                </a:cubicBezTo>
                <a:cubicBezTo>
                  <a:pt x="1296" y="1720"/>
                  <a:pt x="1424" y="1680"/>
                  <a:pt x="1536" y="1584"/>
                </a:cubicBezTo>
                <a:cubicBezTo>
                  <a:pt x="1648" y="1488"/>
                  <a:pt x="1784" y="1288"/>
                  <a:pt x="1872" y="1152"/>
                </a:cubicBezTo>
                <a:cubicBezTo>
                  <a:pt x="1960" y="1016"/>
                  <a:pt x="1992" y="912"/>
                  <a:pt x="2064" y="768"/>
                </a:cubicBezTo>
                <a:cubicBezTo>
                  <a:pt x="2136" y="624"/>
                  <a:pt x="2240" y="416"/>
                  <a:pt x="2304" y="288"/>
                </a:cubicBezTo>
                <a:cubicBezTo>
                  <a:pt x="2368" y="160"/>
                  <a:pt x="2408" y="80"/>
                  <a:pt x="2448" y="0"/>
                </a:cubicBezTo>
              </a:path>
            </a:pathLst>
          </a:custGeom>
          <a:noFill/>
          <a:ln w="25400">
            <a:solidFill>
              <a:schemeClr val="accent2"/>
            </a:solidFill>
            <a:prstDash val="dash"/>
            <a:round/>
            <a:headEnd/>
            <a:tailEnd/>
          </a:ln>
        </p:spPr>
        <p:txBody>
          <a:bodyPr/>
          <a:lstStyle/>
          <a:p>
            <a:endParaRPr lang="en-US"/>
          </a:p>
        </p:txBody>
      </p:sp>
      <p:sp>
        <p:nvSpPr>
          <p:cNvPr id="34" name="Line 27"/>
          <p:cNvSpPr>
            <a:spLocks noChangeShapeType="1"/>
          </p:cNvSpPr>
          <p:nvPr/>
        </p:nvSpPr>
        <p:spPr bwMode="auto">
          <a:xfrm>
            <a:off x="1600201" y="3581400"/>
            <a:ext cx="1066800" cy="685800"/>
          </a:xfrm>
          <a:prstGeom prst="line">
            <a:avLst/>
          </a:prstGeom>
          <a:noFill/>
          <a:ln w="25400">
            <a:solidFill>
              <a:srgbClr val="C00000"/>
            </a:solidFill>
            <a:prstDash val="sysDash"/>
            <a:round/>
            <a:headEnd/>
            <a:tailEnd/>
          </a:ln>
        </p:spPr>
        <p:txBody>
          <a:bodyPr/>
          <a:lstStyle/>
          <a:p>
            <a:endParaRPr lang="en-US"/>
          </a:p>
        </p:txBody>
      </p:sp>
      <p:grpSp>
        <p:nvGrpSpPr>
          <p:cNvPr id="36" name="Group 35"/>
          <p:cNvGrpSpPr/>
          <p:nvPr/>
        </p:nvGrpSpPr>
        <p:grpSpPr>
          <a:xfrm>
            <a:off x="4419600" y="3200400"/>
            <a:ext cx="4612801" cy="1512332"/>
            <a:chOff x="4419600" y="3200400"/>
            <a:chExt cx="4612801" cy="1512332"/>
          </a:xfrm>
        </p:grpSpPr>
        <p:grpSp>
          <p:nvGrpSpPr>
            <p:cNvPr id="12" name="Group 11"/>
            <p:cNvGrpSpPr/>
            <p:nvPr/>
          </p:nvGrpSpPr>
          <p:grpSpPr>
            <a:xfrm>
              <a:off x="4419600" y="3581400"/>
              <a:ext cx="4612801" cy="1131332"/>
              <a:chOff x="4724400" y="2971800"/>
              <a:chExt cx="4612801" cy="1131332"/>
            </a:xfrm>
          </p:grpSpPr>
          <p:sp>
            <p:nvSpPr>
              <p:cNvPr id="8" name="TextBox 7"/>
              <p:cNvSpPr txBox="1"/>
              <p:nvPr/>
            </p:nvSpPr>
            <p:spPr>
              <a:xfrm>
                <a:off x="4724400" y="3352800"/>
                <a:ext cx="1754006" cy="369332"/>
              </a:xfrm>
              <a:prstGeom prst="rect">
                <a:avLst/>
              </a:prstGeom>
              <a:noFill/>
            </p:spPr>
            <p:txBody>
              <a:bodyPr wrap="none" rtlCol="0">
                <a:spAutoFit/>
              </a:bodyPr>
              <a:lstStyle/>
              <a:p>
                <a:r>
                  <a:rPr lang="en-US" dirty="0" smtClean="0"/>
                  <a:t>B</a:t>
                </a:r>
                <a:r>
                  <a:rPr lang="en-US" baseline="-25000" dirty="0" smtClean="0"/>
                  <a:t>0</a:t>
                </a:r>
                <a:r>
                  <a:rPr lang="en-US" dirty="0" smtClean="0"/>
                  <a:t>:</a:t>
                </a:r>
                <a:r>
                  <a:rPr lang="en-US" baseline="-25000" dirty="0" smtClean="0"/>
                  <a:t> </a:t>
                </a:r>
                <a:r>
                  <a:rPr lang="en-US" dirty="0" smtClean="0"/>
                  <a:t>bulk modulus</a:t>
                </a:r>
                <a:endParaRPr lang="en-US" dirty="0"/>
              </a:p>
            </p:txBody>
          </p:sp>
          <p:sp>
            <p:nvSpPr>
              <p:cNvPr id="10" name="TextBox 9"/>
              <p:cNvSpPr txBox="1"/>
              <p:nvPr/>
            </p:nvSpPr>
            <p:spPr>
              <a:xfrm>
                <a:off x="4724400" y="2971800"/>
                <a:ext cx="2322559" cy="369332"/>
              </a:xfrm>
              <a:prstGeom prst="rect">
                <a:avLst/>
              </a:prstGeom>
              <a:noFill/>
            </p:spPr>
            <p:txBody>
              <a:bodyPr wrap="none" rtlCol="0">
                <a:spAutoFit/>
              </a:bodyPr>
              <a:lstStyle/>
              <a:p>
                <a:r>
                  <a:rPr lang="en-US" dirty="0" smtClean="0"/>
                  <a:t>V</a:t>
                </a:r>
                <a:r>
                  <a:rPr lang="en-US" baseline="-25000" dirty="0" smtClean="0"/>
                  <a:t>0</a:t>
                </a:r>
                <a:r>
                  <a:rPr lang="en-US" dirty="0" smtClean="0"/>
                  <a:t>:</a:t>
                </a:r>
                <a:r>
                  <a:rPr lang="en-US" baseline="-25000" dirty="0" smtClean="0"/>
                  <a:t> </a:t>
                </a:r>
                <a:r>
                  <a:rPr lang="en-US" dirty="0" smtClean="0"/>
                  <a:t>equilibrium volume</a:t>
                </a:r>
                <a:endParaRPr lang="en-US" dirty="0"/>
              </a:p>
            </p:txBody>
          </p:sp>
          <p:sp>
            <p:nvSpPr>
              <p:cNvPr id="11" name="Rectangle 10"/>
              <p:cNvSpPr/>
              <p:nvPr/>
            </p:nvSpPr>
            <p:spPr>
              <a:xfrm>
                <a:off x="4724400" y="3733800"/>
                <a:ext cx="4612801" cy="369332"/>
              </a:xfrm>
              <a:prstGeom prst="rect">
                <a:avLst/>
              </a:prstGeom>
            </p:spPr>
            <p:txBody>
              <a:bodyPr wrap="none">
                <a:spAutoFit/>
              </a:bodyPr>
              <a:lstStyle/>
              <a:p>
                <a:r>
                  <a:rPr lang="en-US" dirty="0" smtClean="0"/>
                  <a:t>B</a:t>
                </a:r>
                <a:r>
                  <a:rPr lang="en-US" baseline="-25000" dirty="0" smtClean="0"/>
                  <a:t>0</a:t>
                </a:r>
                <a:r>
                  <a:rPr lang="en-US" baseline="30000" dirty="0" smtClean="0"/>
                  <a:t>’</a:t>
                </a:r>
                <a:r>
                  <a:rPr lang="en-US" dirty="0" smtClean="0"/>
                  <a:t>:</a:t>
                </a:r>
                <a:r>
                  <a:rPr lang="en-US" baseline="-25000" dirty="0" smtClean="0"/>
                  <a:t> </a:t>
                </a:r>
                <a:r>
                  <a:rPr lang="en-US" dirty="0" smtClean="0"/>
                  <a:t>the pressure derivative of the bulk modulus</a:t>
                </a:r>
                <a:endParaRPr lang="en-US" dirty="0"/>
              </a:p>
            </p:txBody>
          </p:sp>
        </p:grpSp>
        <p:sp>
          <p:nvSpPr>
            <p:cNvPr id="35" name="TextBox 34"/>
            <p:cNvSpPr txBox="1"/>
            <p:nvPr/>
          </p:nvSpPr>
          <p:spPr>
            <a:xfrm>
              <a:off x="4419600" y="3200400"/>
              <a:ext cx="2247795" cy="369332"/>
            </a:xfrm>
            <a:prstGeom prst="rect">
              <a:avLst/>
            </a:prstGeom>
            <a:noFill/>
          </p:spPr>
          <p:txBody>
            <a:bodyPr wrap="none" rtlCol="0">
              <a:spAutoFit/>
            </a:bodyPr>
            <a:lstStyle/>
            <a:p>
              <a:r>
                <a:rPr lang="en-US" dirty="0" smtClean="0"/>
                <a:t>E</a:t>
              </a:r>
              <a:r>
                <a:rPr lang="en-US" baseline="-25000" dirty="0" smtClean="0"/>
                <a:t>0</a:t>
              </a:r>
              <a:r>
                <a:rPr lang="en-US" dirty="0" smtClean="0"/>
                <a:t>:</a:t>
              </a:r>
              <a:r>
                <a:rPr lang="en-US" baseline="-25000" dirty="0" smtClean="0"/>
                <a:t> </a:t>
              </a:r>
              <a:r>
                <a:rPr lang="en-US" dirty="0" smtClean="0"/>
                <a:t>equilibrium energy</a:t>
              </a:r>
              <a:endParaRPr lang="en-US" dirty="0"/>
            </a:p>
          </p:txBody>
        </p:sp>
      </p:grpSp>
      <p:sp>
        <p:nvSpPr>
          <p:cNvPr id="37" name="Rectangle 36"/>
          <p:cNvSpPr/>
          <p:nvPr/>
        </p:nvSpPr>
        <p:spPr>
          <a:xfrm>
            <a:off x="4419600" y="4876800"/>
            <a:ext cx="3962400" cy="276999"/>
          </a:xfrm>
          <a:prstGeom prst="rect">
            <a:avLst/>
          </a:prstGeom>
        </p:spPr>
        <p:txBody>
          <a:bodyPr wrap="square">
            <a:spAutoFit/>
          </a:bodyPr>
          <a:lstStyle/>
          <a:p>
            <a:r>
              <a:rPr lang="en-US" sz="1200" dirty="0" smtClean="0">
                <a:solidFill>
                  <a:schemeClr val="accent2">
                    <a:lumMod val="50000"/>
                  </a:schemeClr>
                </a:solidFill>
                <a:latin typeface="Arial" pitchFamily="34" charset="0"/>
                <a:cs typeface="Arial" pitchFamily="34" charset="0"/>
              </a:rPr>
              <a:t>F. D. </a:t>
            </a:r>
            <a:r>
              <a:rPr lang="en-US" sz="1200" dirty="0" err="1" smtClean="0">
                <a:solidFill>
                  <a:schemeClr val="accent2">
                    <a:lumMod val="50000"/>
                  </a:schemeClr>
                </a:solidFill>
                <a:latin typeface="Arial" pitchFamily="34" charset="0"/>
                <a:cs typeface="Arial" pitchFamily="34" charset="0"/>
              </a:rPr>
              <a:t>Murnaghan</a:t>
            </a:r>
            <a:r>
              <a:rPr lang="en-US" sz="1200" dirty="0" smtClean="0">
                <a:solidFill>
                  <a:schemeClr val="accent2">
                    <a:lumMod val="50000"/>
                  </a:schemeClr>
                </a:solidFill>
                <a:latin typeface="Arial" pitchFamily="34" charset="0"/>
                <a:cs typeface="Arial" pitchFamily="34" charset="0"/>
              </a:rPr>
              <a:t>, Proc. Natl. Acad. Sci. </a:t>
            </a:r>
            <a:r>
              <a:rPr lang="en-US" sz="1200" b="1" dirty="0" smtClean="0">
                <a:solidFill>
                  <a:schemeClr val="accent2">
                    <a:lumMod val="50000"/>
                  </a:schemeClr>
                </a:solidFill>
                <a:latin typeface="Arial" pitchFamily="34" charset="0"/>
                <a:cs typeface="Arial" pitchFamily="34" charset="0"/>
              </a:rPr>
              <a:t>30, 244 (1944)</a:t>
            </a:r>
            <a:endParaRPr lang="en-US" sz="1200" dirty="0">
              <a:solidFill>
                <a:schemeClr val="accent2">
                  <a:lumMod val="50000"/>
                </a:schemeClr>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78A08B6-DC21-46A3-88F3-526B44D4EC2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47647</TotalTime>
  <Words>4186</Words>
  <Application>Microsoft Office PowerPoint</Application>
  <PresentationFormat>On-screen Show (4:3)</PresentationFormat>
  <Paragraphs>668</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Insight into Structural Phase Transitions  from Density Functional Theory   Adrienn Ruzsinszky Department of Physics Temple University Philadelphia  SUPPORTED BY DOE  ES2014, Denton, Texas, 2014 </vt:lpstr>
      <vt:lpstr>Slide 2</vt:lpstr>
      <vt:lpstr>Slide 3</vt:lpstr>
      <vt:lpstr>Slide 4</vt:lpstr>
      <vt:lpstr>Structural transitions of solids under pressure</vt:lpstr>
      <vt:lpstr>The computationally efficient semilocal density functional approximations for the xc energy</vt:lpstr>
      <vt:lpstr>Slide 7</vt:lpstr>
      <vt:lpstr>Slide 8</vt:lpstr>
      <vt:lpstr>Slide 9</vt:lpstr>
      <vt:lpstr>Slide 10</vt:lpstr>
      <vt:lpstr>Slide 11</vt:lpstr>
      <vt:lpstr>Slide 12</vt:lpstr>
      <vt:lpstr>Slide 13</vt:lpstr>
      <vt:lpstr>Slide 14</vt:lpstr>
      <vt:lpstr>Slide 15</vt:lpstr>
      <vt:lpstr>This ‘MGGA_MS” exists in three similar versions:   MGGA_MS0 (no empirical parameter):  Sun et all., J. Chem. Phys. 137, 051101 (2012)  MGGA_MS1 and MGGA_MS2 (1 or 2 empirical parameters):  Sun at all. J. Chem. Phys. 138, 044113 (2013)  Sun at all. Phys. Rev. Lett. 111, 106401 (2013)  </vt:lpstr>
      <vt:lpstr>Slide 17</vt:lpstr>
      <vt:lpstr>Slide 18</vt:lpstr>
      <vt:lpstr>Slide 19</vt:lpstr>
      <vt:lpstr>Slide 20</vt:lpstr>
      <vt:lpstr>Slide 21</vt:lpstr>
      <vt:lpstr>The key new message from the results:</vt:lpstr>
      <vt:lpstr>Meta-GGA made simple (MGGA_MS)</vt:lpstr>
      <vt:lpstr>Slide 24</vt:lpstr>
      <vt:lpstr>First step: An artificial order-of limits problem arises in the TPSS and revTPSS meta-GGA’s due to use of BOTH  z  and  α   </vt:lpstr>
      <vt:lpstr>Slide 26</vt:lpstr>
      <vt:lpstr>Slide 27</vt:lpstr>
      <vt:lpstr>Second step: Arguments of the meta-GGA exchange enhancement factor</vt:lpstr>
      <vt:lpstr>Previous semilocal approximations (e.g., revTPSS) can usefully describe covalent, ionic, metallic, and some hydrogen bonds. But they are not reliable for weak or vdW bonds (important for soft or biological matter).  </vt:lpstr>
      <vt:lpstr>(used in TPSS and rev-TPSS)</vt:lpstr>
      <vt:lpstr>Slide 31</vt:lpstr>
      <vt:lpstr>Plots along the bond axis between two argon atoms separated by 7 Angstroms</vt:lpstr>
      <vt:lpstr>Alternative descriptions of VDW in Density Functional Theory better describe the long-range part:</vt:lpstr>
      <vt:lpstr>Slide 34</vt:lpstr>
      <vt:lpstr>Slide 35</vt:lpstr>
      <vt:lpstr>Conclusions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WEAK  BONDS FROM A SEMILOCAL DENSITY FUNCTIONAL  JOHN P. PERDEW DEPARTMENT OF PHYSICS  TULANE UNIVERSITY NEW ORLEANS  SUPPORTED BY NSF  53RD SANIBEL SYMPOSIUM, FEBRUARY 22, 2013</dc:title>
  <dc:creator>John</dc:creator>
  <cp:lastModifiedBy>aruzsinszky</cp:lastModifiedBy>
  <cp:revision>1002</cp:revision>
  <dcterms:created xsi:type="dcterms:W3CDTF">2013-02-18T20:39:05Z</dcterms:created>
  <dcterms:modified xsi:type="dcterms:W3CDTF">2014-07-22T05:43:41Z</dcterms:modified>
</cp:coreProperties>
</file>