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53" r:id="rId3"/>
    <p:sldId id="357" r:id="rId4"/>
    <p:sldId id="361" r:id="rId5"/>
    <p:sldId id="355" r:id="rId6"/>
    <p:sldId id="281" r:id="rId7"/>
    <p:sldId id="282" r:id="rId8"/>
    <p:sldId id="318" r:id="rId9"/>
    <p:sldId id="319" r:id="rId10"/>
    <p:sldId id="358" r:id="rId11"/>
    <p:sldId id="293" r:id="rId12"/>
    <p:sldId id="295" r:id="rId13"/>
    <p:sldId id="296" r:id="rId14"/>
    <p:sldId id="298" r:id="rId15"/>
    <p:sldId id="299" r:id="rId16"/>
    <p:sldId id="310" r:id="rId17"/>
    <p:sldId id="347" r:id="rId18"/>
    <p:sldId id="311" r:id="rId19"/>
    <p:sldId id="359" r:id="rId20"/>
    <p:sldId id="312" r:id="rId21"/>
    <p:sldId id="308" r:id="rId22"/>
    <p:sldId id="275" r:id="rId23"/>
    <p:sldId id="337" r:id="rId24"/>
    <p:sldId id="338" r:id="rId25"/>
    <p:sldId id="339" r:id="rId26"/>
    <p:sldId id="340" r:id="rId27"/>
    <p:sldId id="341" r:id="rId28"/>
    <p:sldId id="351" r:id="rId29"/>
    <p:sldId id="360" r:id="rId30"/>
    <p:sldId id="366" r:id="rId31"/>
    <p:sldId id="363" r:id="rId32"/>
    <p:sldId id="362" r:id="rId33"/>
    <p:sldId id="365" r:id="rId34"/>
    <p:sldId id="35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2" d="100"/>
          <a:sy n="82" d="100"/>
        </p:scale>
        <p:origin x="-1384" y="-11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7339E-470B-F442-B022-C26DDAABE062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B315-24AB-FB45-AEF5-C9145793D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difference is the initialization, cell or mole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41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666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6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2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7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0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fld id="{B38BB231-3363-0844-ABE6-D6EF89094654}" type="datetimeFigureOut">
              <a:rPr lang="en-US" smtClean="0"/>
              <a:pPr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fld id="{11FA4A47-35BC-3443-AC82-3D8BF15A45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News Gothic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News Gothic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News Gothic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News Gothic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News Gothic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News Gothic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7825"/>
            <a:ext cx="7772400" cy="1882775"/>
          </a:xfrm>
        </p:spPr>
        <p:txBody>
          <a:bodyPr>
            <a:normAutofit/>
          </a:bodyPr>
          <a:lstStyle/>
          <a:p>
            <a:r>
              <a:rPr lang="en-US" dirty="0" smtClean="0"/>
              <a:t>Coupled cluster methods</a:t>
            </a:r>
            <a:br>
              <a:rPr lang="en-US" dirty="0" smtClean="0"/>
            </a:br>
            <a:r>
              <a:rPr lang="en-US" dirty="0" smtClean="0"/>
              <a:t>in the condensed phase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Garnet Kin-</a:t>
            </a:r>
            <a:r>
              <a:rPr lang="en-US" dirty="0" err="1" smtClean="0"/>
              <a:t>Lic</a:t>
            </a:r>
            <a:r>
              <a:rPr lang="en-US" dirty="0" smtClean="0"/>
              <a:t> Chan</a:t>
            </a:r>
            <a:br>
              <a:rPr lang="en-US" dirty="0" smtClean="0"/>
            </a:br>
            <a:r>
              <a:rPr lang="en-US" dirty="0" smtClean="0"/>
              <a:t>California Institute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8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4261" y="1442303"/>
            <a:ext cx="3783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brief interlude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5549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7276" y="930537"/>
            <a:ext cx="6369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Coupled cluster theory appears promising</a:t>
            </a:r>
          </a:p>
          <a:p>
            <a:pPr algn="ctr"/>
            <a:r>
              <a:rPr lang="en-US" sz="2800" dirty="0" smtClean="0"/>
              <a:t>for condensed phase simulations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2836" y="5230291"/>
            <a:ext cx="591790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 main barrier is the lack of </a:t>
            </a:r>
            <a:r>
              <a:rPr lang="en-US" sz="2800" b="1" dirty="0" smtClean="0"/>
              <a:t>technical</a:t>
            </a:r>
          </a:p>
          <a:p>
            <a:pPr algn="ctr"/>
            <a:r>
              <a:rPr lang="en-US" sz="2800" b="1" dirty="0"/>
              <a:t>i</a:t>
            </a:r>
            <a:r>
              <a:rPr lang="en-US" sz="2800" b="1" dirty="0" smtClean="0"/>
              <a:t>nfrastructure</a:t>
            </a:r>
            <a:r>
              <a:rPr lang="en-US" sz="2800" dirty="0" smtClean="0"/>
              <a:t> to develop quantum</a:t>
            </a:r>
          </a:p>
          <a:p>
            <a:pPr algn="ctr"/>
            <a:r>
              <a:rPr lang="en-US" sz="2800" dirty="0" smtClean="0"/>
              <a:t>chemistry in the condensed phase!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62028" y="2507417"/>
            <a:ext cx="63942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These methods have existed for molecules</a:t>
            </a:r>
          </a:p>
          <a:p>
            <a:pPr algn="ctr"/>
            <a:r>
              <a:rPr lang="en-US" sz="2800" dirty="0" smtClean="0"/>
              <a:t>for a long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947" y="4084297"/>
            <a:ext cx="6827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Why have they not been explored in crystals?</a:t>
            </a:r>
          </a:p>
        </p:txBody>
      </p:sp>
    </p:spTree>
    <p:extLst>
      <p:ext uri="{BB962C8B-B14F-4D97-AF65-F5344CB8AC3E}">
        <p14:creationId xmlns:p14="http://schemas.microsoft.com/office/powerpoint/2010/main" val="168546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on the shoulders of giants</a:t>
            </a:r>
            <a:endParaRPr lang="en-US" dirty="0"/>
          </a:p>
        </p:txBody>
      </p:sp>
      <p:pic>
        <p:nvPicPr>
          <p:cNvPr id="6" name="Shape 317"/>
          <p:cNvPicPr preferRelativeResize="0"/>
          <p:nvPr/>
        </p:nvPicPr>
        <p:blipFill rotWithShape="1">
          <a:blip r:embed="rId2">
            <a:alphaModFix/>
          </a:blip>
          <a:srcRect l="13073" t="14205" r="12560" b="15082"/>
          <a:stretch/>
        </p:blipFill>
        <p:spPr>
          <a:xfrm>
            <a:off x="637936" y="2449696"/>
            <a:ext cx="5726113" cy="3956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534353" y="1757194"/>
            <a:ext cx="273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orrelation methods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79512" y="2429230"/>
            <a:ext cx="433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integral transformations / RI / CD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14392" y="3161471"/>
            <a:ext cx="181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Hartree-Fock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4439" y="3962741"/>
            <a:ext cx="126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integrals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71531" y="4681176"/>
            <a:ext cx="137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basis sets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3250" y="5399611"/>
            <a:ext cx="203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basis functions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255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PBC module of </a:t>
            </a:r>
            <a:r>
              <a:rPr lang="en-US" dirty="0" err="1" smtClean="0"/>
              <a:t>PySCF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2716" y="2429230"/>
            <a:ext cx="8541475" cy="3976637"/>
            <a:chOff x="734571" y="2429230"/>
            <a:chExt cx="8541475" cy="3976637"/>
          </a:xfrm>
        </p:grpSpPr>
        <p:pic>
          <p:nvPicPr>
            <p:cNvPr id="6" name="Shape 317"/>
            <p:cNvPicPr preferRelativeResize="0"/>
            <p:nvPr/>
          </p:nvPicPr>
          <p:blipFill rotWithShape="1">
            <a:blip r:embed="rId2">
              <a:alphaModFix/>
            </a:blip>
            <a:srcRect l="13073" t="14205" r="12560" b="15082"/>
            <a:stretch/>
          </p:blipFill>
          <p:spPr>
            <a:xfrm>
              <a:off x="734571" y="2449696"/>
              <a:ext cx="5726113" cy="3956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376147" y="2429230"/>
              <a:ext cx="489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PBC integral transformations / RI / CD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1027" y="3161471"/>
              <a:ext cx="2377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PBC </a:t>
              </a:r>
              <a:r>
                <a:rPr lang="en-US" sz="2400" dirty="0" err="1" smtClean="0"/>
                <a:t>Hartree-Fock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61074" y="3962741"/>
              <a:ext cx="1823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PBC integrals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8166" y="4681176"/>
              <a:ext cx="1931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PBC basis sets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9885" y="5399611"/>
              <a:ext cx="2598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PBC basis functions</a:t>
              </a:r>
              <a:endParaRPr lang="en-US" sz="2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46146" y="1610922"/>
            <a:ext cx="6091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scaling the pyramid so you don’t have 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887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87"/>
          <p:cNvPicPr preferRelativeResize="0"/>
          <p:nvPr/>
        </p:nvPicPr>
        <p:blipFill rotWithShape="1">
          <a:blip r:embed="rId2">
            <a:alphaModFix/>
          </a:blip>
          <a:srcRect l="21777" b="21241"/>
          <a:stretch/>
        </p:blipFill>
        <p:spPr>
          <a:xfrm>
            <a:off x="1781400" y="2283493"/>
            <a:ext cx="1771618" cy="13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89"/>
          <p:cNvPicPr preferRelativeResize="0"/>
          <p:nvPr/>
        </p:nvPicPr>
        <p:blipFill rotWithShape="1">
          <a:blip r:embed="rId3">
            <a:alphaModFix/>
          </a:blip>
          <a:srcRect t="15913" b="12401"/>
          <a:stretch/>
        </p:blipFill>
        <p:spPr>
          <a:xfrm>
            <a:off x="3691252" y="2407373"/>
            <a:ext cx="1442130" cy="119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821" y="2253909"/>
            <a:ext cx="1658628" cy="1352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92"/>
          <p:cNvSpPr txBox="1"/>
          <p:nvPr/>
        </p:nvSpPr>
        <p:spPr>
          <a:xfrm>
            <a:off x="1921702" y="1780850"/>
            <a:ext cx="2313000" cy="41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Performance</a:t>
            </a:r>
          </a:p>
        </p:txBody>
      </p:sp>
      <p:sp>
        <p:nvSpPr>
          <p:cNvPr id="9" name="Shape 193"/>
          <p:cNvSpPr txBox="1"/>
          <p:nvPr/>
        </p:nvSpPr>
        <p:spPr>
          <a:xfrm>
            <a:off x="3843645" y="1780850"/>
            <a:ext cx="1672213" cy="41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Complexity</a:t>
            </a:r>
          </a:p>
        </p:txBody>
      </p:sp>
      <p:sp>
        <p:nvSpPr>
          <p:cNvPr id="10" name="Shape 194"/>
          <p:cNvSpPr txBox="1"/>
          <p:nvPr/>
        </p:nvSpPr>
        <p:spPr>
          <a:xfrm>
            <a:off x="5515858" y="1780850"/>
            <a:ext cx="1331699" cy="41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Features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PySCF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3645" y="4228420"/>
            <a:ext cx="132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pyscf.org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6200" t="27812" r="20022"/>
          <a:stretch/>
        </p:blipFill>
        <p:spPr>
          <a:xfrm>
            <a:off x="970790" y="4903668"/>
            <a:ext cx="1476382" cy="1671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087" y="6092045"/>
            <a:ext cx="3630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Qiming</a:t>
            </a:r>
            <a:r>
              <a:rPr lang="en-US" sz="2400" dirty="0" smtClean="0"/>
              <a:t> Sun, lead developer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666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PySCF</a:t>
            </a:r>
            <a:r>
              <a:rPr lang="en-US" dirty="0" smtClean="0"/>
              <a:t>: molecular code performance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859731" y="4097556"/>
            <a:ext cx="3672095" cy="2584422"/>
            <a:chOff x="859731" y="4097556"/>
            <a:chExt cx="3672095" cy="2584422"/>
          </a:xfrm>
        </p:grpSpPr>
        <p:pic>
          <p:nvPicPr>
            <p:cNvPr id="4" name="Shape 229"/>
            <p:cNvPicPr preferRelativeResize="0"/>
            <p:nvPr/>
          </p:nvPicPr>
          <p:blipFill>
            <a:blip r:embed="rId2">
              <a:alphaModFix amt="40000"/>
            </a:blip>
            <a:stretch>
              <a:fillRect/>
            </a:stretch>
          </p:blipFill>
          <p:spPr>
            <a:xfrm>
              <a:off x="1543995" y="4553143"/>
              <a:ext cx="2244490" cy="1687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859731" y="4097556"/>
              <a:ext cx="3672095" cy="2584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63061" y="4160508"/>
              <a:ext cx="2982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CASSCF up to 3000 </a:t>
              </a:r>
              <a:r>
                <a:rPr lang="en-US" sz="2400" dirty="0" err="1" smtClean="0"/>
                <a:t>fns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43352" y="4097556"/>
            <a:ext cx="3672095" cy="25844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860277" y="1391633"/>
            <a:ext cx="3672095" cy="2584422"/>
            <a:chOff x="860277" y="1391633"/>
            <a:chExt cx="3672095" cy="2584422"/>
          </a:xfrm>
        </p:grpSpPr>
        <p:sp>
          <p:nvSpPr>
            <p:cNvPr id="9" name="Rectangle 8"/>
            <p:cNvSpPr/>
            <p:nvPr/>
          </p:nvSpPr>
          <p:spPr>
            <a:xfrm>
              <a:off x="860277" y="1391633"/>
              <a:ext cx="3672095" cy="2584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4049" y="1482731"/>
              <a:ext cx="2984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HF/DFT up to 5000 </a:t>
              </a:r>
              <a:r>
                <a:rPr lang="en-US" sz="2400" dirty="0" err="1" smtClean="0"/>
                <a:t>fns</a:t>
              </a:r>
              <a:endParaRPr lang="en-US" dirty="0"/>
            </a:p>
          </p:txBody>
        </p:sp>
        <p:pic>
          <p:nvPicPr>
            <p:cNvPr id="13" name="Shape 200"/>
            <p:cNvPicPr preferRelativeResize="0"/>
            <p:nvPr/>
          </p:nvPicPr>
          <p:blipFill rotWithShape="1">
            <a:blip r:embed="rId3">
              <a:alphaModFix amt="38000"/>
            </a:blip>
            <a:srcRect l="24641" t="10813" r="24519" b="10601"/>
            <a:stretch/>
          </p:blipFill>
          <p:spPr>
            <a:xfrm>
              <a:off x="1609615" y="1944396"/>
              <a:ext cx="1972443" cy="1962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4643352" y="1391633"/>
            <a:ext cx="3672095" cy="2584422"/>
            <a:chOff x="4643352" y="1391633"/>
            <a:chExt cx="3672095" cy="2584422"/>
          </a:xfrm>
        </p:grpSpPr>
        <p:sp>
          <p:nvSpPr>
            <p:cNvPr id="14" name="Rectangle 13"/>
            <p:cNvSpPr/>
            <p:nvPr/>
          </p:nvSpPr>
          <p:spPr>
            <a:xfrm>
              <a:off x="4643352" y="1391633"/>
              <a:ext cx="3672095" cy="2584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Shape 229"/>
            <p:cNvPicPr preferRelativeResize="0"/>
            <p:nvPr/>
          </p:nvPicPr>
          <p:blipFill>
            <a:blip r:embed="rId2">
              <a:alphaModFix amt="40000"/>
            </a:blip>
            <a:stretch>
              <a:fillRect/>
            </a:stretch>
          </p:blipFill>
          <p:spPr>
            <a:xfrm>
              <a:off x="5346915" y="1795908"/>
              <a:ext cx="2244490" cy="1687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289423" y="1482731"/>
              <a:ext cx="2379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CC up to 1500 </a:t>
              </a:r>
              <a:r>
                <a:rPr lang="en-US" sz="2400" dirty="0" err="1" smtClean="0"/>
                <a:t>fns</a:t>
              </a:r>
              <a:r>
                <a:rPr lang="en-US" sz="2400" dirty="0" smtClean="0"/>
                <a:t> 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832850" y="4239020"/>
            <a:ext cx="3234517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/>
              <a:t>HF, </a:t>
            </a:r>
            <a:r>
              <a:rPr lang="en-US" dirty="0"/>
              <a:t>DFT, </a:t>
            </a:r>
            <a:r>
              <a:rPr lang="en-US" dirty="0" smtClean="0"/>
              <a:t>TD-DFT, </a:t>
            </a:r>
            <a:r>
              <a:rPr lang="en" dirty="0" smtClean="0"/>
              <a:t>MP2</a:t>
            </a:r>
            <a:r>
              <a:rPr lang="en" dirty="0"/>
              <a:t>, </a:t>
            </a:r>
            <a:r>
              <a:rPr lang="en" dirty="0" smtClean="0"/>
              <a:t>CCSD</a:t>
            </a:r>
            <a:r>
              <a:rPr lang="en-US" dirty="0" smtClean="0"/>
              <a:t>(T)</a:t>
            </a:r>
            <a:r>
              <a:rPr lang="en" dirty="0" smtClean="0"/>
              <a:t>, </a:t>
            </a:r>
            <a:endParaRPr lang="en-US" dirty="0" smtClean="0"/>
          </a:p>
          <a:p>
            <a:r>
              <a:rPr lang="en-US" dirty="0" smtClean="0"/>
              <a:t>EOM-CCSD, </a:t>
            </a:r>
            <a:r>
              <a:rPr lang="en" dirty="0" smtClean="0"/>
              <a:t>CASSCF</a:t>
            </a:r>
            <a:r>
              <a:rPr lang="en" dirty="0"/>
              <a:t>, </a:t>
            </a:r>
            <a:r>
              <a:rPr lang="en" dirty="0" smtClean="0"/>
              <a:t>NEVPT2</a:t>
            </a:r>
            <a:r>
              <a:rPr lang="en" dirty="0"/>
              <a:t>, </a:t>
            </a:r>
            <a:endParaRPr lang="en-US" dirty="0" smtClean="0"/>
          </a:p>
          <a:p>
            <a:r>
              <a:rPr lang="en-US" dirty="0" smtClean="0"/>
              <a:t>FCI, DMRG, DMRG-PT2</a:t>
            </a:r>
          </a:p>
          <a:p>
            <a:r>
              <a:rPr lang="en-US" dirty="0" smtClean="0"/>
              <a:t>relativistic 2C/4C HF/DFT</a:t>
            </a:r>
          </a:p>
          <a:p>
            <a:r>
              <a:rPr lang="en-US" dirty="0" smtClean="0"/>
              <a:t>gradients: HF/DFT/MP2/CCSD(T)</a:t>
            </a:r>
          </a:p>
          <a:p>
            <a:r>
              <a:rPr lang="en-US" dirty="0" smtClean="0"/>
              <a:t>NMR, properties, solvation ...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51193" y="6105047"/>
            <a:ext cx="2275282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 smtClean="0"/>
              <a:t>and much more ...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2476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PySCF</a:t>
            </a:r>
            <a:r>
              <a:rPr lang="en-US" dirty="0" smtClean="0"/>
              <a:t>: extreme simplicity</a:t>
            </a:r>
            <a:endParaRPr lang="en-US" dirty="0"/>
          </a:p>
        </p:txBody>
      </p:sp>
      <p:graphicFrame>
        <p:nvGraphicFramePr>
          <p:cNvPr id="6" name="Table 2"/>
          <p:cNvGraphicFramePr/>
          <p:nvPr>
            <p:extLst>
              <p:ext uri="{D42A27DB-BD31-4B8C-83A1-F6EECF244321}">
                <p14:modId xmlns:p14="http://schemas.microsoft.com/office/powerpoint/2010/main" val="3367582741"/>
              </p:ext>
            </p:extLst>
          </p:nvPr>
        </p:nvGraphicFramePr>
        <p:xfrm>
          <a:off x="636665" y="2991708"/>
          <a:ext cx="7867080" cy="3474360"/>
        </p:xfrm>
        <a:graphic>
          <a:graphicData uri="http://schemas.openxmlformats.org/drawingml/2006/table">
            <a:tbl>
              <a:tblPr/>
              <a:tblGrid>
                <a:gridCol w="2622600"/>
                <a:gridCol w="2622600"/>
                <a:gridCol w="2621880"/>
              </a:tblGrid>
              <a:tr h="669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Python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</a:t>
                      </a:r>
                      <a:endParaRPr/>
                    </a:p>
                  </a:txBody>
                  <a:tcPr/>
                </a:tc>
              </a:tr>
              <a:tr h="579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Overall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60.3 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26.2 k</a:t>
                      </a:r>
                      <a:endParaRPr/>
                    </a:p>
                  </a:txBody>
                  <a:tcPr/>
                </a:tc>
              </a:tr>
              <a:tr h="1079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DFT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4.1 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7.3 k</a:t>
                      </a:r>
                      <a:endParaRPr/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(LebedevGrid 5k)</a:t>
                      </a:r>
                      <a:endParaRPr/>
                    </a:p>
                  </a:txBody>
                  <a:tcPr/>
                </a:tc>
              </a:tr>
              <a:tr h="579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MCSCF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5.9 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50</a:t>
                      </a:r>
                      <a:endParaRPr/>
                    </a:p>
                  </a:txBody>
                  <a:tcPr/>
                </a:tc>
              </a:tr>
              <a:tr h="565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CCSD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hape 269"/>
          <p:cNvSpPr txBox="1"/>
          <p:nvPr/>
        </p:nvSpPr>
        <p:spPr>
          <a:xfrm>
            <a:off x="743292" y="1423101"/>
            <a:ext cx="7498216" cy="14496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2400" dirty="0"/>
              <a:t>PySCF = </a:t>
            </a:r>
            <a:r>
              <a:rPr lang="en-US" sz="2400" dirty="0" smtClean="0"/>
              <a:t>mainly </a:t>
            </a:r>
            <a:r>
              <a:rPr lang="en" sz="2400" dirty="0" smtClean="0"/>
              <a:t>Python </a:t>
            </a:r>
            <a:r>
              <a:rPr lang="en" sz="2400" dirty="0"/>
              <a:t>+ a </a:t>
            </a:r>
            <a:r>
              <a:rPr lang="en-US" sz="2400" dirty="0" smtClean="0"/>
              <a:t>little</a:t>
            </a:r>
            <a:r>
              <a:rPr lang="en" sz="2400" dirty="0" smtClean="0"/>
              <a:t> </a:t>
            </a:r>
            <a:r>
              <a:rPr lang="en" sz="2400" dirty="0"/>
              <a:t>C + 3 external libraries </a:t>
            </a:r>
            <a:endParaRPr lang="en-US" sz="2400" dirty="0" smtClean="0"/>
          </a:p>
          <a:p>
            <a:pPr marL="101600" lvl="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sz="2400" dirty="0"/>
              <a:t>	</a:t>
            </a:r>
            <a:r>
              <a:rPr lang="en" sz="2400" dirty="0" smtClean="0"/>
              <a:t>(</a:t>
            </a:r>
            <a:r>
              <a:rPr lang="en" sz="2400" dirty="0"/>
              <a:t>hdf5, lib</a:t>
            </a:r>
            <a:r>
              <a:rPr lang="en" sz="2400" dirty="0">
                <a:solidFill>
                  <a:srgbClr val="FF0000"/>
                </a:solidFill>
              </a:rPr>
              <a:t>c</a:t>
            </a:r>
            <a:r>
              <a:rPr lang="en" sz="2400" dirty="0"/>
              <a:t>int, libxc)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2400" dirty="0"/>
              <a:t>total lines of code</a:t>
            </a:r>
          </a:p>
        </p:txBody>
      </p:sp>
    </p:spTree>
    <p:extLst>
      <p:ext uri="{BB962C8B-B14F-4D97-AF65-F5344CB8AC3E}">
        <p14:creationId xmlns:p14="http://schemas.microsoft.com/office/powerpoint/2010/main" val="101744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32" y="274638"/>
            <a:ext cx="83968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Simple code + hand-tuned performance</a:t>
            </a:r>
            <a:endParaRPr lang="en-US" dirty="0"/>
          </a:p>
        </p:txBody>
      </p:sp>
      <p:pic>
        <p:nvPicPr>
          <p:cNvPr id="4" name="Shape 422"/>
          <p:cNvPicPr preferRelativeResize="0"/>
          <p:nvPr/>
        </p:nvPicPr>
        <p:blipFill rotWithShape="1">
          <a:blip r:embed="rId2">
            <a:alphaModFix/>
          </a:blip>
          <a:srcRect l="3035" r="7149" b="5213"/>
          <a:stretch/>
        </p:blipFill>
        <p:spPr>
          <a:xfrm>
            <a:off x="1795104" y="1375514"/>
            <a:ext cx="6707086" cy="136494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5" name="Shape 423"/>
          <p:cNvCxnSpPr/>
          <p:nvPr/>
        </p:nvCxnSpPr>
        <p:spPr>
          <a:xfrm>
            <a:off x="1806150" y="2613442"/>
            <a:ext cx="598200" cy="763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424"/>
          <p:cNvCxnSpPr/>
          <p:nvPr/>
        </p:nvCxnSpPr>
        <p:spPr>
          <a:xfrm rot="10800000" flipH="1">
            <a:off x="3662849" y="2602942"/>
            <a:ext cx="4859399" cy="773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7" name="Shape 425"/>
          <p:cNvGrpSpPr/>
          <p:nvPr/>
        </p:nvGrpSpPr>
        <p:grpSpPr>
          <a:xfrm>
            <a:off x="421814" y="2870344"/>
            <a:ext cx="8300358" cy="1451377"/>
            <a:chOff x="292900" y="2836662"/>
            <a:chExt cx="8602299" cy="1752024"/>
          </a:xfrm>
        </p:grpSpPr>
        <p:pic>
          <p:nvPicPr>
            <p:cNvPr id="8" name="Shape 426"/>
            <p:cNvPicPr preferRelativeResize="0"/>
            <p:nvPr/>
          </p:nvPicPr>
          <p:blipFill rotWithShape="1">
            <a:blip r:embed="rId3">
              <a:alphaModFix/>
            </a:blip>
            <a:srcRect r="51777" b="75282"/>
            <a:stretch/>
          </p:blipFill>
          <p:spPr>
            <a:xfrm>
              <a:off x="4485700" y="3057625"/>
              <a:ext cx="4409499" cy="127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427"/>
            <p:cNvPicPr preferRelativeResize="0"/>
            <p:nvPr/>
          </p:nvPicPr>
          <p:blipFill rotWithShape="1">
            <a:blip r:embed="rId4">
              <a:alphaModFix/>
            </a:blip>
            <a:srcRect t="21748" r="24687" b="19135"/>
            <a:stretch/>
          </p:blipFill>
          <p:spPr>
            <a:xfrm>
              <a:off x="292900" y="2836662"/>
              <a:ext cx="3969698" cy="1752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hape 428"/>
            <p:cNvSpPr/>
            <p:nvPr/>
          </p:nvSpPr>
          <p:spPr>
            <a:xfrm>
              <a:off x="4512525" y="3811612"/>
              <a:ext cx="695100" cy="459900"/>
            </a:xfrm>
            <a:prstGeom prst="ellipse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0879" y="1378106"/>
            <a:ext cx="1502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NEVPT2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078" y="2292599"/>
            <a:ext cx="2762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verything is </a:t>
            </a:r>
            <a:r>
              <a:rPr lang="en-US" sz="2400" dirty="0" err="1" smtClean="0"/>
              <a:t>einsum</a:t>
            </a:r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5601" y="4478140"/>
            <a:ext cx="8664029" cy="2364469"/>
            <a:chOff x="105601" y="4478140"/>
            <a:chExt cx="8664029" cy="23644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1060" y="5114219"/>
              <a:ext cx="3077636" cy="16593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8560" y="4478140"/>
              <a:ext cx="7300346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high-performance integral and tensor contraction kernels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601" y="5114218"/>
              <a:ext cx="15811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AVX2/AVX-512</a:t>
              </a:r>
            </a:p>
            <a:p>
              <a:pPr algn="ctr"/>
              <a:r>
                <a:rPr lang="en-US" dirty="0" smtClean="0"/>
                <a:t>integral kernel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27533" y="5114218"/>
              <a:ext cx="134209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TBLIS tensor </a:t>
              </a:r>
            </a:p>
            <a:p>
              <a:pPr algn="ctr"/>
              <a:r>
                <a:rPr lang="en-US" dirty="0" smtClean="0"/>
                <a:t>contraction</a:t>
              </a:r>
            </a:p>
            <a:p>
              <a:pPr algn="ctr"/>
              <a:r>
                <a:rPr lang="en-US" dirty="0" smtClean="0"/>
                <a:t>(Devin</a:t>
              </a:r>
            </a:p>
            <a:p>
              <a:pPr algn="ctr"/>
              <a:r>
                <a:rPr lang="en-US" dirty="0" smtClean="0"/>
                <a:t>Matthews)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7829" y="5115409"/>
              <a:ext cx="2501900" cy="172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9661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663475" y="1508100"/>
            <a:ext cx="3995100" cy="4565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import </a:t>
            </a:r>
            <a:r>
              <a:rPr lang="en" sz="1600" b="1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pyscf.pbc.gto</a:t>
            </a:r>
          </a:p>
          <a:p>
            <a:pPr lvl="0">
              <a:buNone/>
            </a:pP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pyscf </a:t>
            </a: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mp, cc, mcscf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cell = pyscf.pbc.gto.M(...)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 sz="16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eri</a:t>
            </a: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= ao2mo.get_ao_eri(cell)</a:t>
            </a:r>
            <a:endParaRPr lang="en-US" sz="1600" b="1" dirty="0" smtClean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lang="en-US" sz="1600" b="1" dirty="0" smtClean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mf 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= scf.RHF(cell).run()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lang="en-US" sz="1600" b="1" dirty="0" smtClean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" sz="1600" b="1" dirty="0" smtClean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mp.MP2(mf).kernel()[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cc.CCSD(mf).kernel()[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mc = mcscf.CASSCF(mf, 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8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8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mc.kernel()[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td = tddft.TDHF(mf)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td.kernel()[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64100" y="1508100"/>
            <a:ext cx="3995100" cy="4565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import </a:t>
            </a:r>
            <a:r>
              <a:rPr lang="en" sz="1600" b="1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pyscf.gto</a:t>
            </a:r>
          </a:p>
          <a:p>
            <a:pPr>
              <a:buNone/>
            </a:pP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pyscf </a:t>
            </a: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mp, cc, mcscf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mol = pyscf.gto.M(...)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 sz="16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eri</a:t>
            </a: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= ao2mo.get_ao_eri(</a:t>
            </a:r>
            <a:r>
              <a:rPr lang="en-US" sz="16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mol</a:t>
            </a: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 smtClean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mf 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= scf.RHF(mol).run()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lang="en-US" sz="16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" sz="1600" b="1" dirty="0" smtClean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mp.MP2(mf).kernel()[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cc.CCSD(mf).kernel()[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mc = mcscf.CASSCF(mf, 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8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8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mc.kernel()[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td = tddft.TDHF(mf)</a:t>
            </a:r>
            <a:b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 b="1" dirty="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td.kernel()[</a:t>
            </a:r>
            <a:r>
              <a:rPr lang="en" sz="1600" b="1" dirty="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6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]</a:t>
            </a:r>
          </a:p>
        </p:txBody>
      </p:sp>
      <p:cxnSp>
        <p:nvCxnSpPr>
          <p:cNvPr id="69" name="Shape 69"/>
          <p:cNvCxnSpPr/>
          <p:nvPr/>
        </p:nvCxnSpPr>
        <p:spPr>
          <a:xfrm>
            <a:off x="326293" y="2720085"/>
            <a:ext cx="8510400" cy="14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same code for molecule and solid</a:t>
            </a:r>
            <a:endParaRPr lang="en-US" dirty="0"/>
          </a:p>
        </p:txBody>
      </p:sp>
      <p:sp>
        <p:nvSpPr>
          <p:cNvPr id="3" name="Left Brace 2"/>
          <p:cNvSpPr/>
          <p:nvPr/>
        </p:nvSpPr>
        <p:spPr>
          <a:xfrm flipH="1">
            <a:off x="8355158" y="2900157"/>
            <a:ext cx="386862" cy="303726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09832" y="6184969"/>
            <a:ext cx="446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Exactly the same implementation!</a:t>
            </a:r>
          </a:p>
        </p:txBody>
      </p:sp>
    </p:spTree>
    <p:extLst>
      <p:ext uri="{BB962C8B-B14F-4D97-AF65-F5344CB8AC3E}">
        <p14:creationId xmlns:p14="http://schemas.microsoft.com/office/powerpoint/2010/main" val="19135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uild="p" animBg="1"/>
      <p:bldP spid="68" grpId="0" build="p" animBg="1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4322" y="1442303"/>
            <a:ext cx="6123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back to coupled</a:t>
            </a:r>
          </a:p>
          <a:p>
            <a:pPr algn="ctr"/>
            <a:r>
              <a:rPr lang="en-US" sz="4800" dirty="0" smtClean="0"/>
              <a:t>cluster calculations</a:t>
            </a:r>
          </a:p>
          <a:p>
            <a:pPr algn="ctr"/>
            <a:r>
              <a:rPr lang="en-US" sz="4800" dirty="0" smtClean="0"/>
              <a:t>in the condensed phase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7749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99" y="274638"/>
            <a:ext cx="87984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Molecular simulations are precise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7792" y="1328738"/>
            <a:ext cx="757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 small molecules, theory can rival or replace </a:t>
            </a:r>
            <a:r>
              <a:rPr lang="en-US" sz="2800" dirty="0" err="1" smtClean="0"/>
              <a:t>expt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85" y="3276600"/>
            <a:ext cx="7104716" cy="23780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016000" y="3098800"/>
            <a:ext cx="0" cy="261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537655" y="4193709"/>
            <a:ext cx="245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increase basis size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06892" y="3124200"/>
            <a:ext cx="75067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31045" y="2662535"/>
            <a:ext cx="443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higher level correlation treatment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519403" y="2137370"/>
            <a:ext cx="344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Watson and Chan, JCTC, 8, 4013 (2012)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65100" y="2137370"/>
            <a:ext cx="439645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Butadiene: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optical excitation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5271" y="5765800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heory: </a:t>
            </a:r>
            <a:r>
              <a:rPr lang="en-US" sz="2400" b="1" dirty="0" smtClean="0"/>
              <a:t>6.11 +/- 0.02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245100" y="57658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 smtClean="0"/>
              <a:t>expt</a:t>
            </a:r>
            <a:r>
              <a:rPr lang="en-US" sz="2400" dirty="0" smtClean="0"/>
              <a:t> </a:t>
            </a:r>
            <a:r>
              <a:rPr lang="en-US" sz="2400" b="1" dirty="0" smtClean="0"/>
              <a:t>6.01 +</a:t>
            </a:r>
            <a:r>
              <a:rPr lang="en-US" sz="2400" b="1" dirty="0"/>
              <a:t>/- 0.05</a:t>
            </a:r>
            <a:r>
              <a:rPr lang="en-US" sz="2400" dirty="0"/>
              <a:t>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70947" y="6206530"/>
            <a:ext cx="802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theory and </a:t>
            </a:r>
            <a:r>
              <a:rPr lang="en-US" sz="2800" dirty="0" err="1" smtClean="0"/>
              <a:t>expt</a:t>
            </a:r>
            <a:r>
              <a:rPr lang="en-US" sz="2800" dirty="0" smtClean="0"/>
              <a:t> agree perfectly within error bars (2</a:t>
            </a:r>
            <a:r>
              <a:rPr lang="en-US" sz="2800" dirty="0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latin typeface="+mj-lt"/>
                <a:cs typeface="Symbol" charset="2"/>
              </a:rPr>
              <a:t>)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03200" y="1917700"/>
            <a:ext cx="8699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81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  <p:bldP spid="17" grpId="0"/>
      <p:bldP spid="19" grpId="0" animBg="1"/>
      <p:bldP spid="20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Ground-state CCSD: covalent solids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1" y="2133409"/>
            <a:ext cx="6723947" cy="3738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81" y="1462577"/>
            <a:ext cx="808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TZVP basis 4x4x4 mesh (energy) 3x3x3 mesh (props)</a:t>
            </a:r>
            <a:endParaRPr lang="en-US" sz="2800" dirty="0"/>
          </a:p>
        </p:txBody>
      </p:sp>
      <p:sp>
        <p:nvSpPr>
          <p:cNvPr id="57" name="Rectangle 56"/>
          <p:cNvSpPr/>
          <p:nvPr/>
        </p:nvSpPr>
        <p:spPr>
          <a:xfrm>
            <a:off x="3683000" y="2878667"/>
            <a:ext cx="762000" cy="6208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683000" y="4540956"/>
            <a:ext cx="762000" cy="6208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30623" y="2878667"/>
            <a:ext cx="1202266" cy="889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530623" y="4540956"/>
            <a:ext cx="1202266" cy="6208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783666" y="6343095"/>
            <a:ext cx="674509" cy="369332"/>
          </a:xfrm>
          <a:prstGeom prst="rect">
            <a:avLst/>
          </a:pr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VASP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54000" y="6343095"/>
            <a:ext cx="441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Booth, </a:t>
            </a:r>
            <a:r>
              <a:rPr lang="en-US" dirty="0" err="1" smtClean="0"/>
              <a:t>Grueneis</a:t>
            </a:r>
            <a:r>
              <a:rPr lang="en-US" dirty="0" smtClean="0"/>
              <a:t>, </a:t>
            </a:r>
            <a:r>
              <a:rPr lang="en-US" dirty="0" err="1" smtClean="0"/>
              <a:t>Kresse</a:t>
            </a:r>
            <a:r>
              <a:rPr lang="en-US" dirty="0" smtClean="0"/>
              <a:t>, </a:t>
            </a:r>
            <a:r>
              <a:rPr lang="en-US" dirty="0" err="1" smtClean="0"/>
              <a:t>Alavi</a:t>
            </a:r>
            <a:r>
              <a:rPr lang="en-US" dirty="0" smtClean="0"/>
              <a:t>, Nature (2013)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54000" y="5973763"/>
            <a:ext cx="434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McClain</a:t>
            </a:r>
            <a:r>
              <a:rPr lang="en-US" dirty="0" smtClean="0"/>
              <a:t>, </a:t>
            </a:r>
            <a:r>
              <a:rPr lang="en-US" dirty="0" err="1" smtClean="0"/>
              <a:t>Berkelbach</a:t>
            </a:r>
            <a:r>
              <a:rPr lang="en-US" dirty="0" smtClean="0"/>
              <a:t>, Sun, Chan, JCTC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8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3" grpId="0" animBg="1"/>
      <p:bldP spid="64" grpId="0" animBg="1"/>
      <p:bldP spid="58" grpId="0" animBg="1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EOM-CCSD: Si band structure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52540"/>
              </p:ext>
            </p:extLst>
          </p:nvPr>
        </p:nvGraphicFramePr>
        <p:xfrm>
          <a:off x="1089786" y="3799198"/>
          <a:ext cx="6714542" cy="15544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17115"/>
                <a:gridCol w="1317115"/>
                <a:gridCol w="1317115"/>
                <a:gridCol w="1317115"/>
                <a:gridCol w="14460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LDA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GW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CCSD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Expt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direct</a:t>
                      </a:r>
                      <a:endParaRPr lang="en-US" sz="28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3.1—3.4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indirect</a:t>
                      </a:r>
                      <a:endParaRPr lang="en-US" sz="28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0.54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1.17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13561" y="2971936"/>
            <a:ext cx="639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IP/EA-EOM CCSD / (TZVP) 4x4x4 k-</a:t>
            </a:r>
            <a:r>
              <a:rPr lang="en-US" sz="2800" dirty="0" err="1" smtClean="0"/>
              <a:t>pt</a:t>
            </a:r>
            <a:r>
              <a:rPr lang="en-US" sz="2800" dirty="0" smtClean="0"/>
              <a:t> mesh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96782"/>
            <a:ext cx="842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ailure of LDA for Si </a:t>
            </a:r>
            <a:r>
              <a:rPr lang="en-US" sz="2400" dirty="0" err="1" smtClean="0"/>
              <a:t>bandgap</a:t>
            </a:r>
            <a:r>
              <a:rPr lang="en-US" sz="2400" dirty="0"/>
              <a:t> </a:t>
            </a:r>
            <a:r>
              <a:rPr lang="en-US" sz="2400" dirty="0" smtClean="0"/>
              <a:t>- poster child of “</a:t>
            </a:r>
            <a:r>
              <a:rPr lang="en-US" sz="2400" dirty="0" err="1" smtClean="0"/>
              <a:t>bandgap</a:t>
            </a:r>
            <a:r>
              <a:rPr lang="en-US" sz="2400" dirty="0" smtClean="0"/>
              <a:t>” problem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0721" y="2310847"/>
            <a:ext cx="5584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success of GW for this led to its acceptance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95969" y="5723417"/>
            <a:ext cx="476424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EOM-CCSD </a:t>
            </a:r>
            <a:r>
              <a:rPr lang="en-US" sz="2800" dirty="0" err="1" smtClean="0"/>
              <a:t>bandgaps</a:t>
            </a:r>
            <a:r>
              <a:rPr lang="en-US" sz="2800" dirty="0" smtClean="0"/>
              <a:t> are good!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430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EOM-CCSD: Si band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36" y="1849583"/>
            <a:ext cx="7081678" cy="4848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8583" y="1326363"/>
            <a:ext cx="3661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3x3x3 shifted k-</a:t>
            </a:r>
            <a:r>
              <a:rPr lang="en-US" sz="2800" dirty="0" err="1" smtClean="0"/>
              <a:t>pt</a:t>
            </a:r>
            <a:r>
              <a:rPr lang="en-US" sz="2800" dirty="0" smtClean="0"/>
              <a:t> mesh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04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Semiconducting </a:t>
            </a:r>
            <a:r>
              <a:rPr lang="en-US" dirty="0" err="1" smtClean="0"/>
              <a:t>bandgaps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7" y="1265774"/>
            <a:ext cx="6400465" cy="4941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219" y="6290767"/>
            <a:ext cx="686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EOM-CCSD better than G0W0, </a:t>
            </a:r>
            <a:r>
              <a:rPr lang="en-US" sz="2800" dirty="0" smtClean="0"/>
              <a:t>similar </a:t>
            </a:r>
            <a:r>
              <a:rPr lang="en-US" sz="2800" dirty="0" smtClean="0"/>
              <a:t>to GW0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469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story of diamond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02896" y="556961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83702" y="1533083"/>
            <a:ext cx="3354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 </a:t>
            </a:r>
            <a:r>
              <a:rPr lang="en-US" sz="2800" dirty="0" err="1" smtClean="0"/>
              <a:t>bandgap</a:t>
            </a:r>
            <a:r>
              <a:rPr lang="en-US" sz="2800" dirty="0" smtClean="0"/>
              <a:t> (pre-2010)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98237"/>
              </p:ext>
            </p:extLst>
          </p:nvPr>
        </p:nvGraphicFramePr>
        <p:xfrm>
          <a:off x="4580356" y="2116416"/>
          <a:ext cx="398272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60"/>
                <a:gridCol w="19913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expt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5.48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DFT/HSE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5.49 </a:t>
                      </a:r>
                      <a:r>
                        <a:rPr lang="en-US" sz="2400" dirty="0" err="1" smtClean="0"/>
                        <a:t>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G0W0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5.50 </a:t>
                      </a:r>
                      <a:r>
                        <a:rPr lang="en-US" sz="2400" dirty="0" err="1" smtClean="0"/>
                        <a:t>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GW0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5.68 </a:t>
                      </a:r>
                      <a:r>
                        <a:rPr lang="en-US" sz="2400" dirty="0" err="1" smtClean="0"/>
                        <a:t>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CCSD (2017)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5.37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eV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02896" y="4580235"/>
            <a:ext cx="412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b</a:t>
            </a:r>
            <a:r>
              <a:rPr lang="en-US" sz="2400" dirty="0" err="1" smtClean="0"/>
              <a:t>andgap</a:t>
            </a:r>
            <a:r>
              <a:rPr lang="en-US" sz="2400" dirty="0" smtClean="0"/>
              <a:t> appears under control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77" y="5836310"/>
            <a:ext cx="8255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2010: </a:t>
            </a:r>
            <a:r>
              <a:rPr lang="en-US" sz="2400" dirty="0" err="1" smtClean="0"/>
              <a:t>Giuistino</a:t>
            </a:r>
            <a:r>
              <a:rPr lang="en-US" sz="2400" dirty="0" smtClean="0"/>
              <a:t> et al: ZPE correction ~ 0.6 </a:t>
            </a:r>
            <a:r>
              <a:rPr lang="en-US" sz="2400" dirty="0" err="1" smtClean="0"/>
              <a:t>eV</a:t>
            </a:r>
            <a:r>
              <a:rPr lang="en-US" sz="2400" dirty="0"/>
              <a:t> </a:t>
            </a:r>
            <a:r>
              <a:rPr lang="en-US" sz="2400" dirty="0" smtClean="0"/>
              <a:t>(others 0.4-0.6 </a:t>
            </a:r>
            <a:r>
              <a:rPr lang="en-US" sz="2400" dirty="0" err="1" smtClean="0"/>
              <a:t>eV</a:t>
            </a:r>
            <a:r>
              <a:rPr lang="en-US" sz="2400" smtClean="0"/>
              <a:t>)</a:t>
            </a:r>
            <a:endParaRPr lang="en-US" sz="2400" dirty="0" smtClean="0"/>
          </a:p>
          <a:p>
            <a:pPr algn="ctr"/>
            <a:r>
              <a:rPr lang="en-US" sz="2400" b="1" dirty="0" smtClean="0"/>
              <a:t>true </a:t>
            </a:r>
            <a:r>
              <a:rPr lang="en-US" sz="2400" b="1" dirty="0" err="1" smtClean="0"/>
              <a:t>bandgap</a:t>
            </a:r>
            <a:r>
              <a:rPr lang="en-US" sz="2400" b="1" dirty="0" smtClean="0"/>
              <a:t> ~ 6 </a:t>
            </a:r>
            <a:r>
              <a:rPr lang="en-US" sz="2400" b="1" dirty="0" err="1" smtClean="0"/>
              <a:t>eV</a:t>
            </a:r>
            <a:r>
              <a:rPr lang="en-US" sz="2400" b="1" dirty="0" smtClean="0"/>
              <a:t>, underestimated by all methods by 0.5 </a:t>
            </a:r>
            <a:r>
              <a:rPr lang="en-US" sz="2400" b="1" dirty="0" err="1" smtClean="0"/>
              <a:t>eV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9759" y="1257541"/>
            <a:ext cx="3794627" cy="4400969"/>
            <a:chOff x="289759" y="1257541"/>
            <a:chExt cx="3794627" cy="44009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47548"/>
            <a:stretch/>
          </p:blipFill>
          <p:spPr>
            <a:xfrm>
              <a:off x="289759" y="1257541"/>
              <a:ext cx="3794627" cy="440096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7070" y="2633637"/>
              <a:ext cx="655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TZVP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73060" y="2056303"/>
              <a:ext cx="684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ZVP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011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Systematically achieving</a:t>
            </a:r>
            <a:r>
              <a:rPr lang="en-US" dirty="0"/>
              <a:t> </a:t>
            </a:r>
            <a:r>
              <a:rPr lang="en-US" dirty="0" smtClean="0"/>
              <a:t>high precision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80567" y="3230433"/>
            <a:ext cx="3514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</a:t>
            </a:r>
            <a:r>
              <a:rPr lang="en-US" sz="2800" dirty="0" smtClean="0"/>
              <a:t>s there a (T) </a:t>
            </a:r>
          </a:p>
          <a:p>
            <a:pPr algn="ctr"/>
            <a:r>
              <a:rPr lang="en-US" sz="2800" dirty="0" smtClean="0"/>
              <a:t>correction for spectra?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53986" y="4364110"/>
            <a:ext cx="196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EOM-CCSD*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80" y="2937600"/>
            <a:ext cx="5183588" cy="3896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4018" y="5388942"/>
            <a:ext cx="264672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EOM-CCSD*:</a:t>
            </a:r>
          </a:p>
          <a:p>
            <a:pPr algn="ctr"/>
            <a:r>
              <a:rPr lang="en-US" sz="2400" dirty="0" smtClean="0"/>
              <a:t>correction is</a:t>
            </a:r>
          </a:p>
          <a:p>
            <a:pPr algn="ctr"/>
            <a:r>
              <a:rPr lang="en-US" sz="2400" dirty="0" smtClean="0"/>
              <a:t>in wrong direction!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7618" y="4830117"/>
            <a:ext cx="224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Stanton, Gauss (1996)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80567" y="5506064"/>
            <a:ext cx="0" cy="5405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865034" y="3033989"/>
            <a:ext cx="1397000" cy="599531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1287" y="1417638"/>
            <a:ext cx="7984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CC: in principle, add next order terms, CCSD</a:t>
            </a:r>
            <a:r>
              <a:rPr lang="en-US" sz="2800" dirty="0" smtClean="0">
                <a:sym typeface="Wingdings"/>
              </a:rPr>
              <a:t>CCSDT!</a:t>
            </a:r>
            <a:endParaRPr lang="en-US" sz="2800" dirty="0" smtClean="0"/>
          </a:p>
          <a:p>
            <a:pPr algn="ctr"/>
            <a:r>
              <a:rPr lang="en-US" sz="2800" dirty="0"/>
              <a:t>b</a:t>
            </a:r>
            <a:r>
              <a:rPr lang="en-US" sz="2800" dirty="0" smtClean="0"/>
              <a:t>ut, full T term is too expensive.</a:t>
            </a:r>
            <a:endParaRPr lang="en-US" sz="2800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457200" y="2419390"/>
            <a:ext cx="806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/>
              <a:t>g.s</a:t>
            </a:r>
            <a:r>
              <a:rPr lang="en-US" sz="2800" dirty="0" smtClean="0"/>
              <a:t>. approximate T </a:t>
            </a:r>
            <a:r>
              <a:rPr lang="en-US" sz="2800" dirty="0" smtClean="0">
                <a:sym typeface="Wingdings"/>
              </a:rPr>
              <a:t>by (T). This is the “gold-standard”.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742267" y="4559843"/>
            <a:ext cx="0" cy="5405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08983" y="3734343"/>
            <a:ext cx="0" cy="5405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6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3" grpId="0"/>
      <p:bldP spid="26" grpId="0" animBg="1"/>
      <p:bldP spid="1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56" y="274638"/>
            <a:ext cx="83340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shame of EOM-CCSD* (GW100 set)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90" y="1190098"/>
            <a:ext cx="3735211" cy="4991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1" y="1190098"/>
            <a:ext cx="3726545" cy="4991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3569" y="6262638"/>
            <a:ext cx="9352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EOM-CCSD* is a terrible (T) correction: worse than EOM-CCSD!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2441222" y="2794000"/>
            <a:ext cx="352778" cy="282222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6516506" y="2794000"/>
            <a:ext cx="352778" cy="282222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Formulating (T) correctly for spectra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24597" y="2110135"/>
            <a:ext cx="7045796" cy="4464081"/>
            <a:chOff x="386031" y="1402630"/>
            <a:chExt cx="7913579" cy="5298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8432" y="1417638"/>
              <a:ext cx="3951178" cy="52835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31" y="1402630"/>
              <a:ext cx="3962401" cy="529856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8637" y="1156028"/>
            <a:ext cx="79560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g.s</a:t>
            </a:r>
            <a:r>
              <a:rPr lang="en-US" sz="2800" dirty="0" smtClean="0"/>
              <a:t>. CCSD(T): right EOM eigenvector as </a:t>
            </a:r>
            <a:r>
              <a:rPr lang="en-US" sz="2800" b="1" dirty="0" err="1" smtClean="0"/>
              <a:t>approx</a:t>
            </a:r>
            <a:r>
              <a:rPr lang="en-US" sz="2800" dirty="0" smtClean="0"/>
              <a:t> to left.</a:t>
            </a:r>
          </a:p>
          <a:p>
            <a:pPr algn="ctr"/>
            <a:r>
              <a:rPr lang="en-US" sz="2800" dirty="0" smtClean="0"/>
              <a:t>insert same </a:t>
            </a:r>
            <a:r>
              <a:rPr lang="en-US" sz="2800" dirty="0" err="1" smtClean="0"/>
              <a:t>approx</a:t>
            </a:r>
            <a:r>
              <a:rPr lang="en-US" sz="2800" dirty="0" smtClean="0"/>
              <a:t> for IP/EA-EOM-CCSD* ...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67330" y="6127940"/>
            <a:ext cx="78634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MAE: EOM-CCSD* 149 </a:t>
            </a:r>
            <a:r>
              <a:rPr lang="en-US" sz="2800" dirty="0" err="1" smtClean="0"/>
              <a:t>meV</a:t>
            </a:r>
            <a:r>
              <a:rPr lang="en-US" sz="2800" dirty="0" smtClean="0">
                <a:sym typeface="Wingdings"/>
              </a:rPr>
              <a:t> EOM-CCSD4 55 </a:t>
            </a:r>
            <a:r>
              <a:rPr lang="en-US" sz="2800" dirty="0" err="1" smtClean="0">
                <a:sym typeface="Wingdings"/>
              </a:rPr>
              <a:t>meV</a:t>
            </a:r>
            <a:r>
              <a:rPr lang="en-US" sz="2800" dirty="0">
                <a:sym typeface="Wingdings"/>
              </a:rPr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4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Converging diamond with “triples”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7" y="935567"/>
            <a:ext cx="6364111" cy="4783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198" y="5668249"/>
            <a:ext cx="4186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dirty="0" smtClean="0"/>
              <a:t>stimated TZVP gap: </a:t>
            </a:r>
            <a:r>
              <a:rPr lang="en-US" sz="2800" b="1" dirty="0" smtClean="0"/>
              <a:t>6.1 </a:t>
            </a:r>
            <a:r>
              <a:rPr lang="en-US" sz="2800" b="1" dirty="0" err="1" smtClean="0"/>
              <a:t>eV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2924" y="5668249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exptal</a:t>
            </a:r>
            <a:r>
              <a:rPr lang="en-US" sz="2800" dirty="0" smtClean="0"/>
              <a:t> gap – ZPE : </a:t>
            </a:r>
            <a:r>
              <a:rPr lang="en-US" sz="2800" b="1" dirty="0" smtClean="0"/>
              <a:t>6.0-6.1 </a:t>
            </a:r>
            <a:r>
              <a:rPr lang="en-US" sz="2800" b="1" dirty="0" err="1" smtClean="0"/>
              <a:t>eV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1777" y="6248527"/>
            <a:ext cx="796363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towards fully converged excitation energies in solids!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264400" y="4330700"/>
            <a:ext cx="1526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McClain, Chan</a:t>
            </a:r>
          </a:p>
          <a:p>
            <a:r>
              <a:rPr lang="en-US" dirty="0" smtClean="0"/>
              <a:t>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0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energies and spectra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2198707"/>
            <a:ext cx="2096136" cy="2096136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600986" y="2159819"/>
            <a:ext cx="3619500" cy="2478216"/>
            <a:chOff x="825500" y="1803400"/>
            <a:chExt cx="4229100" cy="2895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500" y="1803400"/>
              <a:ext cx="4229100" cy="2895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52500" y="28956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24100" y="2324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0" y="2324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24100" y="3467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48000" y="3467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45000" y="28956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02185" y="1282700"/>
            <a:ext cx="72758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CC theory is a systematic framework to generate </a:t>
            </a:r>
          </a:p>
          <a:p>
            <a:pPr algn="ctr"/>
            <a:r>
              <a:rPr lang="en-US" sz="2800" dirty="0" smtClean="0"/>
              <a:t>and </a:t>
            </a:r>
            <a:r>
              <a:rPr lang="en-US" sz="2800" dirty="0" err="1" smtClean="0"/>
              <a:t>resum</a:t>
            </a:r>
            <a:r>
              <a:rPr lang="en-US" sz="2800" dirty="0" smtClean="0"/>
              <a:t> zero-temperature diagrams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9125" y="4466188"/>
            <a:ext cx="85201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</a:t>
            </a:r>
            <a:r>
              <a:rPr lang="en-US" sz="2800" dirty="0" smtClean="0"/>
              <a:t>ut diagrams can be re-interpreted as finite-temperature </a:t>
            </a:r>
          </a:p>
          <a:p>
            <a:pPr algn="ctr"/>
            <a:r>
              <a:rPr lang="en-US" sz="2800" dirty="0" smtClean="0"/>
              <a:t>diagrams, or diagrams on </a:t>
            </a:r>
            <a:r>
              <a:rPr lang="en-US" sz="2800" dirty="0" err="1" smtClean="0"/>
              <a:t>Keldysh</a:t>
            </a:r>
            <a:r>
              <a:rPr lang="en-US" sz="2800" dirty="0" smtClean="0"/>
              <a:t> contour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48503" y="5459576"/>
            <a:ext cx="8326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opens route to CC for systematic treatment</a:t>
            </a:r>
          </a:p>
          <a:p>
            <a:pPr algn="ctr"/>
            <a:r>
              <a:rPr lang="en-US" sz="2800" dirty="0" smtClean="0"/>
              <a:t>of </a:t>
            </a:r>
            <a:r>
              <a:rPr lang="en-US" sz="2800" b="1" dirty="0" smtClean="0"/>
              <a:t>finite-temperature</a:t>
            </a:r>
            <a:r>
              <a:rPr lang="en-US" sz="2800" dirty="0" smtClean="0"/>
              <a:t> and </a:t>
            </a:r>
            <a:r>
              <a:rPr lang="en-US" sz="2800" b="1" dirty="0" smtClean="0"/>
              <a:t>non-equilibrium </a:t>
            </a:r>
            <a:r>
              <a:rPr lang="en-US" sz="2800" dirty="0" smtClean="0"/>
              <a:t>phenomena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886268" y="6426777"/>
            <a:ext cx="313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and Chan,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7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simulations are not!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822" y="1298201"/>
            <a:ext cx="774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</a:t>
            </a:r>
            <a:r>
              <a:rPr lang="en-US" sz="2800" dirty="0" smtClean="0"/>
              <a:t>n materials, simulations are more of a “suggestion”</a:t>
            </a:r>
          </a:p>
        </p:txBody>
      </p:sp>
      <p:pic>
        <p:nvPicPr>
          <p:cNvPr id="5" name="Picture 4" descr="Screen Shot 2016-06-26 at 4.38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2" y="1947103"/>
            <a:ext cx="4028617" cy="3994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174" y="5941979"/>
            <a:ext cx="79418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Are </a:t>
            </a:r>
            <a:r>
              <a:rPr lang="en-US" sz="2400" b="1" dirty="0" smtClean="0"/>
              <a:t>systematic</a:t>
            </a:r>
            <a:r>
              <a:rPr lang="en-US" sz="2400" dirty="0" smtClean="0"/>
              <a:t>, </a:t>
            </a:r>
            <a:r>
              <a:rPr lang="en-US" sz="2400" b="1" dirty="0" smtClean="0"/>
              <a:t>precise</a:t>
            </a:r>
            <a:r>
              <a:rPr lang="en-US" sz="2400" dirty="0" smtClean="0"/>
              <a:t>, </a:t>
            </a:r>
            <a:r>
              <a:rPr lang="en-US" sz="2400" b="1" dirty="0" smtClean="0"/>
              <a:t>predictive </a:t>
            </a:r>
            <a:r>
              <a:rPr lang="en-US" sz="2400" dirty="0" smtClean="0"/>
              <a:t>simulations of materials, as </a:t>
            </a:r>
          </a:p>
          <a:p>
            <a:pPr algn="ctr"/>
            <a:r>
              <a:rPr lang="en-US" sz="2400" dirty="0" smtClean="0"/>
              <a:t>currently exist in molecules, possible?</a:t>
            </a:r>
          </a:p>
        </p:txBody>
      </p:sp>
    </p:spTree>
    <p:extLst>
      <p:ext uri="{BB962C8B-B14F-4D97-AF65-F5344CB8AC3E}">
        <p14:creationId xmlns:p14="http://schemas.microsoft.com/office/powerpoint/2010/main" val="251306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Semiconducting </a:t>
            </a:r>
            <a:r>
              <a:rPr lang="en-US" dirty="0" err="1" smtClean="0"/>
              <a:t>bandgaps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7" y="1265774"/>
            <a:ext cx="6400465" cy="4941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219" y="6290767"/>
            <a:ext cx="686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EOM-CCSD better than G0W0, </a:t>
            </a:r>
            <a:r>
              <a:rPr lang="en-US" sz="2800" dirty="0" smtClean="0"/>
              <a:t>similar </a:t>
            </a:r>
            <a:r>
              <a:rPr lang="en-US" sz="2800" dirty="0" smtClean="0"/>
              <a:t>to GW0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245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metal </a:t>
            </a:r>
            <a:r>
              <a:rPr lang="en-US" dirty="0" err="1" smtClean="0"/>
              <a:t>dichalcogenides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8" y="1526068"/>
            <a:ext cx="7720751" cy="1983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904" y="3525150"/>
            <a:ext cx="7491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main uncertainty - TDL extrapolation from: 7x7 EOM-CCSD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52669" y="1352270"/>
            <a:ext cx="223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dirty="0" smtClean="0"/>
              <a:t>with SOC correction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5135" y="1342147"/>
            <a:ext cx="284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similar gaps to G0W0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71724" y="4042689"/>
            <a:ext cx="8315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8072" y="6474634"/>
            <a:ext cx="25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Pulkin</a:t>
            </a:r>
            <a:r>
              <a:rPr lang="en-US" sz="1600" dirty="0" smtClean="0"/>
              <a:t>, Chan, in preparation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217466" y="4246251"/>
            <a:ext cx="24348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expt</a:t>
            </a:r>
            <a:r>
              <a:rPr lang="en-US" sz="2400" dirty="0" smtClean="0"/>
              <a:t>: MoS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gap: </a:t>
            </a:r>
          </a:p>
          <a:p>
            <a:r>
              <a:rPr lang="en-US" sz="2400" dirty="0" smtClean="0"/>
              <a:t>direct </a:t>
            </a:r>
            <a:r>
              <a:rPr lang="en-US" sz="2400" dirty="0" smtClean="0">
                <a:sym typeface="Wingdings"/>
              </a:rPr>
              <a:t> indirect</a:t>
            </a:r>
            <a:endParaRPr lang="en-US" sz="2400" dirty="0" smtClean="0"/>
          </a:p>
          <a:p>
            <a:r>
              <a:rPr lang="en-US" sz="2400" dirty="0" smtClean="0"/>
              <a:t>under small strain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17466" y="5546770"/>
            <a:ext cx="3638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theory: direct, indirect gaps</a:t>
            </a:r>
          </a:p>
          <a:p>
            <a:r>
              <a:rPr lang="en-US" sz="2400" dirty="0" smtClean="0"/>
              <a:t>almost degenerate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7" y="4246250"/>
            <a:ext cx="4780492" cy="24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1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Nickel oxide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temperature 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26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7619" y="1584277"/>
            <a:ext cx="65817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Accessible infrastructure </a:t>
            </a:r>
            <a:r>
              <a:rPr lang="en-US" sz="2800" dirty="0" smtClean="0"/>
              <a:t>exists to develop</a:t>
            </a:r>
          </a:p>
          <a:p>
            <a:pPr algn="ctr"/>
            <a:r>
              <a:rPr lang="en-US" sz="2800" dirty="0" smtClean="0"/>
              <a:t>quantum chemistry in the condensed phase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39865" y="2964344"/>
            <a:ext cx="7722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Coupled cluster, with the </a:t>
            </a:r>
            <a:r>
              <a:rPr lang="en-US" sz="2800" b="1" dirty="0" smtClean="0"/>
              <a:t>correct</a:t>
            </a:r>
            <a:r>
              <a:rPr lang="en-US" sz="2800" dirty="0" smtClean="0"/>
              <a:t> “triples” will</a:t>
            </a:r>
          </a:p>
          <a:p>
            <a:pPr algn="ctr"/>
            <a:r>
              <a:rPr lang="en-US" sz="2800" dirty="0" smtClean="0"/>
              <a:t>provide </a:t>
            </a:r>
            <a:r>
              <a:rPr lang="en-US" sz="2800" b="1" dirty="0" smtClean="0"/>
              <a:t>gold standard </a:t>
            </a:r>
            <a:r>
              <a:rPr lang="en-US" sz="2800" dirty="0" smtClean="0"/>
              <a:t>for condensed phase spectra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137" y="4584300"/>
            <a:ext cx="7458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Coupled cluster techniques may be generalized to </a:t>
            </a:r>
          </a:p>
          <a:p>
            <a:pPr algn="ctr"/>
            <a:r>
              <a:rPr lang="en-US" sz="2800" dirty="0" smtClean="0"/>
              <a:t>beyond electronic structure and spectra</a:t>
            </a:r>
          </a:p>
        </p:txBody>
      </p:sp>
    </p:spTree>
    <p:extLst>
      <p:ext uri="{BB962C8B-B14F-4D97-AF65-F5344CB8AC3E}">
        <p14:creationId xmlns:p14="http://schemas.microsoft.com/office/powerpoint/2010/main" val="197970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1411" y="1599514"/>
            <a:ext cx="435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QED: fine-structure constant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754" y="3782031"/>
            <a:ext cx="3796496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54" y="2727931"/>
            <a:ext cx="5003800" cy="52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584" y="2219933"/>
            <a:ext cx="250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experiment (2011)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354" y="3680433"/>
            <a:ext cx="189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theory (2012)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54" y="5179031"/>
            <a:ext cx="5003800" cy="52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38" y="4531331"/>
            <a:ext cx="358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 to 10</a:t>
            </a:r>
            <a:r>
              <a:rPr lang="en-US" baseline="30000" dirty="0"/>
              <a:t>th</a:t>
            </a:r>
            <a:r>
              <a:rPr lang="en-US" dirty="0"/>
              <a:t> order Feynman diagrams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How to obtain high precision?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7504" y="6023172"/>
            <a:ext cx="7696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principle, this approach can be used in materials!</a:t>
            </a:r>
          </a:p>
        </p:txBody>
      </p:sp>
    </p:spTree>
    <p:extLst>
      <p:ext uri="{BB962C8B-B14F-4D97-AF65-F5344CB8AC3E}">
        <p14:creationId xmlns:p14="http://schemas.microsoft.com/office/powerpoint/2010/main" val="346964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Coupled cluster theory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1905000"/>
            <a:ext cx="2514600" cy="2514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6100" y="1866900"/>
            <a:ext cx="4229100" cy="2895600"/>
            <a:chOff x="825500" y="1803400"/>
            <a:chExt cx="4229100" cy="289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500" y="1803400"/>
              <a:ext cx="4229100" cy="2895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52500" y="28956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4100" y="2324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0" y="2324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24100" y="3467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34671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45000" y="2895600"/>
              <a:ext cx="546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41400" y="3299767"/>
            <a:ext cx="3365500" cy="461665"/>
            <a:chOff x="1092200" y="3236267"/>
            <a:chExt cx="3365500" cy="46166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092200" y="3644900"/>
              <a:ext cx="33655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092200" y="3236267"/>
              <a:ext cx="34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89400" y="3236267"/>
              <a:ext cx="34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30600" y="3236267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87500" y="3236267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80000" y="2611735"/>
            <a:ext cx="2755900" cy="461665"/>
            <a:chOff x="5130800" y="2548235"/>
            <a:chExt cx="2755900" cy="46166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5130800" y="3009900"/>
              <a:ext cx="27559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53225" y="2548235"/>
              <a:ext cx="34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34225" y="2548235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61325" y="2548235"/>
              <a:ext cx="34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8500" y="2548235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22057" y="2548235"/>
              <a:ext cx="34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79275" y="2548235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H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22117" y="4546600"/>
            <a:ext cx="361018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CCSD sums all (products of) </a:t>
            </a:r>
          </a:p>
          <a:p>
            <a:pPr algn="ctr"/>
            <a:r>
              <a:rPr lang="en-US" sz="2400" dirty="0" smtClean="0"/>
              <a:t>diagrams with 2p-2h </a:t>
            </a:r>
          </a:p>
          <a:p>
            <a:pPr algn="ctr"/>
            <a:r>
              <a:rPr lang="en-US" sz="2400" dirty="0" smtClean="0"/>
              <a:t>intermediate</a:t>
            </a:r>
            <a:r>
              <a:rPr lang="en-US" sz="2400" dirty="0"/>
              <a:t> </a:t>
            </a:r>
            <a:r>
              <a:rPr lang="en-US" sz="2400" dirty="0" smtClean="0"/>
              <a:t>lines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4043" y="4546600"/>
            <a:ext cx="37601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CCSDT sums all (products of) </a:t>
            </a:r>
          </a:p>
          <a:p>
            <a:pPr algn="ctr"/>
            <a:r>
              <a:rPr lang="en-US" sz="2400" dirty="0" smtClean="0"/>
              <a:t>diagrams with 3p-3h </a:t>
            </a:r>
          </a:p>
          <a:p>
            <a:pPr algn="ctr"/>
            <a:r>
              <a:rPr lang="en-US" sz="2400" dirty="0" smtClean="0"/>
              <a:t>intermediate</a:t>
            </a:r>
            <a:r>
              <a:rPr lang="en-US" sz="2400" dirty="0"/>
              <a:t> </a:t>
            </a:r>
            <a:r>
              <a:rPr lang="en-US" sz="2400" dirty="0" smtClean="0"/>
              <a:t>lines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2117" y="5854700"/>
            <a:ext cx="3617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400" dirty="0" smtClean="0"/>
              <a:t>ll rings, ladders, additional</a:t>
            </a:r>
          </a:p>
          <a:p>
            <a:pPr algn="ctr"/>
            <a:r>
              <a:rPr lang="en-US" sz="2400" dirty="0" smtClean="0"/>
              <a:t>lowest order Parquet terms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984515" y="5854700"/>
            <a:ext cx="305203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CCSD(T): gold standard</a:t>
            </a:r>
          </a:p>
          <a:p>
            <a:pPr algn="ctr"/>
            <a:r>
              <a:rPr lang="en-US" sz="2400" dirty="0" smtClean="0"/>
              <a:t>of molecular QC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6423" y="1381780"/>
            <a:ext cx="875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quant. chem. has systematic machinery to </a:t>
            </a:r>
            <a:r>
              <a:rPr lang="en-US" sz="2800" dirty="0" err="1" smtClean="0"/>
              <a:t>resum</a:t>
            </a:r>
            <a:r>
              <a:rPr lang="en-US" sz="2800" dirty="0" smtClean="0"/>
              <a:t> diagrams</a:t>
            </a:r>
          </a:p>
        </p:txBody>
      </p:sp>
    </p:spTree>
    <p:extLst>
      <p:ext uri="{BB962C8B-B14F-4D97-AF65-F5344CB8AC3E}">
        <p14:creationId xmlns:p14="http://schemas.microsoft.com/office/powerpoint/2010/main" val="226580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Coupled cluster in solids:</a:t>
            </a:r>
            <a:br>
              <a:rPr lang="en-US" dirty="0" smtClean="0"/>
            </a:br>
            <a:r>
              <a:rPr lang="en-US" dirty="0" smtClean="0"/>
              <a:t>total energies</a:t>
            </a:r>
            <a:endParaRPr lang="en-US" dirty="0"/>
          </a:p>
        </p:txBody>
      </p:sp>
      <p:pic>
        <p:nvPicPr>
          <p:cNvPr id="4" name="Picture 3" descr="benz777_persp_Tshap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98" y="2561287"/>
            <a:ext cx="2812461" cy="3325845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80692" y="1758766"/>
            <a:ext cx="4601749" cy="1462409"/>
            <a:chOff x="4110791" y="1997429"/>
            <a:chExt cx="7232167" cy="22983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0791" y="1997429"/>
              <a:ext cx="6039826" cy="2298341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>
              <a:cxnSpLocks noChangeAspect="1"/>
            </p:cNvCxnSpPr>
            <p:nvPr/>
          </p:nvCxnSpPr>
          <p:spPr>
            <a:xfrm flipV="1">
              <a:off x="7052850" y="2344177"/>
              <a:ext cx="0" cy="820761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cxnSpLocks noChangeAspect="1"/>
            </p:cNvCxnSpPr>
            <p:nvPr/>
          </p:nvCxnSpPr>
          <p:spPr>
            <a:xfrm flipV="1">
              <a:off x="7052850" y="2344179"/>
              <a:ext cx="2195883" cy="820759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cxnSpLocks noChangeAspect="1"/>
            </p:cNvCxnSpPr>
            <p:nvPr/>
          </p:nvCxnSpPr>
          <p:spPr>
            <a:xfrm flipV="1">
              <a:off x="7052850" y="2344179"/>
              <a:ext cx="1071485" cy="820759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>
              <a:spLocks noChangeAspect="1"/>
            </p:cNvSpPr>
            <p:nvPr/>
          </p:nvSpPr>
          <p:spPr>
            <a:xfrm>
              <a:off x="8078937" y="2980272"/>
              <a:ext cx="3264021" cy="1015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 over all </a:t>
              </a:r>
              <a:r>
                <a:rPr lang="en-US" dirty="0" smtClean="0"/>
                <a:t>dimers,</a:t>
              </a:r>
            </a:p>
            <a:p>
              <a:r>
                <a:rPr lang="en-US" dirty="0" err="1" smtClean="0"/>
                <a:t>trimers</a:t>
              </a:r>
              <a:r>
                <a:rPr lang="en-US" dirty="0" smtClean="0"/>
                <a:t> etc. ...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cxnSpLocks noChangeAspect="1"/>
            </p:cNvCxnSpPr>
            <p:nvPr/>
          </p:nvCxnSpPr>
          <p:spPr>
            <a:xfrm flipV="1">
              <a:off x="7052850" y="2390664"/>
              <a:ext cx="3223762" cy="774274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92" y="3451376"/>
            <a:ext cx="4772336" cy="739624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379350" y="4203798"/>
            <a:ext cx="5803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OSV-L-CCSD(T) with CCSDT(Q) / DMRG </a:t>
            </a:r>
            <a:r>
              <a:rPr lang="en-US" sz="2400" dirty="0" err="1" smtClean="0"/>
              <a:t>corrn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077686" y="4709987"/>
            <a:ext cx="474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aug</a:t>
            </a:r>
            <a:r>
              <a:rPr lang="en-US" sz="2400" dirty="0" smtClean="0"/>
              <a:t>-cc-</a:t>
            </a:r>
            <a:r>
              <a:rPr lang="en-US" sz="2400" dirty="0" err="1" smtClean="0"/>
              <a:t>pVTZ</a:t>
            </a:r>
            <a:r>
              <a:rPr lang="en-US" sz="2400" dirty="0" smtClean="0"/>
              <a:t> basis with F12 </a:t>
            </a:r>
            <a:r>
              <a:rPr lang="en-US" sz="2400" dirty="0" err="1" smtClean="0"/>
              <a:t>geminals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38377" y="5425467"/>
            <a:ext cx="51336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lattice energy </a:t>
            </a:r>
            <a:r>
              <a:rPr lang="en-US" sz="2400" dirty="0"/>
              <a:t>55.97 ± 0.76 ± 0.1 </a:t>
            </a:r>
            <a:r>
              <a:rPr lang="en-US" sz="2400" dirty="0" smtClean="0"/>
              <a:t>kJ/</a:t>
            </a:r>
            <a:r>
              <a:rPr lang="en-US" sz="2400" dirty="0" err="1" smtClean="0"/>
              <a:t>mol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328966" y="5964948"/>
            <a:ext cx="4357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better than 1 kJ/</a:t>
            </a:r>
            <a:r>
              <a:rPr lang="en-US" sz="2400" b="1" dirty="0" err="1" smtClean="0"/>
              <a:t>mol</a:t>
            </a:r>
            <a:r>
              <a:rPr lang="en-US" sz="2400" b="1" dirty="0" smtClean="0"/>
              <a:t> accuracy</a:t>
            </a:r>
            <a:r>
              <a:rPr lang="en-US" sz="2400" b="1" dirty="0"/>
              <a:t> </a:t>
            </a:r>
            <a:r>
              <a:rPr lang="en-US" sz="2400" b="1" dirty="0" smtClean="0"/>
              <a:t>– </a:t>
            </a:r>
          </a:p>
          <a:p>
            <a:pPr algn="ctr"/>
            <a:r>
              <a:rPr lang="en-US" sz="2400" b="1" dirty="0" smtClean="0"/>
              <a:t>similar to best </a:t>
            </a:r>
            <a:r>
              <a:rPr lang="en-US" sz="2400" b="1" dirty="0" err="1" smtClean="0"/>
              <a:t>calcs</a:t>
            </a:r>
            <a:r>
              <a:rPr lang="en-US" sz="2400" b="1" dirty="0" smtClean="0"/>
              <a:t> in molecules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1577977"/>
            <a:ext cx="437045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how well can we determine </a:t>
            </a:r>
          </a:p>
          <a:p>
            <a:pPr algn="ctr"/>
            <a:r>
              <a:rPr lang="en-US" sz="2400" dirty="0" smtClean="0"/>
              <a:t>lattice energy of benzene crystal?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54934" y="6027862"/>
            <a:ext cx="26653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Yang, Hu, </a:t>
            </a:r>
            <a:r>
              <a:rPr lang="en-US" sz="1600" dirty="0" err="1" smtClean="0"/>
              <a:t>Usvyat</a:t>
            </a:r>
            <a:r>
              <a:rPr lang="en-US" sz="1600" dirty="0" smtClean="0"/>
              <a:t>, Matthews,</a:t>
            </a:r>
          </a:p>
          <a:p>
            <a:pPr algn="ctr"/>
            <a:r>
              <a:rPr lang="en-US" sz="1600" dirty="0" err="1" smtClean="0"/>
              <a:t>Schuetz</a:t>
            </a:r>
            <a:r>
              <a:rPr lang="en-US" sz="1600" dirty="0" smtClean="0"/>
              <a:t>, Chan, Science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637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Coupled cluster in solids: spectra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62" b="-3646"/>
          <a:stretch/>
        </p:blipFill>
        <p:spPr>
          <a:xfrm>
            <a:off x="1887357" y="2840859"/>
            <a:ext cx="5375317" cy="1619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4528" y="1521450"/>
            <a:ext cx="528251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what is the spectral function of the</a:t>
            </a:r>
          </a:p>
          <a:p>
            <a:pPr algn="ctr"/>
            <a:r>
              <a:rPr lang="en-US" sz="2800" dirty="0" smtClean="0"/>
              <a:t>uniform electron gas?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54055" y="6103148"/>
            <a:ext cx="6210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ompare to: GW, DMRG (where possible)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45245" y="4828206"/>
            <a:ext cx="7449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</a:t>
            </a:r>
            <a:r>
              <a:rPr lang="en-US" sz="2800" dirty="0" smtClean="0"/>
              <a:t>quation of motion CC (EOM-CC): systematic </a:t>
            </a:r>
          </a:p>
          <a:p>
            <a:pPr algn="ctr"/>
            <a:r>
              <a:rPr lang="en-US" sz="2800" dirty="0" smtClean="0"/>
              <a:t>diagrammatic approximations to Green’s function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72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215" y="2135623"/>
            <a:ext cx="3916805" cy="4552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293" y="262309"/>
            <a:ext cx="30169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14e, 19 orbital UEG</a:t>
            </a:r>
          </a:p>
          <a:p>
            <a:r>
              <a:rPr lang="en-US" sz="2800" dirty="0" smtClean="0"/>
              <a:t>k = (0, 0, 0)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s</a:t>
            </a:r>
            <a:r>
              <a:rPr lang="en-US" sz="2800" dirty="0" smtClean="0"/>
              <a:t>=4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27314" y="139198"/>
            <a:ext cx="4259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McClain, </a:t>
            </a:r>
            <a:r>
              <a:rPr lang="en-US" dirty="0" err="1" smtClean="0"/>
              <a:t>Lischner</a:t>
            </a:r>
            <a:r>
              <a:rPr lang="en-US" dirty="0" smtClean="0"/>
              <a:t>, Watson, Matthews, </a:t>
            </a:r>
          </a:p>
          <a:p>
            <a:r>
              <a:rPr lang="en-US" dirty="0" err="1" smtClean="0"/>
              <a:t>Ronca</a:t>
            </a:r>
            <a:r>
              <a:rPr lang="en-US" dirty="0" smtClean="0"/>
              <a:t>, Louie, </a:t>
            </a:r>
            <a:r>
              <a:rPr lang="en-US" dirty="0" err="1" smtClean="0"/>
              <a:t>Berkelbach</a:t>
            </a:r>
            <a:r>
              <a:rPr lang="en-US" dirty="0" smtClean="0"/>
              <a:t>, Chan, PRB (2016)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14" y="1380784"/>
            <a:ext cx="5711403" cy="611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147186"/>
            <a:ext cx="2705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EOM-CCSDT, DMRG</a:t>
            </a:r>
          </a:p>
          <a:p>
            <a:pPr algn="ctr"/>
            <a:r>
              <a:rPr lang="en-US" sz="2400" b="1" dirty="0" smtClean="0"/>
              <a:t>perfect agreement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3098" y="3650525"/>
            <a:ext cx="2112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GW completely</a:t>
            </a:r>
          </a:p>
          <a:p>
            <a:pPr algn="ctr"/>
            <a:r>
              <a:rPr lang="en-US" sz="2400" dirty="0" smtClean="0"/>
              <a:t>depends on</a:t>
            </a:r>
          </a:p>
          <a:p>
            <a:pPr algn="ctr"/>
            <a:r>
              <a:rPr lang="en-US" sz="2400" dirty="0" smtClean="0"/>
              <a:t>starting point</a:t>
            </a:r>
          </a:p>
          <a:p>
            <a:pPr algn="ctr"/>
            <a:r>
              <a:rPr lang="en-US" sz="2400" dirty="0" smtClean="0"/>
              <a:t>(CC completely</a:t>
            </a:r>
          </a:p>
          <a:p>
            <a:pPr algn="ctr"/>
            <a:r>
              <a:rPr lang="en-US" sz="2400" dirty="0" smtClean="0"/>
              <a:t>invariant)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3746" y="4532286"/>
            <a:ext cx="20428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GW + C </a:t>
            </a:r>
          </a:p>
          <a:p>
            <a:pPr algn="ctr"/>
            <a:r>
              <a:rPr lang="en-US" sz="2400" dirty="0" smtClean="0"/>
              <a:t>predicts</a:t>
            </a:r>
          </a:p>
          <a:p>
            <a:pPr algn="ctr"/>
            <a:r>
              <a:rPr lang="en-US" sz="2400" dirty="0" smtClean="0"/>
              <a:t>spurious peaks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95275" y="4045081"/>
            <a:ext cx="2246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16073" y="5342820"/>
            <a:ext cx="1331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176826" y="5342820"/>
            <a:ext cx="1446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7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5-05 at 6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33" y="941800"/>
            <a:ext cx="3963568" cy="4283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293" y="262309"/>
            <a:ext cx="338090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114e, 485 orbital UEG</a:t>
            </a:r>
          </a:p>
          <a:p>
            <a:r>
              <a:rPr lang="en-US" sz="2800" dirty="0" smtClean="0"/>
              <a:t>k = (0, 0, 0)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s</a:t>
            </a:r>
            <a:r>
              <a:rPr lang="en-US" sz="2800" dirty="0" smtClean="0"/>
              <a:t>=4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14143" y="5536100"/>
            <a:ext cx="8067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(EOM) coupled cluster: quantitative treatment of core</a:t>
            </a:r>
          </a:p>
          <a:p>
            <a:pPr algn="ctr"/>
            <a:r>
              <a:rPr lang="en-US" sz="2800" dirty="0" smtClean="0"/>
              <a:t>excitations in metallic sodium!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55676" y="1419267"/>
            <a:ext cx="1560147" cy="1453808"/>
            <a:chOff x="3986929" y="3044988"/>
            <a:chExt cx="1672149" cy="1558176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659078" y="304498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843174" y="407301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986929" y="4171650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ueg_114_485_cbs_eta-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8" y="2226844"/>
            <a:ext cx="3655397" cy="310708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54503" y="2851461"/>
            <a:ext cx="1560147" cy="1453808"/>
            <a:chOff x="3986929" y="3044988"/>
            <a:chExt cx="1672149" cy="1558176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659078" y="304498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843174" y="407301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986929" y="4171650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851423" y="563222"/>
            <a:ext cx="278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Na photoelectron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8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10081</TotalTime>
  <Words>1327</Words>
  <Application>Microsoft Macintosh PowerPoint</Application>
  <PresentationFormat>On-screen Show (4:3)</PresentationFormat>
  <Paragraphs>262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Theme</vt:lpstr>
      <vt:lpstr>Coupled cluster methods in the condensed phase</vt:lpstr>
      <vt:lpstr>Molecular simulations are precise</vt:lpstr>
      <vt:lpstr>Materials simulations are not!</vt:lpstr>
      <vt:lpstr>How to obtain high precision?</vt:lpstr>
      <vt:lpstr>Coupled cluster theory</vt:lpstr>
      <vt:lpstr>Coupled cluster in solids: total energies</vt:lpstr>
      <vt:lpstr>Coupled cluster in solids: spectra</vt:lpstr>
      <vt:lpstr>PowerPoint Presentation</vt:lpstr>
      <vt:lpstr>PowerPoint Presentation</vt:lpstr>
      <vt:lpstr>PowerPoint Presentation</vt:lpstr>
      <vt:lpstr>PowerPoint Presentation</vt:lpstr>
      <vt:lpstr>Standing on the shoulders of giants</vt:lpstr>
      <vt:lpstr>The PBC module of PySCF</vt:lpstr>
      <vt:lpstr>PySCF </vt:lpstr>
      <vt:lpstr>PySCF: molecular code performance</vt:lpstr>
      <vt:lpstr>PySCF: extreme simplicity</vt:lpstr>
      <vt:lpstr>Simple code + hand-tuned performance</vt:lpstr>
      <vt:lpstr>Use same code for molecule and solid</vt:lpstr>
      <vt:lpstr>PowerPoint Presentation</vt:lpstr>
      <vt:lpstr>Ground-state CCSD: covalent solids</vt:lpstr>
      <vt:lpstr>EOM-CCSD: Si band structure</vt:lpstr>
      <vt:lpstr>EOM-CCSD: Si band structure</vt:lpstr>
      <vt:lpstr>Semiconducting bandgaps</vt:lpstr>
      <vt:lpstr>The story of diamond</vt:lpstr>
      <vt:lpstr>Systematically achieving high precision</vt:lpstr>
      <vt:lpstr>The shame of EOM-CCSD* (GW100 set)</vt:lpstr>
      <vt:lpstr>Formulating (T) correctly for spectra</vt:lpstr>
      <vt:lpstr>Converging diamond with “triples”</vt:lpstr>
      <vt:lpstr>Beyond energies and spectra</vt:lpstr>
      <vt:lpstr>Semiconducting bandgaps</vt:lpstr>
      <vt:lpstr>Transition metal dichalcogenides</vt:lpstr>
      <vt:lpstr>Nickel oxide</vt:lpstr>
      <vt:lpstr>Finite temperature CC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Periodic QC</dc:title>
  <dc:creator>Garnet Chan</dc:creator>
  <cp:lastModifiedBy>Garnet Chan</cp:lastModifiedBy>
  <cp:revision>223</cp:revision>
  <dcterms:created xsi:type="dcterms:W3CDTF">2016-06-01T21:06:48Z</dcterms:created>
  <dcterms:modified xsi:type="dcterms:W3CDTF">2019-05-18T17:38:13Z</dcterms:modified>
</cp:coreProperties>
</file>