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767" r:id="rId2"/>
    <p:sldId id="752" r:id="rId3"/>
    <p:sldId id="683" r:id="rId4"/>
    <p:sldId id="753" r:id="rId5"/>
    <p:sldId id="755" r:id="rId6"/>
    <p:sldId id="754" r:id="rId7"/>
    <p:sldId id="756" r:id="rId8"/>
    <p:sldId id="757" r:id="rId9"/>
    <p:sldId id="733" r:id="rId10"/>
    <p:sldId id="731" r:id="rId11"/>
    <p:sldId id="694" r:id="rId12"/>
    <p:sldId id="712" r:id="rId13"/>
    <p:sldId id="717" r:id="rId14"/>
    <p:sldId id="741" r:id="rId15"/>
    <p:sldId id="728" r:id="rId16"/>
    <p:sldId id="766" r:id="rId17"/>
    <p:sldId id="698" r:id="rId18"/>
    <p:sldId id="726" r:id="rId19"/>
    <p:sldId id="759" r:id="rId20"/>
    <p:sldId id="689" r:id="rId21"/>
    <p:sldId id="758" r:id="rId22"/>
    <p:sldId id="768" r:id="rId23"/>
    <p:sldId id="692" r:id="rId24"/>
    <p:sldId id="722" r:id="rId25"/>
    <p:sldId id="723" r:id="rId26"/>
    <p:sldId id="742" r:id="rId27"/>
    <p:sldId id="721" r:id="rId28"/>
    <p:sldId id="718" r:id="rId29"/>
    <p:sldId id="720" r:id="rId30"/>
    <p:sldId id="691" r:id="rId31"/>
    <p:sldId id="729" r:id="rId32"/>
    <p:sldId id="743" r:id="rId33"/>
    <p:sldId id="761" r:id="rId34"/>
    <p:sldId id="748" r:id="rId35"/>
    <p:sldId id="764" r:id="rId36"/>
    <p:sldId id="763" r:id="rId37"/>
    <p:sldId id="769" r:id="rId38"/>
    <p:sldId id="746" r:id="rId39"/>
    <p:sldId id="73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F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F4AAD-977D-F14B-942E-08CE0F9D8E7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BA6B3-EFBD-5449-8B5A-F8DA79F08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0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AF06C-8157-F046-9EEA-AC6061C0E59A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31150-78F5-BC46-A8C4-8C35BEB42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192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Materials design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142-32E4-46D5-9864-7254224FA1B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</a:t>
            </a:r>
            <a:r>
              <a:rPr lang="en-US" baseline="0" dirty="0" smtClean="0"/>
              <a:t> NEW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LABEL COLORS IN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7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SUPERLATTICES </a:t>
            </a:r>
            <a:r>
              <a:rPr lang="mr-IN" dirty="0" smtClean="0"/>
              <a:t>–</a:t>
            </a:r>
            <a:r>
              <a:rPr lang="en-US" dirty="0" smtClean="0"/>
              <a:t> competing phases in different layers </a:t>
            </a:r>
            <a:r>
              <a:rPr lang="en-US" dirty="0" err="1" smtClean="0"/>
              <a:t>complexify</a:t>
            </a:r>
            <a:r>
              <a:rPr lang="en-US" dirty="0" smtClean="0"/>
              <a:t> energy landscape</a:t>
            </a:r>
          </a:p>
          <a:p>
            <a:r>
              <a:rPr lang="en-US" dirty="0" smtClean="0"/>
              <a:t>Multiple solutions for V(D)=0 with similar energy </a:t>
            </a:r>
          </a:p>
          <a:p>
            <a:r>
              <a:rPr lang="en-US" dirty="0" smtClean="0"/>
              <a:t>[If the two phases are different enough, they don’t just meet in the middle but have two competing states where one layer dominates and the other accommodates]</a:t>
            </a:r>
          </a:p>
          <a:p>
            <a:r>
              <a:rPr lang="en-US" dirty="0" smtClean="0"/>
              <a:t>MENTION JOHN’S TALK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95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POLAR STATES HAVE</a:t>
            </a:r>
            <a:r>
              <a:rPr lang="en-US" baseline="0" dirty="0" smtClean="0"/>
              <a:t> ADDITIONAL DISTORTIONS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thinking about </a:t>
            </a:r>
            <a:r>
              <a:rPr lang="en-US" dirty="0" err="1" smtClean="0"/>
              <a:t>antiferroelectrics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 natural road to this is to have massive </a:t>
            </a:r>
            <a:r>
              <a:rPr lang="en-US" dirty="0" err="1" smtClean="0"/>
              <a:t>instabilty</a:t>
            </a:r>
            <a:r>
              <a:rPr lang="en-US" dirty="0" smtClean="0"/>
              <a:t> of the parent phase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Antiferroelectric</a:t>
            </a:r>
            <a:r>
              <a:rPr lang="en-US" baseline="0" dirty="0" smtClean="0"/>
              <a:t> ABC?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</a:t>
            </a:r>
            <a:r>
              <a:rPr lang="en-US" baseline="0" dirty="0" smtClean="0"/>
              <a:t> NEW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thinking about </a:t>
            </a:r>
            <a:r>
              <a:rPr lang="en-US" dirty="0" err="1" smtClean="0"/>
              <a:t>antiferroelectrics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 natural road to this is to have massive </a:t>
            </a:r>
            <a:r>
              <a:rPr lang="en-US" dirty="0" err="1" smtClean="0"/>
              <a:t>instabilty</a:t>
            </a:r>
            <a:r>
              <a:rPr lang="en-US" dirty="0" smtClean="0"/>
              <a:t> of the parent phase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thinking about </a:t>
            </a:r>
            <a:r>
              <a:rPr lang="en-US" dirty="0" err="1" smtClean="0"/>
              <a:t>antiferroelectrics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 natural road to this is to have massive </a:t>
            </a:r>
            <a:r>
              <a:rPr lang="en-US" dirty="0" err="1" smtClean="0"/>
              <a:t>instabilty</a:t>
            </a:r>
            <a:r>
              <a:rPr lang="en-US" dirty="0" smtClean="0"/>
              <a:t> of the parent phase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by talking more about </a:t>
            </a:r>
            <a:r>
              <a:rPr lang="en-US" dirty="0" err="1" smtClean="0"/>
              <a:t>perovskites</a:t>
            </a:r>
            <a:r>
              <a:rPr lang="en-US" dirty="0" smtClean="0"/>
              <a:t> in terms of specifics of what we would look for WHEN LOOKING FOR POLAR PHASES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CaTiO3, (SrMnO3 is an example of something else)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WE CAN FIND THE INSTABILITIES IN THE PHONON DISPERSION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57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thinking about </a:t>
            </a:r>
            <a:r>
              <a:rPr lang="en-US" dirty="0" err="1" smtClean="0"/>
              <a:t>antiferroelectrics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 natural road to this is to have massive </a:t>
            </a:r>
            <a:r>
              <a:rPr lang="en-US" dirty="0" err="1" smtClean="0"/>
              <a:t>instabilty</a:t>
            </a:r>
            <a:r>
              <a:rPr lang="en-US" dirty="0" smtClean="0"/>
              <a:t> of the parent phase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thinking about </a:t>
            </a:r>
            <a:r>
              <a:rPr lang="en-US" dirty="0" err="1" smtClean="0"/>
              <a:t>antiferroelectrics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 natural road to this is to have massive </a:t>
            </a:r>
            <a:r>
              <a:rPr lang="en-US" dirty="0" err="1" smtClean="0"/>
              <a:t>instabilty</a:t>
            </a:r>
            <a:r>
              <a:rPr lang="en-US" dirty="0" smtClean="0"/>
              <a:t> of the parent phase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31150-78F5-BC46-A8C4-8C35BEB42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turn our attention to</a:t>
            </a:r>
            <a:r>
              <a:rPr lang="en-US" baseline="0" dirty="0" smtClean="0"/>
              <a:t> a computer experiment in which we </a:t>
            </a:r>
            <a:r>
              <a:rPr lang="en-US" dirty="0" smtClean="0"/>
              <a:t>freeze in the distortion</a:t>
            </a:r>
            <a:r>
              <a:rPr lang="en-US" baseline="0" dirty="0" smtClean="0"/>
              <a:t> mode that leads to the polar orthorhombic structure, we find that t</a:t>
            </a:r>
            <a:r>
              <a:rPr lang="en-US" dirty="0" smtClean="0"/>
              <a:t>he energy difference between the nonpolar tetragonal and polar orthorhombic structures is very small, 1 </a:t>
            </a:r>
            <a:r>
              <a:rPr lang="en-US" dirty="0" err="1" smtClean="0"/>
              <a:t>mEv</a:t>
            </a:r>
            <a:r>
              <a:rPr lang="en-US" dirty="0" smtClean="0"/>
              <a:t>/</a:t>
            </a:r>
            <a:r>
              <a:rPr lang="en-US" dirty="0" err="1" smtClean="0"/>
              <a:t>f.u</a:t>
            </a:r>
            <a:r>
              <a:rPr lang="en-US" dirty="0" smtClean="0"/>
              <a:t>., and that the energy barrier of</a:t>
            </a:r>
            <a:r>
              <a:rPr lang="en-US" baseline="0" dirty="0" smtClean="0"/>
              <a:t> the first-order phase transition, where these two parabolas intersect, is only 35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/</a:t>
            </a:r>
            <a:r>
              <a:rPr lang="en-US" baseline="0" dirty="0" err="1" smtClean="0"/>
              <a:t>f.u</a:t>
            </a:r>
            <a:r>
              <a:rPr lang="en-US" baseline="0" dirty="0" smtClean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28CA2-6D84-8E4A-8D59-1045F6AA05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6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91AD-5CAE-2D43-94B5-798235418EDC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7439-B47F-A04D-930B-F2E6A112C03F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9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7EE5-256C-B44D-BD70-F33FF3ED5868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4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F2E7-1565-EF4D-BED7-549AA9C1F528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5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69FF-C12F-A24C-8B35-ABB547D5FABD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75FB-D34C-2C46-8FD3-40AC5D5ACD41}" type="datetime1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8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9B68-030F-B54C-9E09-3EFDAF2827D0}" type="datetime1">
              <a:rPr lang="en-US" smtClean="0"/>
              <a:t>6/10/19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CDE5-56E9-5F4E-9978-828B0172F584}" type="datetime1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97BD-1675-CA41-9B7F-492E9F841E4A}" type="datetime1">
              <a:rPr lang="en-US" smtClean="0"/>
              <a:t>6/10/19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4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DE47-2A85-E840-B5B1-63FB7656FECD}" type="datetime1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2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D97-98C4-3B4E-88D6-53709D261007}" type="datetime1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1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FF35-BCB3-0241-9646-E683F77ECC18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FD680-A5A1-5B4B-9534-CE09CB031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3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wmf"/><Relationship Id="rId3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PT_intropage_p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1869" y="1471630"/>
            <a:ext cx="8705868" cy="2339858"/>
          </a:xfrm>
        </p:spPr>
        <p:txBody>
          <a:bodyPr>
            <a:no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Competing phases and functional properties from first principles </a:t>
            </a:r>
            <a:endParaRPr lang="en-US" altLang="zh-CN" sz="4000" dirty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1869" y="3683067"/>
            <a:ext cx="8354892" cy="199107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Karin M. Rabe</a:t>
            </a:r>
          </a:p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Bonini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 (senior PhD student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Young Park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(former postdoc, now at Seoul National U)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Yubo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Li*, Michele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Kotiuga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*,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Sobhit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Singh*,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Xiaohui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Liu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(postdocs)</a:t>
            </a:r>
          </a:p>
          <a:p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 supported by ONR and NSF-DMREF</a:t>
            </a:r>
          </a:p>
          <a:p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82102"/>
      </p:ext>
    </p:extLst>
  </p:cSld>
  <p:clrMapOvr>
    <a:masterClrMapping/>
  </p:clrMapOvr>
  <p:transition xmlns:p14="http://schemas.microsoft.com/office/powerpoint/2010/main" advTm="161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01" y="240837"/>
            <a:ext cx="84609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Combine one or more unstable modes of the cubic structure to get rich variety of competing low-energy structures</a:t>
            </a:r>
          </a:p>
          <a:p>
            <a:endParaRPr lang="en-US" sz="2400" dirty="0" smtClean="0"/>
          </a:p>
          <a:p>
            <a:r>
              <a:rPr lang="en-US" sz="2400" dirty="0" smtClean="0"/>
              <a:t>Tuning by external fields, stress, composition to stabilize </a:t>
            </a:r>
          </a:p>
          <a:p>
            <a:r>
              <a:rPr lang="en-US" sz="2400" dirty="0" smtClean="0"/>
              <a:t>non-bulk phases in bulk, thin films, and </a:t>
            </a:r>
            <a:r>
              <a:rPr lang="en-US" sz="2400" dirty="0" err="1" smtClean="0"/>
              <a:t>superlattices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Functional properties: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tatic tuning (composition, epitaxial stress) to phase boundary </a:t>
            </a:r>
          </a:p>
          <a:p>
            <a:r>
              <a:rPr lang="en-US" sz="2400" dirty="0" smtClean="0"/>
              <a:t>dynamic tuning by applied field  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11891" y="4099626"/>
            <a:ext cx="4284317" cy="2514127"/>
            <a:chOff x="2736905" y="2752348"/>
            <a:chExt cx="5761683" cy="3381077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3418588" y="2869823"/>
              <a:ext cx="0" cy="2686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3418588" y="5541585"/>
              <a:ext cx="508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369375" y="5671760"/>
              <a:ext cx="25120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9pPr>
            </a:lstStyle>
            <a:p>
              <a:pPr eaLnBrk="1" latinLnBrk="0" hangingPunct="1"/>
              <a:r>
                <a:rPr kumimoji="0" lang="en-US" altLang="ko-KR" sz="2400" dirty="0">
                  <a:solidFill>
                    <a:schemeClr val="tx2"/>
                  </a:solidFill>
                  <a:latin typeface="+mn-lt"/>
                </a:rPr>
                <a:t>Control </a:t>
              </a:r>
              <a:r>
                <a:rPr kumimoji="0" lang="en-US" altLang="ko-KR" sz="2400" dirty="0" smtClean="0">
                  <a:solidFill>
                    <a:schemeClr val="tx2"/>
                  </a:solidFill>
                  <a:latin typeface="+mn-lt"/>
                </a:rPr>
                <a:t>parameter</a:t>
              </a:r>
              <a:endParaRPr kumimoji="0" lang="en-US" altLang="ko-KR" sz="24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 rot="16200000">
              <a:off x="2045700" y="3839141"/>
              <a:ext cx="18440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9pPr>
            </a:lstStyle>
            <a:p>
              <a:pPr eaLnBrk="1" latinLnBrk="0" hangingPunct="1"/>
              <a:r>
                <a:rPr kumimoji="0" lang="en-US" altLang="ko-KR" sz="2400" dirty="0">
                  <a:solidFill>
                    <a:schemeClr val="tx2"/>
                  </a:solidFill>
                  <a:latin typeface="+mn-lt"/>
                </a:rPr>
                <a:t>temperature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5810950" y="2752348"/>
              <a:ext cx="188913" cy="278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009138" y="3755648"/>
              <a:ext cx="11518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9pPr>
            </a:lstStyle>
            <a:p>
              <a:pPr eaLnBrk="1" latinLnBrk="0" hangingPunct="1"/>
              <a:r>
                <a:rPr kumimoji="0" lang="en-US" altLang="ko-KR" sz="2400" dirty="0">
                  <a:solidFill>
                    <a:schemeClr val="tx2"/>
                  </a:solidFill>
                  <a:latin typeface="+mn-lt"/>
                </a:rPr>
                <a:t>Phase </a:t>
              </a:r>
              <a:r>
                <a:rPr kumimoji="0" lang="en-US" altLang="ko-KR" sz="2400" dirty="0" smtClean="0">
                  <a:solidFill>
                    <a:schemeClr val="tx2"/>
                  </a:solidFill>
                  <a:latin typeface="+mn-lt"/>
                </a:rPr>
                <a:t>1</a:t>
              </a:r>
              <a:endParaRPr kumimoji="0" lang="en-US" altLang="ko-KR" sz="24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6395150" y="3755648"/>
              <a:ext cx="11518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Helvetica" charset="0"/>
                  <a:ea typeface="굴림" charset="0"/>
                  <a:cs typeface="굴림" charset="0"/>
                </a:defRPr>
              </a:lvl9pPr>
            </a:lstStyle>
            <a:p>
              <a:pPr eaLnBrk="1" latinLnBrk="0" hangingPunct="1"/>
              <a:r>
                <a:rPr kumimoji="0" lang="en-US" altLang="ko-KR" sz="2400" dirty="0">
                  <a:solidFill>
                    <a:schemeClr val="tx2"/>
                  </a:solidFill>
                  <a:latin typeface="+mn-lt"/>
                </a:rPr>
                <a:t>Phase </a:t>
              </a:r>
              <a:r>
                <a:rPr kumimoji="0" lang="en-US" altLang="ko-KR" sz="2400" dirty="0" smtClean="0">
                  <a:solidFill>
                    <a:schemeClr val="tx2"/>
                  </a:solidFill>
                  <a:latin typeface="+mn-lt"/>
                </a:rPr>
                <a:t>2</a:t>
              </a:r>
              <a:endParaRPr kumimoji="0" lang="en-US" altLang="ko-KR" sz="2400" dirty="0">
                <a:solidFill>
                  <a:schemeClr val="tx2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96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0038" y="724038"/>
            <a:ext cx="7565721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IN </a:t>
            </a:r>
            <a:r>
              <a:rPr lang="en-US" sz="2800" dirty="0">
                <a:solidFill>
                  <a:srgbClr val="0000FF"/>
                </a:solidFill>
              </a:rPr>
              <a:t>THIS TALK</a:t>
            </a:r>
            <a:r>
              <a:rPr lang="en-US" sz="2800" dirty="0" smtClean="0">
                <a:solidFill>
                  <a:srgbClr val="0000FF"/>
                </a:solidFill>
              </a:rPr>
              <a:t>: </a:t>
            </a:r>
            <a:r>
              <a:rPr lang="en-US" sz="2800" dirty="0" smtClean="0"/>
              <a:t>expanding horizons for systems with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complex energy landscapes and competing phases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Other classes of materials </a:t>
            </a:r>
            <a:r>
              <a:rPr lang="en-US" sz="2400" dirty="0" smtClean="0"/>
              <a:t>defined by non-</a:t>
            </a:r>
            <a:r>
              <a:rPr lang="en-US" sz="2400" dirty="0" err="1" smtClean="0"/>
              <a:t>perovskite</a:t>
            </a:r>
            <a:r>
              <a:rPr lang="en-US" sz="2400" dirty="0" smtClean="0"/>
              <a:t> high-symmetry parent phases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Other mechanisms </a:t>
            </a:r>
            <a:r>
              <a:rPr lang="en-US" sz="2400" dirty="0" smtClean="0"/>
              <a:t>for generating competing polar phases to produce </a:t>
            </a:r>
            <a:r>
              <a:rPr lang="en-US" sz="2400" dirty="0" err="1" smtClean="0"/>
              <a:t>ferroelectricity</a:t>
            </a:r>
            <a:r>
              <a:rPr lang="en-US" sz="2400" dirty="0" smtClean="0"/>
              <a:t> and </a:t>
            </a:r>
            <a:r>
              <a:rPr lang="en-US" sz="2400" dirty="0" err="1" smtClean="0"/>
              <a:t>antiferroelectricity</a:t>
            </a:r>
            <a:endParaRPr lang="en-US" sz="2400" dirty="0" smtClean="0"/>
          </a:p>
          <a:p>
            <a:endParaRPr lang="en-US" sz="2400" dirty="0"/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New types of ferroelectrics/</a:t>
            </a:r>
            <a:r>
              <a:rPr lang="en-US" sz="2800" dirty="0" err="1" smtClean="0">
                <a:solidFill>
                  <a:srgbClr val="0000FF"/>
                </a:solidFill>
              </a:rPr>
              <a:t>antiferroelectrics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FIRST PRINCIPLES STRATEGIES FOR SEARCH</a:t>
            </a:r>
          </a:p>
          <a:p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9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9526" y="535165"/>
            <a:ext cx="8568720" cy="7725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</a:t>
            </a:r>
            <a:r>
              <a:rPr lang="en-US" sz="2800" dirty="0" smtClean="0"/>
              <a:t>COMPETING </a:t>
            </a:r>
            <a:r>
              <a:rPr lang="en-US" sz="2800" dirty="0"/>
              <a:t>PHASES</a:t>
            </a:r>
          </a:p>
          <a:p>
            <a:endParaRPr lang="en-US" sz="2400" dirty="0" smtClean="0"/>
          </a:p>
          <a:p>
            <a:r>
              <a:rPr lang="en-US" sz="2400" dirty="0" smtClean="0"/>
              <a:t>Experimental synthesis and structure determination results in crystallographic database ICSD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/>
              <a:t>One strategy: search ICSD for structures with a given stoichiometry &amp;</a:t>
            </a:r>
            <a:r>
              <a:rPr lang="en-US" sz="2800" dirty="0" smtClean="0"/>
              <a:t> </a:t>
            </a:r>
            <a:r>
              <a:rPr lang="en-US" sz="2800" dirty="0"/>
              <a:t>look for common high-symmetry parent </a:t>
            </a:r>
          </a:p>
          <a:p>
            <a:endParaRPr lang="en-US" sz="2800" dirty="0" smtClean="0"/>
          </a:p>
          <a:p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0" y="2457904"/>
            <a:ext cx="7863198" cy="15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8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9077" y="6040545"/>
            <a:ext cx="2133600" cy="365125"/>
          </a:xfrm>
        </p:spPr>
        <p:txBody>
          <a:bodyPr/>
          <a:lstStyle/>
          <a:p>
            <a:fld id="{222FD680-A5A1-5B4B-9534-CE09CB031981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5403" y="219360"/>
            <a:ext cx="8568720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</a:t>
            </a:r>
            <a:r>
              <a:rPr lang="en-US" sz="2800" dirty="0" smtClean="0"/>
              <a:t>COMPETING </a:t>
            </a:r>
            <a:r>
              <a:rPr lang="en-US" sz="2800" dirty="0"/>
              <a:t>PHASES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search ICSD for structures with a given stoichiometry and look for common high-symmetry parent </a:t>
            </a:r>
          </a:p>
          <a:p>
            <a:endParaRPr lang="en-US" sz="2400" dirty="0" smtClean="0"/>
          </a:p>
          <a:p>
            <a:r>
              <a:rPr lang="en-US" sz="2400" dirty="0" smtClean="0"/>
              <a:t>Discovery </a:t>
            </a:r>
            <a:r>
              <a:rPr lang="en-US" sz="2400" dirty="0"/>
              <a:t>of </a:t>
            </a:r>
            <a:r>
              <a:rPr lang="en-US" sz="2400" dirty="0" smtClean="0"/>
              <a:t>hexagonal </a:t>
            </a:r>
            <a:r>
              <a:rPr lang="en-US" sz="2400" dirty="0"/>
              <a:t>ABC ferroelectrics and </a:t>
            </a:r>
            <a:r>
              <a:rPr lang="en-US" sz="2400" dirty="0" err="1" smtClean="0"/>
              <a:t>antiferroelectrics</a:t>
            </a:r>
            <a:r>
              <a:rPr lang="en-US" sz="2400" dirty="0" smtClean="0"/>
              <a:t> with </a:t>
            </a:r>
            <a:r>
              <a:rPr lang="en-US" sz="2400" dirty="0"/>
              <a:t>P63/mmm parent </a:t>
            </a:r>
            <a:r>
              <a:rPr lang="en-US" sz="2400" dirty="0" smtClean="0"/>
              <a:t>structure</a:t>
            </a:r>
            <a:endParaRPr lang="en-US" sz="24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P63mmc_HS_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66" y="3542374"/>
            <a:ext cx="1867457" cy="24082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31708" y="3040083"/>
            <a:ext cx="1979019" cy="3261184"/>
            <a:chOff x="473482" y="2844394"/>
            <a:chExt cx="2358806" cy="3887028"/>
          </a:xfrm>
        </p:grpSpPr>
        <p:pic>
          <p:nvPicPr>
            <p:cNvPr id="6" name="Picture 5" descr="P63mc_LS_v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82" y="3318640"/>
              <a:ext cx="2358806" cy="30487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1980" y="6269757"/>
              <a:ext cx="1990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smtClean="0">
                  <a:solidFill>
                    <a:prstClr val="black"/>
                  </a:solidFill>
                  <a:latin typeface="Calibri"/>
                </a:rPr>
                <a:t>P6</a:t>
              </a:r>
              <a:r>
                <a:rPr lang="en-US" sz="2400" i="1" baseline="-25000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2400" i="1" dirty="0" smtClean="0">
                  <a:solidFill>
                    <a:prstClr val="black"/>
                  </a:solidFill>
                  <a:latin typeface="Calibri"/>
                </a:rPr>
                <a:t>mc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 LiGaGe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3160" y="2844394"/>
              <a:ext cx="990864" cy="550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FF0000"/>
                  </a:solidFill>
                  <a:latin typeface="Calibri"/>
                </a:rPr>
                <a:t>Polar</a:t>
              </a:r>
              <a:endParaRPr lang="en-US" sz="2400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95616" y="3061772"/>
            <a:ext cx="1895787" cy="3196688"/>
            <a:chOff x="6317154" y="2735712"/>
            <a:chExt cx="2369645" cy="3995710"/>
          </a:xfrm>
        </p:grpSpPr>
        <p:pic>
          <p:nvPicPr>
            <p:cNvPr id="10" name="Picture 9" descr="Pnma_LS_v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154" y="3318641"/>
              <a:ext cx="2369645" cy="304879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61742" y="6269757"/>
              <a:ext cx="1857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smtClean="0">
                  <a:solidFill>
                    <a:prstClr val="black"/>
                  </a:solidFill>
                  <a:latin typeface="Calibri"/>
                </a:rPr>
                <a:t>Pnma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 MgSrSi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04357" y="2735712"/>
              <a:ext cx="1681550" cy="5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 smtClean="0">
                  <a:solidFill>
                    <a:srgbClr val="0000FF"/>
                  </a:solidFill>
                  <a:latin typeface="Calibri"/>
                </a:rPr>
                <a:t>Antipolar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97665" y="6014675"/>
            <a:ext cx="1405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P6</a:t>
            </a:r>
            <a:r>
              <a:rPr lang="en-US" sz="2400" i="1" baseline="-25000" dirty="0" smtClean="0">
                <a:solidFill>
                  <a:prstClr val="black"/>
                </a:solidFill>
                <a:latin typeface="Calibri"/>
              </a:rPr>
              <a:t>3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/mmc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22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0321" y="418537"/>
            <a:ext cx="8217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SEARCH FOR COMPETING PHASES</a:t>
            </a:r>
          </a:p>
          <a:p>
            <a:endParaRPr lang="en-US" sz="1200" dirty="0" smtClean="0"/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First-principles high-throughput search </a:t>
            </a:r>
          </a:p>
          <a:p>
            <a:r>
              <a:rPr lang="en-US" sz="2400" dirty="0" smtClean="0"/>
              <a:t>Layers in hexagonal ABC structure are subject to buckling instabilities: look for unstable polar buckling mode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0" y="2576284"/>
            <a:ext cx="8057085" cy="3078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22" y="5836169"/>
            <a:ext cx="7192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phonon dispersion of “</a:t>
            </a:r>
            <a:r>
              <a:rPr lang="en-US" sz="2400" dirty="0" err="1" smtClean="0"/>
              <a:t>hyperferroelectric</a:t>
            </a:r>
            <a:r>
              <a:rPr lang="en-US" sz="2400" dirty="0" smtClean="0"/>
              <a:t>” </a:t>
            </a:r>
            <a:r>
              <a:rPr lang="en-US" sz="2400" dirty="0" err="1" smtClean="0"/>
              <a:t>LiBeSb</a:t>
            </a:r>
            <a:r>
              <a:rPr lang="en-US" sz="2400" dirty="0" smtClean="0"/>
              <a:t> </a:t>
            </a:r>
          </a:p>
          <a:p>
            <a:r>
              <a:rPr lang="en-US" sz="2000" dirty="0" err="1" smtClean="0"/>
              <a:t>Garrity</a:t>
            </a:r>
            <a:r>
              <a:rPr lang="en-US" sz="2000" dirty="0" smtClean="0"/>
              <a:t>, Rabe and Vanderbilt </a:t>
            </a:r>
            <a:r>
              <a:rPr lang="is-IS" sz="2000" dirty="0"/>
              <a:t>PRL 112, 127601 (2014)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8367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185122"/>
            <a:ext cx="2133600" cy="365125"/>
          </a:xfrm>
        </p:spPr>
        <p:txBody>
          <a:bodyPr/>
          <a:lstStyle/>
          <a:p>
            <a:fld id="{222FD680-A5A1-5B4B-9534-CE09CB031981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9526" y="363937"/>
            <a:ext cx="8568720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</a:t>
            </a:r>
            <a:r>
              <a:rPr lang="en-US" sz="2800" dirty="0" smtClean="0"/>
              <a:t>COMPETING PHASES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search ICSD for structures with a given stoichiometry and look for common high-symmetry parent </a:t>
            </a:r>
          </a:p>
          <a:p>
            <a:endParaRPr lang="en-US" sz="2400" dirty="0" smtClean="0"/>
          </a:p>
          <a:p>
            <a:r>
              <a:rPr lang="en-US" sz="2400" dirty="0" smtClean="0"/>
              <a:t>“Discovery” </a:t>
            </a:r>
            <a:r>
              <a:rPr lang="en-US" sz="2400" dirty="0"/>
              <a:t>of </a:t>
            </a:r>
            <a:r>
              <a:rPr lang="en-US" sz="2400" dirty="0" smtClean="0"/>
              <a:t>AB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ferroelectrics </a:t>
            </a:r>
            <a:r>
              <a:rPr lang="en-US" sz="2400" dirty="0"/>
              <a:t>and </a:t>
            </a:r>
            <a:r>
              <a:rPr lang="en-US" sz="2400" dirty="0" err="1" smtClean="0"/>
              <a:t>antiferroelectrics</a:t>
            </a:r>
            <a:r>
              <a:rPr lang="en-US" sz="2400" dirty="0" smtClean="0"/>
              <a:t> with fluorite </a:t>
            </a:r>
            <a:r>
              <a:rPr lang="en-US" sz="2400" dirty="0"/>
              <a:t>parent </a:t>
            </a:r>
            <a:r>
              <a:rPr lang="en-US" sz="2400" dirty="0" smtClean="0"/>
              <a:t>structure: HfO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ZrO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0540" y="3063382"/>
            <a:ext cx="5417022" cy="5027572"/>
            <a:chOff x="1830614" y="827315"/>
            <a:chExt cx="5880100" cy="5638800"/>
          </a:xfrm>
        </p:grpSpPr>
        <p:grpSp>
          <p:nvGrpSpPr>
            <p:cNvPr id="12" name="Group 11"/>
            <p:cNvGrpSpPr/>
            <p:nvPr/>
          </p:nvGrpSpPr>
          <p:grpSpPr>
            <a:xfrm>
              <a:off x="1830614" y="827315"/>
              <a:ext cx="5880100" cy="5638800"/>
              <a:chOff x="1830614" y="827315"/>
              <a:chExt cx="5880100" cy="563880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0614" y="827315"/>
                <a:ext cx="5880100" cy="56388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701143" y="3410857"/>
                <a:ext cx="1560286" cy="58057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592286" y="4354286"/>
              <a:ext cx="1759857" cy="20138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98143" y="5025571"/>
              <a:ext cx="1143000" cy="11067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03286" y="4826000"/>
              <a:ext cx="1016000" cy="72571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668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185122"/>
            <a:ext cx="2133600" cy="365125"/>
          </a:xfrm>
        </p:spPr>
        <p:txBody>
          <a:bodyPr/>
          <a:lstStyle/>
          <a:p>
            <a:fld id="{222FD680-A5A1-5B4B-9534-CE09CB031981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9526" y="363937"/>
            <a:ext cx="8568720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</a:t>
            </a:r>
            <a:r>
              <a:rPr lang="en-US" sz="2800" dirty="0" smtClean="0"/>
              <a:t>COMPETING PHASES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search ICSD for structures with a given stoichiometry and look for common high-symmetry parent </a:t>
            </a:r>
          </a:p>
          <a:p>
            <a:endParaRPr lang="en-US" sz="2400" dirty="0" smtClean="0"/>
          </a:p>
          <a:p>
            <a:r>
              <a:rPr lang="en-US" sz="2400" dirty="0" smtClean="0"/>
              <a:t>“Discovery” </a:t>
            </a:r>
            <a:r>
              <a:rPr lang="en-US" sz="2400" dirty="0"/>
              <a:t>of </a:t>
            </a:r>
            <a:r>
              <a:rPr lang="en-US" sz="2400" dirty="0" smtClean="0"/>
              <a:t>AB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ferroelectrics </a:t>
            </a:r>
            <a:r>
              <a:rPr lang="en-US" sz="2400" dirty="0"/>
              <a:t>and </a:t>
            </a:r>
            <a:r>
              <a:rPr lang="en-US" sz="2400" dirty="0" err="1" smtClean="0"/>
              <a:t>antiferroelectrics</a:t>
            </a:r>
            <a:r>
              <a:rPr lang="en-US" sz="2400" dirty="0" smtClean="0"/>
              <a:t> with fluorite </a:t>
            </a:r>
            <a:r>
              <a:rPr lang="en-US" sz="2400" dirty="0"/>
              <a:t>parent </a:t>
            </a:r>
            <a:r>
              <a:rPr lang="en-US" sz="2400" dirty="0" smtClean="0"/>
              <a:t>structure: HfO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ZrO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0540" y="3063382"/>
            <a:ext cx="5417022" cy="5027572"/>
            <a:chOff x="1830614" y="827315"/>
            <a:chExt cx="5880100" cy="5638800"/>
          </a:xfrm>
        </p:grpSpPr>
        <p:grpSp>
          <p:nvGrpSpPr>
            <p:cNvPr id="21" name="Group 20"/>
            <p:cNvGrpSpPr/>
            <p:nvPr/>
          </p:nvGrpSpPr>
          <p:grpSpPr>
            <a:xfrm>
              <a:off x="1830614" y="827315"/>
              <a:ext cx="5880100" cy="5638800"/>
              <a:chOff x="1830614" y="827315"/>
              <a:chExt cx="5880100" cy="56388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0614" y="827315"/>
                <a:ext cx="5880100" cy="5638800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3701143" y="3410857"/>
                <a:ext cx="1560286" cy="58057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3592286" y="4354286"/>
              <a:ext cx="1759857" cy="20138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98143" y="5025571"/>
              <a:ext cx="1143000" cy="11067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03286" y="4826000"/>
              <a:ext cx="1016000" cy="72571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exp-diagram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/>
          <a:stretch/>
        </p:blipFill>
        <p:spPr>
          <a:xfrm>
            <a:off x="5968512" y="3309330"/>
            <a:ext cx="1837603" cy="2917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2810" y="6180915"/>
            <a:ext cx="354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Muller, et al, Nano </a:t>
            </a:r>
            <a:r>
              <a:rPr lang="en-US" dirty="0" err="1" smtClean="0"/>
              <a:t>Lett</a:t>
            </a:r>
            <a:r>
              <a:rPr lang="en-US" dirty="0"/>
              <a:t> </a:t>
            </a:r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7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non-tetrag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61" y="1725832"/>
            <a:ext cx="4973850" cy="3843429"/>
          </a:xfrm>
          <a:prstGeom prst="rect">
            <a:avLst/>
          </a:prstGeom>
        </p:spPr>
      </p:pic>
      <p:pic>
        <p:nvPicPr>
          <p:cNvPr id="4" name="Picture 3" descr="phonon-cub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76" y="1798581"/>
            <a:ext cx="4855566" cy="37520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5222" y="336642"/>
            <a:ext cx="851877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Fluorite </a:t>
            </a:r>
            <a:r>
              <a:rPr lang="en-US" sz="3200" dirty="0"/>
              <a:t>ferroelectrics and </a:t>
            </a:r>
            <a:r>
              <a:rPr lang="en-US" sz="3200" dirty="0" err="1"/>
              <a:t>antiferroelectrics</a:t>
            </a:r>
            <a:endParaRPr lang="en-US" sz="3200" dirty="0"/>
          </a:p>
          <a:p>
            <a:endParaRPr lang="en-US" sz="2000" dirty="0" smtClean="0"/>
          </a:p>
          <a:p>
            <a:r>
              <a:rPr lang="en-US" sz="2800" dirty="0" smtClean="0"/>
              <a:t>Phonon dispersion               </a:t>
            </a:r>
            <a:r>
              <a:rPr lang="en-US" sz="2800" dirty="0"/>
              <a:t>Phonon dispersion </a:t>
            </a:r>
          </a:p>
          <a:p>
            <a:r>
              <a:rPr lang="en-US" sz="2800" dirty="0"/>
              <a:t>o</a:t>
            </a:r>
            <a:r>
              <a:rPr lang="en-US" sz="2800" dirty="0" smtClean="0"/>
              <a:t>f cubic HfO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                        of nonpolar tetragonal </a:t>
            </a:r>
            <a:r>
              <a:rPr lang="en-US" sz="2800" dirty="0"/>
              <a:t>HfO</a:t>
            </a:r>
            <a:r>
              <a:rPr lang="en-US" sz="2800" baseline="-25000" dirty="0"/>
              <a:t>2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5222" y="5550610"/>
            <a:ext cx="74792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No instability generating a polar phase</a:t>
            </a:r>
            <a:endParaRPr lang="en-US" sz="32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8941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ro2014-1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7" y="1656678"/>
            <a:ext cx="7156613" cy="32836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595" y="3617267"/>
            <a:ext cx="1420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Tetragonal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30404" y="3726137"/>
            <a:ext cx="18143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Orthorhombic</a:t>
            </a:r>
            <a:endParaRPr lang="en-US" sz="22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513772" y="3493418"/>
            <a:ext cx="0" cy="31881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478813" y="3480718"/>
            <a:ext cx="231282" cy="22229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49802" y="1728113"/>
            <a:ext cx="815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Cubic</a:t>
            </a:r>
            <a:endParaRPr lang="en-US" sz="22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543920" y="1957353"/>
            <a:ext cx="231282" cy="1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24311" y="1680381"/>
            <a:ext cx="0" cy="2574119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2035" y="5066421"/>
            <a:ext cx="2695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ΔE ≈ 1 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f.u</a:t>
            </a:r>
            <a:r>
              <a:rPr lang="en-US" sz="2400" b="1" dirty="0" smtClean="0"/>
              <a:t>. !!</a:t>
            </a:r>
            <a:endParaRPr lang="en-US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13572" y="2316553"/>
            <a:ext cx="0" cy="105318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89766" y="2313236"/>
            <a:ext cx="171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35 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f.u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15687" y="1695166"/>
            <a:ext cx="301400" cy="2391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400000">
            <a:off x="4278248" y="3627816"/>
            <a:ext cx="422213" cy="22027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24832" y="2795691"/>
            <a:ext cx="259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Energy (</a:t>
            </a:r>
            <a:r>
              <a:rPr lang="en-US" sz="2400" dirty="0" err="1" smtClean="0">
                <a:latin typeface="Helvetica"/>
                <a:cs typeface="Helvetica"/>
              </a:rPr>
              <a:t>meV</a:t>
            </a:r>
            <a:r>
              <a:rPr lang="en-US" sz="2400" dirty="0" smtClean="0">
                <a:latin typeface="Helvetica"/>
                <a:cs typeface="Helvetica"/>
              </a:rPr>
              <a:t>/</a:t>
            </a:r>
            <a:r>
              <a:rPr lang="en-US" sz="2400" dirty="0" err="1" smtClean="0">
                <a:latin typeface="Helvetica"/>
                <a:cs typeface="Helvetica"/>
              </a:rPr>
              <a:t>f.u</a:t>
            </a:r>
            <a:r>
              <a:rPr lang="en-US" sz="2400" dirty="0" smtClean="0">
                <a:latin typeface="Helvetica"/>
                <a:cs typeface="Helvetica"/>
              </a:rPr>
              <a:t>.)</a:t>
            </a:r>
            <a:endParaRPr lang="en-US" sz="2400" baseline="30000" dirty="0"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20511" y="4518086"/>
            <a:ext cx="1507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Q</a:t>
            </a:r>
            <a:r>
              <a:rPr lang="en-US" sz="2400" baseline="-25000" dirty="0" smtClean="0">
                <a:latin typeface="Helvetica"/>
                <a:cs typeface="Helvetica"/>
              </a:rPr>
              <a:t>Γ4- </a:t>
            </a:r>
            <a:r>
              <a:rPr lang="en-US" sz="2400" dirty="0" smtClean="0">
                <a:latin typeface="Helvetica"/>
                <a:cs typeface="Helvetica"/>
              </a:rPr>
              <a:t>(</a:t>
            </a:r>
            <a:r>
              <a:rPr lang="en-US" sz="2400" dirty="0" err="1" smtClean="0">
                <a:latin typeface="Helvetica"/>
                <a:cs typeface="Helvetica"/>
              </a:rPr>
              <a:t>a.u</a:t>
            </a:r>
            <a:r>
              <a:rPr lang="en-US" sz="2400" dirty="0" smtClean="0">
                <a:latin typeface="Helvetica"/>
                <a:cs typeface="Helvetica"/>
              </a:rPr>
              <a:t>.)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626" y="757146"/>
            <a:ext cx="48828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First principles calculation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904193" y="5570292"/>
            <a:ext cx="741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S. Reyes-Lillo, K. </a:t>
            </a:r>
            <a:r>
              <a:rPr lang="en-US" dirty="0" err="1"/>
              <a:t>Garrity</a:t>
            </a:r>
            <a:r>
              <a:rPr lang="en-US" dirty="0"/>
              <a:t> and KMR, “</a:t>
            </a:r>
            <a:r>
              <a:rPr lang="en-US" dirty="0" err="1"/>
              <a:t>Antiferroelectricity</a:t>
            </a:r>
            <a:r>
              <a:rPr lang="en-US" dirty="0"/>
              <a:t> in thin-film ZrO</a:t>
            </a:r>
            <a:r>
              <a:rPr lang="en-US" baseline="-25000" dirty="0"/>
              <a:t>2</a:t>
            </a:r>
            <a:r>
              <a:rPr lang="en-US" dirty="0"/>
              <a:t> from first principles,” PRB 90 104103 (2014)</a:t>
            </a:r>
          </a:p>
        </p:txBody>
      </p:sp>
    </p:spTree>
    <p:extLst>
      <p:ext uri="{BB962C8B-B14F-4D97-AF65-F5344CB8AC3E}">
        <p14:creationId xmlns:p14="http://schemas.microsoft.com/office/powerpoint/2010/main" val="180546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1096" y="3721176"/>
            <a:ext cx="877296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HfO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coupling between modes stabilizes OIII structure</a:t>
            </a:r>
            <a:endParaRPr lang="en-US" sz="1200" dirty="0" smtClean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7B2011C2-A724-5049-94F9-E2F485B2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5142" y="0"/>
            <a:ext cx="8510284" cy="3721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3419" y="6244368"/>
            <a:ext cx="741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Y. Qi and </a:t>
            </a:r>
            <a:r>
              <a:rPr lang="en-US" dirty="0"/>
              <a:t>KMR</a:t>
            </a:r>
            <a:r>
              <a:rPr lang="en-US"/>
              <a:t>, </a:t>
            </a:r>
            <a:r>
              <a:rPr lang="en-US" smtClean="0"/>
              <a:t>preprint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782" y="1034172"/>
            <a:ext cx="1879600" cy="199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738" y="337749"/>
            <a:ext cx="3478318" cy="302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6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66835" y="5592145"/>
            <a:ext cx="2133600" cy="365125"/>
          </a:xfrm>
        </p:spPr>
        <p:txBody>
          <a:bodyPr/>
          <a:lstStyle/>
          <a:p>
            <a:fld id="{222FD680-A5A1-5B4B-9534-CE09CB031981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269" y="827431"/>
            <a:ext cx="831053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Perovskites</a:t>
            </a:r>
            <a:r>
              <a:rPr lang="en-US" sz="2400" dirty="0" smtClean="0"/>
              <a:t> ABO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 incredible variety and </a:t>
            </a:r>
          </a:p>
          <a:p>
            <a:r>
              <a:rPr lang="en-US" sz="2400" dirty="0" smtClean="0"/>
              <a:t>richness of behavior</a:t>
            </a:r>
          </a:p>
          <a:p>
            <a:endParaRPr lang="en-US" sz="2400" dirty="0"/>
          </a:p>
          <a:p>
            <a:r>
              <a:rPr lang="en-US" sz="2400" dirty="0" smtClean="0"/>
              <a:t>High-symmetry parent phase = </a:t>
            </a:r>
          </a:p>
          <a:p>
            <a:r>
              <a:rPr lang="en-US" sz="2400" dirty="0" smtClean="0"/>
              <a:t>cubic </a:t>
            </a:r>
            <a:r>
              <a:rPr lang="en-US" sz="2400" dirty="0" err="1" smtClean="0"/>
              <a:t>perovskite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Structural frustration </a:t>
            </a:r>
            <a:r>
              <a:rPr lang="mr-IN" sz="2400" dirty="0" smtClean="0"/>
              <a:t>–</a:t>
            </a:r>
            <a:r>
              <a:rPr lang="en-US" sz="2400" dirty="0" smtClean="0"/>
              <a:t> tolerance factor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Rectangle 6"/>
          <p:cNvSpPr>
            <a:spLocks noChangeAspect="1" noChangeArrowheads="1"/>
          </p:cNvSpPr>
          <p:nvPr/>
        </p:nvSpPr>
        <p:spPr bwMode="auto">
          <a:xfrm>
            <a:off x="6753387" y="972509"/>
            <a:ext cx="1320800" cy="1130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Aspect="1" noChangeShapeType="1"/>
          </p:cNvSpPr>
          <p:nvPr/>
        </p:nvSpPr>
        <p:spPr bwMode="auto">
          <a:xfrm flipV="1">
            <a:off x="6251737" y="2102809"/>
            <a:ext cx="503237" cy="512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spect="1" noChangeArrowheads="1"/>
          </p:cNvSpPr>
          <p:nvPr/>
        </p:nvSpPr>
        <p:spPr bwMode="auto">
          <a:xfrm rot="5400000">
            <a:off x="6515262" y="1834522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30196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9" name="Line 9"/>
          <p:cNvSpPr>
            <a:spLocks noChangeAspect="1" noChangeShapeType="1"/>
          </p:cNvSpPr>
          <p:nvPr/>
        </p:nvSpPr>
        <p:spPr bwMode="auto">
          <a:xfrm>
            <a:off x="6518437" y="1798009"/>
            <a:ext cx="639762" cy="54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Aspect="1" noChangeShapeType="1"/>
          </p:cNvSpPr>
          <p:nvPr/>
        </p:nvSpPr>
        <p:spPr bwMode="auto">
          <a:xfrm>
            <a:off x="6516849" y="1793247"/>
            <a:ext cx="398463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1"/>
          <p:cNvSpPr>
            <a:spLocks noChangeAspect="1" noChangeShapeType="1"/>
          </p:cNvSpPr>
          <p:nvPr/>
        </p:nvSpPr>
        <p:spPr bwMode="auto">
          <a:xfrm flipV="1">
            <a:off x="7155024" y="1793247"/>
            <a:ext cx="676275" cy="547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3"/>
          <p:cNvSpPr>
            <a:spLocks noChangeAspect="1" noChangeShapeType="1"/>
          </p:cNvSpPr>
          <p:nvPr/>
        </p:nvSpPr>
        <p:spPr bwMode="auto">
          <a:xfrm flipH="1" flipV="1">
            <a:off x="7410612" y="1601159"/>
            <a:ext cx="415925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4"/>
          <p:cNvSpPr>
            <a:spLocks noChangeAspect="1" noChangeShapeType="1"/>
          </p:cNvSpPr>
          <p:nvPr/>
        </p:nvSpPr>
        <p:spPr bwMode="auto">
          <a:xfrm flipV="1">
            <a:off x="6516849" y="1601159"/>
            <a:ext cx="900113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5"/>
          <p:cNvSpPr>
            <a:spLocks noChangeAspect="1" noChangeShapeType="1"/>
          </p:cNvSpPr>
          <p:nvPr/>
        </p:nvSpPr>
        <p:spPr bwMode="auto">
          <a:xfrm flipV="1">
            <a:off x="7148674" y="1607509"/>
            <a:ext cx="261938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6"/>
          <p:cNvSpPr>
            <a:spLocks noChangeAspect="1" noChangeShapeType="1"/>
          </p:cNvSpPr>
          <p:nvPr/>
        </p:nvSpPr>
        <p:spPr bwMode="auto">
          <a:xfrm>
            <a:off x="7194712" y="1207459"/>
            <a:ext cx="2159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7"/>
          <p:cNvSpPr>
            <a:spLocks noChangeAspect="1" noChangeShapeType="1"/>
          </p:cNvSpPr>
          <p:nvPr/>
        </p:nvSpPr>
        <p:spPr bwMode="auto">
          <a:xfrm>
            <a:off x="7194712" y="1213809"/>
            <a:ext cx="631825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8"/>
          <p:cNvSpPr>
            <a:spLocks noChangeAspect="1" noChangeArrowheads="1"/>
          </p:cNvSpPr>
          <p:nvPr/>
        </p:nvSpPr>
        <p:spPr bwMode="auto">
          <a:xfrm rot="5400000">
            <a:off x="6500974" y="716922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18" name="Oval 19"/>
          <p:cNvSpPr>
            <a:spLocks noChangeAspect="1" noChangeArrowheads="1"/>
          </p:cNvSpPr>
          <p:nvPr/>
        </p:nvSpPr>
        <p:spPr bwMode="auto">
          <a:xfrm rot="5400000">
            <a:off x="7813837" y="731209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19" name="Oval 20"/>
          <p:cNvSpPr>
            <a:spLocks noChangeAspect="1" noChangeArrowheads="1"/>
          </p:cNvSpPr>
          <p:nvPr/>
        </p:nvSpPr>
        <p:spPr bwMode="auto">
          <a:xfrm rot="5400000">
            <a:off x="7813837" y="1834522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20" name="Oval 21"/>
          <p:cNvSpPr>
            <a:spLocks noChangeAspect="1" noChangeArrowheads="1"/>
          </p:cNvSpPr>
          <p:nvPr/>
        </p:nvSpPr>
        <p:spPr bwMode="auto">
          <a:xfrm rot="5400000">
            <a:off x="7092318" y="2275053"/>
            <a:ext cx="125412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2"/>
          <p:cNvSpPr>
            <a:spLocks noChangeAspect="1" noChangeArrowheads="1"/>
          </p:cNvSpPr>
          <p:nvPr/>
        </p:nvSpPr>
        <p:spPr bwMode="auto">
          <a:xfrm rot="5400000">
            <a:off x="6981987" y="1609097"/>
            <a:ext cx="379412" cy="379412"/>
          </a:xfrm>
          <a:prstGeom prst="ellipse">
            <a:avLst/>
          </a:prstGeom>
          <a:solidFill>
            <a:srgbClr val="28F40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3"/>
          <p:cNvSpPr>
            <a:spLocks noChangeAspect="1" noChangeArrowheads="1"/>
          </p:cNvSpPr>
          <p:nvPr/>
        </p:nvSpPr>
        <p:spPr bwMode="auto">
          <a:xfrm rot="5400000">
            <a:off x="6450968" y="1735303"/>
            <a:ext cx="128588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4"/>
          <p:cNvSpPr>
            <a:spLocks noChangeAspect="1" noChangeArrowheads="1"/>
          </p:cNvSpPr>
          <p:nvPr/>
        </p:nvSpPr>
        <p:spPr bwMode="auto">
          <a:xfrm rot="5400000">
            <a:off x="7763830" y="1735303"/>
            <a:ext cx="128588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5"/>
          <p:cNvSpPr>
            <a:spLocks noChangeAspect="1" noChangeArrowheads="1"/>
          </p:cNvSpPr>
          <p:nvPr/>
        </p:nvSpPr>
        <p:spPr bwMode="auto">
          <a:xfrm>
            <a:off x="6250149" y="1485272"/>
            <a:ext cx="1320800" cy="1130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6"/>
          <p:cNvSpPr>
            <a:spLocks noChangeAspect="1" noChangeShapeType="1"/>
          </p:cNvSpPr>
          <p:nvPr/>
        </p:nvSpPr>
        <p:spPr bwMode="auto">
          <a:xfrm flipV="1">
            <a:off x="6243799" y="972509"/>
            <a:ext cx="503238" cy="512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7"/>
          <p:cNvSpPr>
            <a:spLocks noChangeAspect="1" noChangeShapeType="1"/>
          </p:cNvSpPr>
          <p:nvPr/>
        </p:nvSpPr>
        <p:spPr bwMode="auto">
          <a:xfrm flipV="1">
            <a:off x="7561424" y="986797"/>
            <a:ext cx="503238" cy="512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8"/>
          <p:cNvSpPr>
            <a:spLocks noChangeAspect="1" noChangeShapeType="1"/>
          </p:cNvSpPr>
          <p:nvPr/>
        </p:nvSpPr>
        <p:spPr bwMode="auto">
          <a:xfrm flipV="1">
            <a:off x="7578887" y="2105984"/>
            <a:ext cx="503237" cy="511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9"/>
          <p:cNvSpPr>
            <a:spLocks noChangeAspect="1" noChangeArrowheads="1"/>
          </p:cNvSpPr>
          <p:nvPr/>
        </p:nvSpPr>
        <p:spPr bwMode="auto">
          <a:xfrm rot="5400000">
            <a:off x="7133593" y="1151103"/>
            <a:ext cx="125412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30"/>
          <p:cNvSpPr>
            <a:spLocks noChangeAspect="1" noChangeArrowheads="1"/>
          </p:cNvSpPr>
          <p:nvPr/>
        </p:nvSpPr>
        <p:spPr bwMode="auto">
          <a:xfrm rot="5400000">
            <a:off x="6848637" y="1977397"/>
            <a:ext cx="125412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31"/>
          <p:cNvSpPr>
            <a:spLocks noChangeAspect="1" noChangeArrowheads="1"/>
          </p:cNvSpPr>
          <p:nvPr/>
        </p:nvSpPr>
        <p:spPr bwMode="auto">
          <a:xfrm rot="5400000">
            <a:off x="7351081" y="1546390"/>
            <a:ext cx="125412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2"/>
          <p:cNvSpPr>
            <a:spLocks noChangeAspect="1" noChangeArrowheads="1"/>
          </p:cNvSpPr>
          <p:nvPr/>
        </p:nvSpPr>
        <p:spPr bwMode="auto">
          <a:xfrm rot="5400000">
            <a:off x="5996149" y="1229684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2" name="Oval 33"/>
          <p:cNvSpPr>
            <a:spLocks noChangeAspect="1" noChangeArrowheads="1"/>
          </p:cNvSpPr>
          <p:nvPr/>
        </p:nvSpPr>
        <p:spPr bwMode="auto">
          <a:xfrm rot="5400000">
            <a:off x="7309806" y="1243178"/>
            <a:ext cx="503237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3" name="Oval 34"/>
          <p:cNvSpPr>
            <a:spLocks noChangeAspect="1" noChangeArrowheads="1"/>
          </p:cNvSpPr>
          <p:nvPr/>
        </p:nvSpPr>
        <p:spPr bwMode="auto">
          <a:xfrm rot="5400000">
            <a:off x="5996149" y="2347284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21176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4" name="Oval 35"/>
          <p:cNvSpPr>
            <a:spLocks noChangeAspect="1" noChangeArrowheads="1"/>
          </p:cNvSpPr>
          <p:nvPr/>
        </p:nvSpPr>
        <p:spPr bwMode="auto">
          <a:xfrm rot="5400000">
            <a:off x="7309012" y="2347284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5" name="Line 36"/>
          <p:cNvSpPr>
            <a:spLocks noChangeAspect="1" noChangeShapeType="1"/>
          </p:cNvSpPr>
          <p:nvPr/>
        </p:nvSpPr>
        <p:spPr bwMode="auto">
          <a:xfrm flipH="1">
            <a:off x="6910549" y="1213809"/>
            <a:ext cx="284163" cy="833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37"/>
          <p:cNvSpPr>
            <a:spLocks noChangeAspect="1" noChangeShapeType="1"/>
          </p:cNvSpPr>
          <p:nvPr/>
        </p:nvSpPr>
        <p:spPr bwMode="auto">
          <a:xfrm flipH="1">
            <a:off x="6516849" y="1213809"/>
            <a:ext cx="677863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8"/>
          <p:cNvSpPr>
            <a:spLocks noChangeAspect="1" noChangeShapeType="1"/>
          </p:cNvSpPr>
          <p:nvPr/>
        </p:nvSpPr>
        <p:spPr bwMode="auto">
          <a:xfrm flipV="1">
            <a:off x="6915312" y="1793247"/>
            <a:ext cx="915987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6593049" y="2564772"/>
            <a:ext cx="46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a</a:t>
            </a:r>
            <a:r>
              <a:rPr lang="en-US" baseline="-25000" dirty="0">
                <a:solidFill>
                  <a:schemeClr val="tx2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>
            <a:off x="6278724" y="3031497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2"/>
          <p:cNvSpPr>
            <a:spLocks noChangeAspect="1" noChangeShapeType="1"/>
          </p:cNvSpPr>
          <p:nvPr/>
        </p:nvSpPr>
        <p:spPr bwMode="auto">
          <a:xfrm>
            <a:off x="6910549" y="2044072"/>
            <a:ext cx="244475" cy="296862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1980" y="432319"/>
            <a:ext cx="3661654" cy="318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1040" y="4126407"/>
            <a:ext cx="8772960" cy="21236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HfO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COMPETING </a:t>
            </a:r>
            <a:r>
              <a:rPr lang="en-US" sz="2400" smtClean="0"/>
              <a:t>POLAR PHASES </a:t>
            </a:r>
          </a:p>
          <a:p>
            <a:r>
              <a:rPr lang="en-US" sz="2400" smtClean="0"/>
              <a:t>O </a:t>
            </a:r>
            <a:r>
              <a:rPr lang="en-US" sz="2400" dirty="0" smtClean="0"/>
              <a:t>III AND O IV</a:t>
            </a:r>
          </a:p>
          <a:p>
            <a:endParaRPr lang="en-US" sz="2400" dirty="0"/>
          </a:p>
          <a:p>
            <a:r>
              <a:rPr lang="en-US" sz="2400" dirty="0" smtClean="0"/>
              <a:t>in single crystal, strong dependence </a:t>
            </a:r>
          </a:p>
          <a:p>
            <a:r>
              <a:rPr lang="en-US" sz="2400" dirty="0" smtClean="0"/>
              <a:t>on direction of applied E</a:t>
            </a:r>
          </a:p>
          <a:p>
            <a:endParaRPr lang="en-US" sz="1200" dirty="0" smtClean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7B2011C2-A724-5049-94F9-E2F485B2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16" y="-90849"/>
            <a:ext cx="8510284" cy="372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7368" y="1390685"/>
            <a:ext cx="64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O IV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3125" y="3450705"/>
            <a:ext cx="741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Y. Qi and </a:t>
            </a:r>
            <a:r>
              <a:rPr lang="en-US" dirty="0"/>
              <a:t>KMR, </a:t>
            </a:r>
            <a:r>
              <a:rPr lang="en-US" dirty="0" smtClean="0"/>
              <a:t>preprint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3476320"/>
            <a:ext cx="2801704" cy="29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0038" y="724038"/>
            <a:ext cx="75657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IN </a:t>
            </a:r>
            <a:r>
              <a:rPr lang="en-US" sz="2800" dirty="0">
                <a:solidFill>
                  <a:srgbClr val="0000FF"/>
                </a:solidFill>
              </a:rPr>
              <a:t>THIS TALK</a:t>
            </a:r>
            <a:r>
              <a:rPr lang="en-US" sz="2800" dirty="0" smtClean="0">
                <a:solidFill>
                  <a:srgbClr val="0000FF"/>
                </a:solidFill>
              </a:rPr>
              <a:t>: </a:t>
            </a:r>
            <a:r>
              <a:rPr lang="en-US" sz="2800" dirty="0" smtClean="0"/>
              <a:t>expanding horizons for systems with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complex energy landscapes and competing phases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Other classes of materials </a:t>
            </a:r>
            <a:r>
              <a:rPr lang="en-US" sz="2400" dirty="0" smtClean="0"/>
              <a:t>defined by non-</a:t>
            </a:r>
            <a:r>
              <a:rPr lang="en-US" sz="2400" dirty="0" err="1" smtClean="0"/>
              <a:t>perovskite</a:t>
            </a:r>
            <a:r>
              <a:rPr lang="en-US" sz="2400" dirty="0" smtClean="0"/>
              <a:t> high-symmetry parent phases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Other mechanisms </a:t>
            </a:r>
            <a:r>
              <a:rPr lang="en-US" sz="2400" dirty="0" smtClean="0"/>
              <a:t>for generating competing polar phases to produce </a:t>
            </a:r>
            <a:r>
              <a:rPr lang="en-US" sz="2400" dirty="0" err="1" smtClean="0"/>
              <a:t>ferroelectricity</a:t>
            </a:r>
            <a:r>
              <a:rPr lang="en-US" sz="2400" dirty="0" smtClean="0"/>
              <a:t> and </a:t>
            </a:r>
            <a:r>
              <a:rPr lang="en-US" sz="2400" dirty="0" err="1" smtClean="0"/>
              <a:t>antiferroelectricity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>
                <a:solidFill>
                  <a:srgbClr val="0000FF"/>
                </a:solidFill>
              </a:rPr>
              <a:t>New types of ferroelectrics/</a:t>
            </a:r>
            <a:r>
              <a:rPr lang="en-US" sz="2800" dirty="0" err="1">
                <a:solidFill>
                  <a:srgbClr val="0000FF"/>
                </a:solidFill>
              </a:rPr>
              <a:t>antiferroelectrics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FIRST PRINCIPLES STRATEGIES FOR SEARCH</a:t>
            </a:r>
          </a:p>
          <a:p>
            <a:endParaRPr lang="en-US" sz="1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6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0038" y="724038"/>
            <a:ext cx="75657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New types of ferroelectrics/</a:t>
            </a:r>
            <a:r>
              <a:rPr lang="en-US" sz="2800" dirty="0" err="1" smtClean="0">
                <a:solidFill>
                  <a:srgbClr val="000000"/>
                </a:solidFill>
              </a:rPr>
              <a:t>antiferroelectrics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“high mobility” ferroelectric: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Electrons introduced by doping have high mobility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Structure stays polar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3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69" y="276017"/>
            <a:ext cx="8499593" cy="7448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SUPERTETRAGONAL PHASE OF PEROVSKITES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Metastable P4mm phase with very high c/a (&gt;1.2) and polarization 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800" dirty="0" smtClean="0"/>
              <a:t>BiFeO</a:t>
            </a:r>
            <a:r>
              <a:rPr lang="en-US" sz="2800" baseline="-25000" dirty="0" smtClean="0"/>
              <a:t>3</a:t>
            </a:r>
          </a:p>
          <a:p>
            <a:r>
              <a:rPr lang="en-US" sz="2400" dirty="0" smtClean="0"/>
              <a:t>Epitaxial thin films +4% (001) compressive strain</a:t>
            </a:r>
          </a:p>
          <a:p>
            <a:endParaRPr lang="en-US" sz="800" dirty="0" smtClean="0"/>
          </a:p>
          <a:p>
            <a:r>
              <a:rPr lang="en-US" sz="2800" dirty="0" smtClean="0"/>
              <a:t>PbTiO</a:t>
            </a:r>
            <a:r>
              <a:rPr lang="en-US" sz="2800" baseline="-25000" dirty="0" smtClean="0"/>
              <a:t>3</a:t>
            </a:r>
            <a:endParaRPr lang="en-US" sz="2800" baseline="-25000" dirty="0"/>
          </a:p>
          <a:p>
            <a:r>
              <a:rPr lang="en-US" sz="2400" dirty="0" smtClean="0"/>
              <a:t>Negative pressure</a:t>
            </a:r>
          </a:p>
          <a:p>
            <a:r>
              <a:rPr lang="en-US" sz="2000" dirty="0" err="1" smtClean="0"/>
              <a:t>Tinte</a:t>
            </a:r>
            <a:r>
              <a:rPr lang="en-US" sz="2000" dirty="0" smtClean="0"/>
              <a:t>, Rabe and Vanderbilt, PRB 2003</a:t>
            </a:r>
          </a:p>
          <a:p>
            <a:r>
              <a:rPr lang="en-US" sz="2000" dirty="0" smtClean="0"/>
              <a:t>Setter team: Nat </a:t>
            </a:r>
            <a:r>
              <a:rPr lang="en-US" sz="2000" dirty="0" err="1" smtClean="0"/>
              <a:t>Comm</a:t>
            </a:r>
            <a:r>
              <a:rPr lang="en-US" sz="2000" dirty="0" smtClean="0"/>
              <a:t> 2016</a:t>
            </a:r>
          </a:p>
          <a:p>
            <a:r>
              <a:rPr lang="en-US" sz="2400" dirty="0" smtClean="0"/>
              <a:t>Epitaxial composite</a:t>
            </a:r>
          </a:p>
          <a:p>
            <a:r>
              <a:rPr lang="en-US" sz="2000" dirty="0" smtClean="0"/>
              <a:t>Jim Scott team*: Science </a:t>
            </a:r>
            <a:r>
              <a:rPr lang="en-US" sz="2000" dirty="0"/>
              <a:t>361, </a:t>
            </a:r>
            <a:r>
              <a:rPr lang="en-US" sz="2000" dirty="0" smtClean="0"/>
              <a:t>494 (2018)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sz="2800" dirty="0" smtClean="0"/>
              <a:t>Bi</a:t>
            </a:r>
            <a:r>
              <a:rPr lang="en-US" sz="2800" dirty="0"/>
              <a:t>(Zn</a:t>
            </a:r>
            <a:r>
              <a:rPr lang="en-US" sz="2800" baseline="-25000" dirty="0"/>
              <a:t>1/2</a:t>
            </a:r>
            <a:r>
              <a:rPr lang="en-US" sz="2800" dirty="0"/>
              <a:t>Ti</a:t>
            </a:r>
            <a:r>
              <a:rPr lang="en-US" sz="2800" baseline="-25000" dirty="0"/>
              <a:t>1/2</a:t>
            </a:r>
            <a:r>
              <a:rPr lang="en-US" sz="2800" dirty="0"/>
              <a:t>)O</a:t>
            </a:r>
            <a:r>
              <a:rPr lang="en-US" sz="2800" baseline="-25000" dirty="0"/>
              <a:t>3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400" dirty="0" smtClean="0"/>
              <a:t>Bulk </a:t>
            </a:r>
          </a:p>
          <a:p>
            <a:r>
              <a:rPr lang="it-IT" sz="2000" dirty="0" err="1" smtClean="0"/>
              <a:t>Suchomel</a:t>
            </a:r>
            <a:r>
              <a:rPr lang="it-IT" sz="2000" dirty="0"/>
              <a:t>, et al, </a:t>
            </a:r>
            <a:r>
              <a:rPr lang="it-IT" sz="2000" dirty="0" err="1"/>
              <a:t>Chem</a:t>
            </a:r>
            <a:r>
              <a:rPr lang="it-IT" sz="2000" dirty="0"/>
              <a:t> Mater 18, 4987 (2006)</a:t>
            </a:r>
          </a:p>
          <a:p>
            <a:r>
              <a:rPr lang="en-US" sz="2000" dirty="0"/>
              <a:t>Qi, </a:t>
            </a:r>
            <a:r>
              <a:rPr lang="en-US" sz="2000" dirty="0" err="1"/>
              <a:t>Grinberg</a:t>
            </a:r>
            <a:r>
              <a:rPr lang="en-US" sz="2000" dirty="0"/>
              <a:t> and </a:t>
            </a:r>
            <a:r>
              <a:rPr lang="en-US" sz="2000" dirty="0" err="1"/>
              <a:t>Rappe</a:t>
            </a:r>
            <a:r>
              <a:rPr lang="en-US" sz="2000" dirty="0"/>
              <a:t>, PRB 79, 094114 (2009)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536216" y="2276059"/>
            <a:ext cx="2448281" cy="2819400"/>
            <a:chOff x="228600" y="1447800"/>
            <a:chExt cx="2448281" cy="2819400"/>
          </a:xfrm>
        </p:grpSpPr>
        <p:pic>
          <p:nvPicPr>
            <p:cNvPr id="5" name="Picture 2" descr="C:\Users\XL392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447800"/>
              <a:ext cx="2448281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685800" y="2819400"/>
              <a:ext cx="1524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95400" y="2133600"/>
              <a:ext cx="30401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9600" y="3136392"/>
              <a:ext cx="16764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210590" y="2895600"/>
              <a:ext cx="0" cy="21469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96190" y="2895600"/>
              <a:ext cx="30401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37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222" y="519675"/>
            <a:ext cx="896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BaSnO</a:t>
            </a:r>
            <a:r>
              <a:rPr lang="en-US" sz="3200" baseline="-25000" dirty="0" smtClean="0">
                <a:latin typeface="Arial"/>
                <a:cs typeface="Arial"/>
              </a:rPr>
              <a:t>3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Cubic </a:t>
            </a:r>
            <a:r>
              <a:rPr lang="en-US" sz="2400" dirty="0" err="1" smtClean="0">
                <a:latin typeface="Arial"/>
                <a:cs typeface="Arial"/>
              </a:rPr>
              <a:t>perovskite</a:t>
            </a:r>
            <a:r>
              <a:rPr lang="en-US" sz="2400" dirty="0" smtClean="0">
                <a:latin typeface="Arial"/>
                <a:cs typeface="Arial"/>
              </a:rPr>
              <a:t>; lattice </a:t>
            </a:r>
            <a:r>
              <a:rPr lang="en-US" sz="2400" dirty="0">
                <a:latin typeface="Arial"/>
                <a:cs typeface="Arial"/>
              </a:rPr>
              <a:t>constant a = 4.116 A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6400" y="1196090"/>
            <a:ext cx="4624245" cy="5071172"/>
            <a:chOff x="511817" y="1405483"/>
            <a:chExt cx="4624245" cy="5071172"/>
          </a:xfrm>
        </p:grpSpPr>
        <p:grpSp>
          <p:nvGrpSpPr>
            <p:cNvPr id="6" name="Group 5"/>
            <p:cNvGrpSpPr/>
            <p:nvPr/>
          </p:nvGrpSpPr>
          <p:grpSpPr>
            <a:xfrm>
              <a:off x="511817" y="1405483"/>
              <a:ext cx="3964583" cy="4188714"/>
              <a:chOff x="4701122" y="1453614"/>
              <a:chExt cx="4114800" cy="4330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01122" y="1453614"/>
                <a:ext cx="4114800" cy="43307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4740488" y="1453614"/>
                <a:ext cx="411479" cy="3467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11817" y="5830324"/>
              <a:ext cx="4624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Kim, Jo, Cheong</a:t>
              </a:r>
            </a:p>
            <a:p>
              <a:r>
                <a:rPr lang="en-US" dirty="0" smtClean="0"/>
                <a:t>Journal </a:t>
              </a:r>
              <a:r>
                <a:rPr lang="en-US" dirty="0"/>
                <a:t>of Solid State Chemistry 197 (2013) </a:t>
              </a:r>
              <a:r>
                <a:rPr lang="en-US" dirty="0" smtClean="0"/>
                <a:t>134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6321" y="1531507"/>
            <a:ext cx="4198197" cy="5022787"/>
            <a:chOff x="5059970" y="1546201"/>
            <a:chExt cx="4198197" cy="5022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9970" y="1546201"/>
              <a:ext cx="3826798" cy="32120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0083" y="5091660"/>
              <a:ext cx="375808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“Tuning </a:t>
              </a:r>
              <a:r>
                <a:rPr lang="en-US" dirty="0"/>
                <a:t>optical properties of transparent conducting barium</a:t>
              </a:r>
            </a:p>
            <a:p>
              <a:r>
                <a:rPr lang="en-US" dirty="0" err="1"/>
                <a:t>stannate</a:t>
              </a:r>
              <a:r>
                <a:rPr lang="en-US" dirty="0"/>
                <a:t> by dimensional </a:t>
              </a:r>
              <a:r>
                <a:rPr lang="en-US" dirty="0" smtClean="0"/>
                <a:t>reduction,”</a:t>
              </a:r>
            </a:p>
            <a:p>
              <a:r>
                <a:rPr lang="en-US" dirty="0" smtClean="0"/>
                <a:t>Li et al., APL </a:t>
              </a:r>
              <a:r>
                <a:rPr lang="en-US" dirty="0"/>
                <a:t>MATERIALS 3, 011102 (2015)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60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XL392\Desktop\Work\High Mobility FE\BSO\PBE\BaSnO3\Strain-energy-fixed-a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80" y="778716"/>
            <a:ext cx="4032761" cy="557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24425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BaSnO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759421" y="1045435"/>
            <a:ext cx="527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order transition to a super-tetragonal phase at +4% strain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2539" y="1936788"/>
            <a:ext cx="6325940" cy="44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4193" y="6034203"/>
            <a:ext cx="741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X. H. Liu and </a:t>
            </a:r>
            <a:r>
              <a:rPr lang="en-US" dirty="0"/>
              <a:t>KMR, </a:t>
            </a:r>
            <a:r>
              <a:rPr lang="en-US" dirty="0" smtClean="0"/>
              <a:t>in preparation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94" y="6580"/>
            <a:ext cx="9135206" cy="881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BaSnO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film on SrTiO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high mobility ferroelectric?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 descr="C:\Users\XL392\Desktop\group talk\New Bitmap Image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09" y="1804432"/>
            <a:ext cx="5257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03050" y="1488060"/>
            <a:ext cx="441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 Prakash, J. Dewey, H. Yun, J. S. </a:t>
            </a:r>
            <a:r>
              <a:rPr lang="en-US" sz="1400" dirty="0" err="1"/>
              <a:t>Jeong</a:t>
            </a:r>
            <a:r>
              <a:rPr lang="en-US" sz="1400" dirty="0"/>
              <a:t>, K. A. </a:t>
            </a:r>
            <a:r>
              <a:rPr lang="en-US" sz="1400" dirty="0" err="1"/>
              <a:t>Mkhoyan</a:t>
            </a:r>
            <a:r>
              <a:rPr lang="en-US" sz="1400" dirty="0"/>
              <a:t>, and B. </a:t>
            </a:r>
            <a:r>
              <a:rPr lang="en-US" sz="1400" dirty="0" err="1"/>
              <a:t>Jalan</a:t>
            </a:r>
            <a:r>
              <a:rPr lang="en-US" sz="1400" dirty="0"/>
              <a:t>, J. Vac. Sci. Technol. A 33, 060608 (2015).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4087" y="4512564"/>
            <a:ext cx="267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5% strain -- 86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en-US" dirty="0"/>
              <a:t>C/cm</a:t>
            </a:r>
            <a:r>
              <a:rPr lang="en-US" baseline="30000" dirty="0"/>
              <a:t>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4095" y="1322444"/>
            <a:ext cx="2937705" cy="3200460"/>
            <a:chOff x="-260824" y="1066740"/>
            <a:chExt cx="2937705" cy="3200460"/>
          </a:xfrm>
        </p:grpSpPr>
        <p:pic>
          <p:nvPicPr>
            <p:cNvPr id="30" name="Picture 2" descr="C:\Users\XL392\Desktop\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447800"/>
              <a:ext cx="2448281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446220" y="182880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0.73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85800" y="2819400"/>
              <a:ext cx="1524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98620" y="274320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0.15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9800" y="281940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0.80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295400" y="2133600"/>
              <a:ext cx="304010" cy="0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447800" y="1861039"/>
              <a:ext cx="0" cy="274320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09600" y="3136392"/>
              <a:ext cx="1676400" cy="0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210590" y="2816471"/>
              <a:ext cx="0" cy="320040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296190" y="2895600"/>
              <a:ext cx="304010" cy="0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447800" y="2819400"/>
              <a:ext cx="395" cy="62299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685800" y="1453656"/>
              <a:ext cx="1524000" cy="0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219200" y="106674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3.96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301864" y="1849312"/>
              <a:ext cx="0" cy="1920240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-260824" y="25908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5.13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8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87" y="332602"/>
            <a:ext cx="84929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SEARCH FOR POLAR PHASES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Khomskii</a:t>
            </a:r>
            <a:r>
              <a:rPr lang="en-US" sz="2400" dirty="0" smtClean="0">
                <a:latin typeface="Arial"/>
                <a:cs typeface="Arial"/>
              </a:rPr>
              <a:t> principle: break inversion symmetry by combining two inversion-preserving orderings of high-symmetry reference phase (different inversion centers) </a:t>
            </a:r>
          </a:p>
          <a:p>
            <a:endParaRPr lang="en-US" sz="800" dirty="0">
              <a:latin typeface="Arial"/>
              <a:cs typeface="Arial"/>
            </a:endParaRPr>
          </a:p>
          <a:p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A-SITE SUPERLATTICE LAYERING </a:t>
            </a:r>
          </a:p>
          <a:p>
            <a:r>
              <a:rPr lang="en-US" sz="2800" dirty="0" smtClean="0">
                <a:latin typeface="Arial"/>
                <a:cs typeface="Arial"/>
              </a:rPr>
              <a:t>+ </a:t>
            </a:r>
            <a:r>
              <a:rPr lang="en-US" sz="2800" dirty="0" smtClean="0">
                <a:solidFill>
                  <a:srgbClr val="3366FF"/>
                </a:solidFill>
                <a:latin typeface="Arial"/>
                <a:cs typeface="Arial"/>
              </a:rPr>
              <a:t>B-SITE LAYERED CHARGE ORDERING </a:t>
            </a:r>
          </a:p>
          <a:p>
            <a:endParaRPr lang="en-US" sz="8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3366FF"/>
                </a:solidFill>
                <a:latin typeface="Arial"/>
                <a:cs typeface="Arial"/>
              </a:rPr>
              <a:t>s</a:t>
            </a:r>
            <a:r>
              <a:rPr lang="en-US" sz="2800" dirty="0" smtClean="0">
                <a:solidFill>
                  <a:srgbClr val="3366FF"/>
                </a:solidFill>
                <a:latin typeface="Arial"/>
                <a:cs typeface="Arial"/>
              </a:rPr>
              <a:t>witchable by applied E field -&gt; ferroelectric</a:t>
            </a:r>
          </a:p>
          <a:p>
            <a:r>
              <a:rPr lang="en-US" sz="2800" b="1" dirty="0" smtClean="0">
                <a:latin typeface="Arial"/>
                <a:cs typeface="Arial"/>
              </a:rPr>
              <a:t>charge</a:t>
            </a:r>
            <a:r>
              <a:rPr lang="en-US" sz="2800" b="1" dirty="0">
                <a:latin typeface="Arial"/>
                <a:cs typeface="Arial"/>
              </a:rPr>
              <a:t>-</a:t>
            </a:r>
            <a:r>
              <a:rPr lang="en-US" sz="2800" b="1" dirty="0" smtClean="0">
                <a:latin typeface="Arial"/>
                <a:cs typeface="Arial"/>
              </a:rPr>
              <a:t>order-driven </a:t>
            </a:r>
            <a:r>
              <a:rPr lang="en-US" sz="2800" b="1" dirty="0" err="1" smtClean="0">
                <a:latin typeface="Arial"/>
                <a:cs typeface="Arial"/>
              </a:rPr>
              <a:t>ferroelectricity</a:t>
            </a:r>
            <a:endParaRPr lang="en-US" sz="2800" b="1" dirty="0">
              <a:latin typeface="Arial"/>
              <a:cs typeface="Arial"/>
            </a:endParaRPr>
          </a:p>
          <a:p>
            <a:endParaRPr lang="en-US" sz="2800" dirty="0">
              <a:solidFill>
                <a:srgbClr val="3366FF"/>
              </a:solidFill>
            </a:endParaRPr>
          </a:p>
          <a:p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02" y="863284"/>
            <a:ext cx="68707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2997" y="194138"/>
            <a:ext cx="58091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LaSr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Fe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9</a:t>
            </a:r>
            <a:r>
              <a:rPr lang="en-US" sz="3600" dirty="0" smtClean="0"/>
              <a:t> with (111) layering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840" y="4786690"/>
            <a:ext cx="914685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FE-CS energy difference is 0.54 </a:t>
            </a:r>
            <a:r>
              <a:rPr lang="en-US" sz="2400" dirty="0" err="1" smtClean="0"/>
              <a:t>meV</a:t>
            </a:r>
            <a:r>
              <a:rPr lang="en-US" sz="2400" dirty="0" smtClean="0"/>
              <a:t>/Fe (essentially zero)</a:t>
            </a:r>
          </a:p>
          <a:p>
            <a:r>
              <a:rPr lang="en-US" sz="2400" dirty="0" smtClean="0"/>
              <a:t>Charge ordering is the same</a:t>
            </a:r>
          </a:p>
          <a:p>
            <a:r>
              <a:rPr lang="en-US" sz="2400" dirty="0" smtClean="0"/>
              <a:t>Only the registry between the charge and </a:t>
            </a:r>
            <a:r>
              <a:rPr lang="en-US" sz="2400" dirty="0" err="1" smtClean="0"/>
              <a:t>superlattice</a:t>
            </a:r>
            <a:r>
              <a:rPr lang="en-US" sz="2400" dirty="0" smtClean="0"/>
              <a:t> ordering changes</a:t>
            </a:r>
          </a:p>
          <a:p>
            <a:r>
              <a:rPr lang="en-US" sz="2400" dirty="0" smtClean="0"/>
              <a:t>[a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a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a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oxygen octahedron rotations]</a:t>
            </a:r>
          </a:p>
          <a:p>
            <a:endParaRPr lang="en-US" sz="800" dirty="0"/>
          </a:p>
          <a:p>
            <a:r>
              <a:rPr lang="en-US" dirty="0" smtClean="0"/>
              <a:t>(Se Young Park and KMR,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6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49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8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66835" y="5592145"/>
            <a:ext cx="2133600" cy="365125"/>
          </a:xfrm>
        </p:spPr>
        <p:txBody>
          <a:bodyPr/>
          <a:lstStyle/>
          <a:p>
            <a:fld id="{222FD680-A5A1-5B4B-9534-CE09CB031981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269" y="827431"/>
            <a:ext cx="83105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perovskites</a:t>
            </a:r>
            <a:r>
              <a:rPr lang="en-US" sz="2400" dirty="0" smtClean="0"/>
              <a:t>: incredible variety and </a:t>
            </a:r>
          </a:p>
          <a:p>
            <a:r>
              <a:rPr lang="en-US" sz="2400" dirty="0" smtClean="0"/>
              <a:t>richness of behavior</a:t>
            </a:r>
          </a:p>
          <a:p>
            <a:endParaRPr lang="en-US" sz="2400" dirty="0"/>
          </a:p>
          <a:p>
            <a:r>
              <a:rPr lang="en-US" sz="2400" dirty="0" smtClean="0"/>
              <a:t>High-symmetry parent phase = </a:t>
            </a:r>
          </a:p>
          <a:p>
            <a:r>
              <a:rPr lang="en-US" sz="2400" dirty="0" smtClean="0"/>
              <a:t>cubic </a:t>
            </a:r>
            <a:r>
              <a:rPr lang="en-US" sz="2400" dirty="0" err="1" smtClean="0"/>
              <a:t>perovskite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Structural frustration </a:t>
            </a:r>
            <a:r>
              <a:rPr lang="mr-IN" sz="2400" dirty="0" smtClean="0"/>
              <a:t>–</a:t>
            </a:r>
            <a:r>
              <a:rPr lang="en-US" sz="2400" dirty="0" smtClean="0"/>
              <a:t> tolerance factor</a:t>
            </a:r>
            <a:endParaRPr lang="en-US" sz="2400" dirty="0"/>
          </a:p>
          <a:p>
            <a:endParaRPr lang="en-US" sz="800" dirty="0" smtClean="0"/>
          </a:p>
          <a:p>
            <a:r>
              <a:rPr lang="en-US" sz="2400" dirty="0" smtClean="0"/>
              <a:t>Instability to uniform </a:t>
            </a:r>
            <a:r>
              <a:rPr lang="en-US" sz="2400" dirty="0" err="1" smtClean="0"/>
              <a:t>cation</a:t>
            </a:r>
            <a:r>
              <a:rPr lang="en-US" sz="2400" dirty="0" smtClean="0"/>
              <a:t> displacement generates </a:t>
            </a:r>
            <a:r>
              <a:rPr lang="en-US" sz="2400" dirty="0" err="1" smtClean="0"/>
              <a:t>ferroelectricity</a:t>
            </a:r>
            <a:r>
              <a:rPr lang="en-US" sz="2400" dirty="0" smtClean="0"/>
              <a:t> in BaTiO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and PbTiO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 “soft mode”</a:t>
            </a:r>
            <a:endParaRPr lang="en-US" sz="2400" baseline="-25000" dirty="0" smtClean="0"/>
          </a:p>
          <a:p>
            <a:endParaRPr lang="en-US" sz="2400" dirty="0"/>
          </a:p>
          <a:p>
            <a:r>
              <a:rPr lang="en-US" sz="2400" dirty="0" smtClean="0"/>
              <a:t>First-principles calculation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zone center phonons in </a:t>
            </a:r>
          </a:p>
          <a:p>
            <a:r>
              <a:rPr lang="en-US" sz="2400" dirty="0" smtClean="0"/>
              <a:t>cubic structure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f</a:t>
            </a:r>
            <a:r>
              <a:rPr lang="en-US" sz="2800" b="1" dirty="0" smtClean="0">
                <a:solidFill>
                  <a:srgbClr val="0000FF"/>
                </a:solidFill>
              </a:rPr>
              <a:t>reeze in unstable polar mode 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to get double well potential</a:t>
            </a:r>
            <a:endParaRPr lang="en-US" sz="20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6" name="Rectangle 6"/>
          <p:cNvSpPr>
            <a:spLocks noChangeAspect="1" noChangeArrowheads="1"/>
          </p:cNvSpPr>
          <p:nvPr/>
        </p:nvSpPr>
        <p:spPr bwMode="auto">
          <a:xfrm>
            <a:off x="6753387" y="972509"/>
            <a:ext cx="1320800" cy="1130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Aspect="1" noChangeShapeType="1"/>
          </p:cNvSpPr>
          <p:nvPr/>
        </p:nvSpPr>
        <p:spPr bwMode="auto">
          <a:xfrm flipV="1">
            <a:off x="6251737" y="2102809"/>
            <a:ext cx="503237" cy="512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spect="1" noChangeArrowheads="1"/>
          </p:cNvSpPr>
          <p:nvPr/>
        </p:nvSpPr>
        <p:spPr bwMode="auto">
          <a:xfrm rot="5400000">
            <a:off x="6515262" y="1834522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30196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9" name="Line 9"/>
          <p:cNvSpPr>
            <a:spLocks noChangeAspect="1" noChangeShapeType="1"/>
          </p:cNvSpPr>
          <p:nvPr/>
        </p:nvSpPr>
        <p:spPr bwMode="auto">
          <a:xfrm>
            <a:off x="6518437" y="1798009"/>
            <a:ext cx="639762" cy="54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Aspect="1" noChangeShapeType="1"/>
          </p:cNvSpPr>
          <p:nvPr/>
        </p:nvSpPr>
        <p:spPr bwMode="auto">
          <a:xfrm>
            <a:off x="6516849" y="1793247"/>
            <a:ext cx="398463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1"/>
          <p:cNvSpPr>
            <a:spLocks noChangeAspect="1" noChangeShapeType="1"/>
          </p:cNvSpPr>
          <p:nvPr/>
        </p:nvSpPr>
        <p:spPr bwMode="auto">
          <a:xfrm flipV="1">
            <a:off x="7155024" y="1793247"/>
            <a:ext cx="676275" cy="547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3"/>
          <p:cNvSpPr>
            <a:spLocks noChangeAspect="1" noChangeShapeType="1"/>
          </p:cNvSpPr>
          <p:nvPr/>
        </p:nvSpPr>
        <p:spPr bwMode="auto">
          <a:xfrm flipH="1" flipV="1">
            <a:off x="7410612" y="1601159"/>
            <a:ext cx="415925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4"/>
          <p:cNvSpPr>
            <a:spLocks noChangeAspect="1" noChangeShapeType="1"/>
          </p:cNvSpPr>
          <p:nvPr/>
        </p:nvSpPr>
        <p:spPr bwMode="auto">
          <a:xfrm flipV="1">
            <a:off x="6516849" y="1601159"/>
            <a:ext cx="900113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5"/>
          <p:cNvSpPr>
            <a:spLocks noChangeAspect="1" noChangeShapeType="1"/>
          </p:cNvSpPr>
          <p:nvPr/>
        </p:nvSpPr>
        <p:spPr bwMode="auto">
          <a:xfrm flipV="1">
            <a:off x="7148674" y="1607509"/>
            <a:ext cx="261938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6"/>
          <p:cNvSpPr>
            <a:spLocks noChangeAspect="1" noChangeShapeType="1"/>
          </p:cNvSpPr>
          <p:nvPr/>
        </p:nvSpPr>
        <p:spPr bwMode="auto">
          <a:xfrm>
            <a:off x="7194712" y="1207459"/>
            <a:ext cx="2159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7"/>
          <p:cNvSpPr>
            <a:spLocks noChangeAspect="1" noChangeShapeType="1"/>
          </p:cNvSpPr>
          <p:nvPr/>
        </p:nvSpPr>
        <p:spPr bwMode="auto">
          <a:xfrm>
            <a:off x="7194712" y="1213809"/>
            <a:ext cx="631825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8"/>
          <p:cNvSpPr>
            <a:spLocks noChangeAspect="1" noChangeArrowheads="1"/>
          </p:cNvSpPr>
          <p:nvPr/>
        </p:nvSpPr>
        <p:spPr bwMode="auto">
          <a:xfrm rot="5400000">
            <a:off x="6500974" y="716922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18" name="Oval 19"/>
          <p:cNvSpPr>
            <a:spLocks noChangeAspect="1" noChangeArrowheads="1"/>
          </p:cNvSpPr>
          <p:nvPr/>
        </p:nvSpPr>
        <p:spPr bwMode="auto">
          <a:xfrm rot="5400000">
            <a:off x="7813837" y="731209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19" name="Oval 20"/>
          <p:cNvSpPr>
            <a:spLocks noChangeAspect="1" noChangeArrowheads="1"/>
          </p:cNvSpPr>
          <p:nvPr/>
        </p:nvSpPr>
        <p:spPr bwMode="auto">
          <a:xfrm rot="5400000">
            <a:off x="7813837" y="1834522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20" name="Oval 21"/>
          <p:cNvSpPr>
            <a:spLocks noChangeAspect="1" noChangeArrowheads="1"/>
          </p:cNvSpPr>
          <p:nvPr/>
        </p:nvSpPr>
        <p:spPr bwMode="auto">
          <a:xfrm rot="5400000">
            <a:off x="7092318" y="2275053"/>
            <a:ext cx="125412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2"/>
          <p:cNvSpPr>
            <a:spLocks noChangeAspect="1" noChangeArrowheads="1"/>
          </p:cNvSpPr>
          <p:nvPr/>
        </p:nvSpPr>
        <p:spPr bwMode="auto">
          <a:xfrm rot="5400000">
            <a:off x="6981987" y="1609097"/>
            <a:ext cx="379412" cy="379412"/>
          </a:xfrm>
          <a:prstGeom prst="ellipse">
            <a:avLst/>
          </a:prstGeom>
          <a:solidFill>
            <a:srgbClr val="28F40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3"/>
          <p:cNvSpPr>
            <a:spLocks noChangeAspect="1" noChangeArrowheads="1"/>
          </p:cNvSpPr>
          <p:nvPr/>
        </p:nvSpPr>
        <p:spPr bwMode="auto">
          <a:xfrm rot="5400000">
            <a:off x="6450968" y="1735303"/>
            <a:ext cx="128588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4"/>
          <p:cNvSpPr>
            <a:spLocks noChangeAspect="1" noChangeArrowheads="1"/>
          </p:cNvSpPr>
          <p:nvPr/>
        </p:nvSpPr>
        <p:spPr bwMode="auto">
          <a:xfrm rot="5400000">
            <a:off x="7763830" y="1735303"/>
            <a:ext cx="128588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5"/>
          <p:cNvSpPr>
            <a:spLocks noChangeAspect="1" noChangeArrowheads="1"/>
          </p:cNvSpPr>
          <p:nvPr/>
        </p:nvSpPr>
        <p:spPr bwMode="auto">
          <a:xfrm>
            <a:off x="6250149" y="1485272"/>
            <a:ext cx="1320800" cy="1130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6"/>
          <p:cNvSpPr>
            <a:spLocks noChangeAspect="1" noChangeShapeType="1"/>
          </p:cNvSpPr>
          <p:nvPr/>
        </p:nvSpPr>
        <p:spPr bwMode="auto">
          <a:xfrm flipV="1">
            <a:off x="6243799" y="972509"/>
            <a:ext cx="503238" cy="512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7"/>
          <p:cNvSpPr>
            <a:spLocks noChangeAspect="1" noChangeShapeType="1"/>
          </p:cNvSpPr>
          <p:nvPr/>
        </p:nvSpPr>
        <p:spPr bwMode="auto">
          <a:xfrm flipV="1">
            <a:off x="7561424" y="986797"/>
            <a:ext cx="503238" cy="512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8"/>
          <p:cNvSpPr>
            <a:spLocks noChangeAspect="1" noChangeShapeType="1"/>
          </p:cNvSpPr>
          <p:nvPr/>
        </p:nvSpPr>
        <p:spPr bwMode="auto">
          <a:xfrm flipV="1">
            <a:off x="7578887" y="2105984"/>
            <a:ext cx="503237" cy="511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9"/>
          <p:cNvSpPr>
            <a:spLocks noChangeAspect="1" noChangeArrowheads="1"/>
          </p:cNvSpPr>
          <p:nvPr/>
        </p:nvSpPr>
        <p:spPr bwMode="auto">
          <a:xfrm rot="5400000">
            <a:off x="7133593" y="1151103"/>
            <a:ext cx="125412" cy="127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30"/>
          <p:cNvSpPr>
            <a:spLocks noChangeAspect="1" noChangeArrowheads="1"/>
          </p:cNvSpPr>
          <p:nvPr/>
        </p:nvSpPr>
        <p:spPr bwMode="auto">
          <a:xfrm rot="5400000">
            <a:off x="6848637" y="1977397"/>
            <a:ext cx="125412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31"/>
          <p:cNvSpPr>
            <a:spLocks noChangeAspect="1" noChangeArrowheads="1"/>
          </p:cNvSpPr>
          <p:nvPr/>
        </p:nvSpPr>
        <p:spPr bwMode="auto">
          <a:xfrm rot="5400000">
            <a:off x="7351081" y="1546390"/>
            <a:ext cx="125412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2"/>
          <p:cNvSpPr>
            <a:spLocks noChangeAspect="1" noChangeArrowheads="1"/>
          </p:cNvSpPr>
          <p:nvPr/>
        </p:nvSpPr>
        <p:spPr bwMode="auto">
          <a:xfrm rot="5400000">
            <a:off x="5996149" y="1229684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2" name="Oval 33"/>
          <p:cNvSpPr>
            <a:spLocks noChangeAspect="1" noChangeArrowheads="1"/>
          </p:cNvSpPr>
          <p:nvPr/>
        </p:nvSpPr>
        <p:spPr bwMode="auto">
          <a:xfrm rot="5400000">
            <a:off x="7309806" y="1243178"/>
            <a:ext cx="503237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3" name="Oval 34"/>
          <p:cNvSpPr>
            <a:spLocks noChangeAspect="1" noChangeArrowheads="1"/>
          </p:cNvSpPr>
          <p:nvPr/>
        </p:nvSpPr>
        <p:spPr bwMode="auto">
          <a:xfrm rot="5400000">
            <a:off x="5996149" y="2347284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21176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4" name="Oval 35"/>
          <p:cNvSpPr>
            <a:spLocks noChangeAspect="1" noChangeArrowheads="1"/>
          </p:cNvSpPr>
          <p:nvPr/>
        </p:nvSpPr>
        <p:spPr bwMode="auto">
          <a:xfrm rot="5400000">
            <a:off x="7309012" y="2347284"/>
            <a:ext cx="504825" cy="5048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5" name="Line 36"/>
          <p:cNvSpPr>
            <a:spLocks noChangeAspect="1" noChangeShapeType="1"/>
          </p:cNvSpPr>
          <p:nvPr/>
        </p:nvSpPr>
        <p:spPr bwMode="auto">
          <a:xfrm flipH="1">
            <a:off x="6910549" y="1213809"/>
            <a:ext cx="284163" cy="833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37"/>
          <p:cNvSpPr>
            <a:spLocks noChangeAspect="1" noChangeShapeType="1"/>
          </p:cNvSpPr>
          <p:nvPr/>
        </p:nvSpPr>
        <p:spPr bwMode="auto">
          <a:xfrm flipH="1">
            <a:off x="6516849" y="1213809"/>
            <a:ext cx="677863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8"/>
          <p:cNvSpPr>
            <a:spLocks noChangeAspect="1" noChangeShapeType="1"/>
          </p:cNvSpPr>
          <p:nvPr/>
        </p:nvSpPr>
        <p:spPr bwMode="auto">
          <a:xfrm flipV="1">
            <a:off x="6915312" y="1793247"/>
            <a:ext cx="915987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6593049" y="2564772"/>
            <a:ext cx="46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a</a:t>
            </a:r>
            <a:r>
              <a:rPr lang="en-US" baseline="-25000" dirty="0">
                <a:solidFill>
                  <a:schemeClr val="tx2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>
            <a:off x="6278724" y="3031497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2"/>
          <p:cNvSpPr>
            <a:spLocks noChangeAspect="1" noChangeShapeType="1"/>
          </p:cNvSpPr>
          <p:nvPr/>
        </p:nvSpPr>
        <p:spPr bwMode="auto">
          <a:xfrm>
            <a:off x="6910549" y="2044072"/>
            <a:ext cx="244475" cy="296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" name="Group 43"/>
          <p:cNvGrpSpPr>
            <a:grpSpLocks/>
          </p:cNvGrpSpPr>
          <p:nvPr/>
        </p:nvGrpSpPr>
        <p:grpSpPr bwMode="auto">
          <a:xfrm>
            <a:off x="5575462" y="1383673"/>
            <a:ext cx="1601787" cy="836613"/>
            <a:chOff x="289" y="1430"/>
            <a:chExt cx="1009" cy="527"/>
          </a:xfrm>
        </p:grpSpPr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289" y="1480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r>
                <a:rPr lang="en-US" baseline="-25000" dirty="0">
                  <a:solidFill>
                    <a:srgbClr val="000000"/>
                  </a:solidFill>
                  <a:latin typeface="Arial"/>
                  <a:cs typeface="Arial"/>
                </a:rPr>
                <a:t>s</a:t>
              </a: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 flipV="1">
              <a:off x="1298" y="1430"/>
              <a:ext cx="0" cy="3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V="1">
              <a:off x="293" y="1445"/>
              <a:ext cx="1" cy="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26321" y="4034887"/>
            <a:ext cx="653079" cy="2797450"/>
            <a:chOff x="4758535" y="1760719"/>
            <a:chExt cx="1105712" cy="47362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1847" y="1988509"/>
              <a:ext cx="152400" cy="45085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8535" y="1760719"/>
              <a:ext cx="939800" cy="4521200"/>
            </a:xfrm>
            <a:prstGeom prst="rect">
              <a:avLst/>
            </a:prstGeom>
          </p:spPr>
        </p:pic>
      </p:grpSp>
      <p:cxnSp>
        <p:nvCxnSpPr>
          <p:cNvPr id="53" name="Straight Arrow Connector 52"/>
          <p:cNvCxnSpPr/>
          <p:nvPr/>
        </p:nvCxnSpPr>
        <p:spPr>
          <a:xfrm flipH="1">
            <a:off x="5712397" y="6037702"/>
            <a:ext cx="582613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Screen Shot 2019-05-19 at 11.11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17" y="4417761"/>
            <a:ext cx="3161235" cy="21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2195" y="1007819"/>
            <a:ext cx="8134605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Two distinct polar phases compete</a:t>
            </a:r>
          </a:p>
          <a:p>
            <a:r>
              <a:rPr lang="en-US" sz="2800" dirty="0" smtClean="0"/>
              <a:t>“DOUBLE FERROELECTRICITY”</a:t>
            </a:r>
          </a:p>
          <a:p>
            <a:endParaRPr lang="en-US" sz="2800" dirty="0" smtClean="0"/>
          </a:p>
          <a:p>
            <a:r>
              <a:rPr lang="en-US" sz="2800" dirty="0" smtClean="0"/>
              <a:t>Functional properties: Switch from one phase to the other by changing magnitude and/or direction of applied field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7000" y="698909"/>
            <a:ext cx="8559800" cy="3724064"/>
            <a:chOff x="552195" y="234950"/>
            <a:chExt cx="8559800" cy="37240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195" y="234950"/>
              <a:ext cx="8559800" cy="31877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7835" y="3349414"/>
              <a:ext cx="7315200" cy="6096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56560" y="204227"/>
            <a:ext cx="8279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Electrical phase diagram of BiFeO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</a:t>
            </a:r>
            <a:r>
              <a:rPr lang="en-US" dirty="0" smtClean="0"/>
              <a:t>(Stengel and </a:t>
            </a:r>
            <a:r>
              <a:rPr lang="en-US" dirty="0" err="1" smtClean="0"/>
              <a:t>Iniguez</a:t>
            </a:r>
            <a:r>
              <a:rPr lang="en-US" dirty="0" smtClean="0"/>
              <a:t>, PRB 2015)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1959" y="4626450"/>
            <a:ext cx="7278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R3c phase competes with </a:t>
            </a:r>
            <a:r>
              <a:rPr lang="en-US" sz="2800" dirty="0" err="1" smtClean="0"/>
              <a:t>supertetragonal</a:t>
            </a:r>
            <a:r>
              <a:rPr lang="en-US" sz="2800" dirty="0" smtClean="0"/>
              <a:t> phase </a:t>
            </a:r>
          </a:p>
          <a:p>
            <a:r>
              <a:rPr lang="en-US" sz="2800" dirty="0" smtClean="0"/>
              <a:t>(Cc-II due to additional octahedral rotations)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82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7311" y="1007819"/>
            <a:ext cx="859180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Two distinct polar phases compete</a:t>
            </a:r>
          </a:p>
          <a:p>
            <a:r>
              <a:rPr lang="en-US" sz="2800" dirty="0" smtClean="0"/>
              <a:t>“DOUBLE FERROELECTRICITY”</a:t>
            </a:r>
          </a:p>
          <a:p>
            <a:endParaRPr lang="en-US" sz="2800" dirty="0" smtClean="0"/>
          </a:p>
          <a:p>
            <a:r>
              <a:rPr lang="en-US" sz="2800" dirty="0" smtClean="0"/>
              <a:t>Functional properties: Switch from one phase to the other by changing magnitude and/or direction of applied field</a:t>
            </a:r>
          </a:p>
          <a:p>
            <a:endParaRPr lang="en-US" sz="2800" dirty="0" smtClean="0"/>
          </a:p>
          <a:p>
            <a:r>
              <a:rPr lang="en-US" sz="2800" dirty="0" smtClean="0"/>
              <a:t>Peter </a:t>
            </a:r>
            <a:r>
              <a:rPr lang="en-US" sz="2800" dirty="0" err="1" smtClean="0"/>
              <a:t>Maksymovych</a:t>
            </a:r>
            <a:r>
              <a:rPr lang="en-US" sz="2800" dirty="0"/>
              <a:t> </a:t>
            </a:r>
            <a:r>
              <a:rPr lang="en-US" sz="2800" dirty="0" smtClean="0"/>
              <a:t>at the 2019 Ferroelectrics Workshop</a:t>
            </a:r>
          </a:p>
          <a:p>
            <a:r>
              <a:rPr lang="en-US" sz="2800" dirty="0" smtClean="0"/>
              <a:t>ferroelectric InP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</a:t>
            </a:r>
            <a:r>
              <a:rPr lang="en-US" sz="2800" baseline="-25000" dirty="0" smtClean="0"/>
              <a:t>6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wo distinct polar phases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witch between them by applying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5827" y="409563"/>
            <a:ext cx="8908173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Mapping the energy landscape of distorted </a:t>
            </a:r>
            <a:r>
              <a:rPr lang="en-US" sz="3000" dirty="0" err="1" smtClean="0"/>
              <a:t>perovskites</a:t>
            </a:r>
            <a:endParaRPr lang="en-US" sz="3000" dirty="0" smtClean="0"/>
          </a:p>
          <a:p>
            <a:r>
              <a:rPr lang="en-US" sz="2400" dirty="0" smtClean="0"/>
              <a:t>(Rutgers PhD student John </a:t>
            </a:r>
            <a:r>
              <a:rPr lang="en-US" sz="2400" dirty="0" err="1" smtClean="0"/>
              <a:t>Bonini</a:t>
            </a:r>
            <a:r>
              <a:rPr lang="en-US" sz="2400" dirty="0" smtClean="0"/>
              <a:t>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>
                <a:solidFill>
                  <a:srgbClr val="0000FF"/>
                </a:solidFill>
              </a:rPr>
              <a:t>Air-drop </a:t>
            </a:r>
            <a:r>
              <a:rPr lang="en-US" sz="2800" dirty="0" smtClean="0">
                <a:solidFill>
                  <a:srgbClr val="0000FF"/>
                </a:solidFill>
              </a:rPr>
              <a:t>into </a:t>
            </a:r>
            <a:r>
              <a:rPr lang="en-US" sz="2800" dirty="0">
                <a:solidFill>
                  <a:srgbClr val="0000FF"/>
                </a:solidFill>
              </a:rPr>
              <a:t>favorable </a:t>
            </a:r>
            <a:r>
              <a:rPr lang="en-US" sz="2800" dirty="0" smtClean="0">
                <a:solidFill>
                  <a:srgbClr val="0000FF"/>
                </a:solidFill>
              </a:rPr>
              <a:t>regions </a:t>
            </a:r>
            <a:r>
              <a:rPr lang="en-US" sz="2800" dirty="0">
                <a:solidFill>
                  <a:srgbClr val="0000FF"/>
                </a:solidFill>
              </a:rPr>
              <a:t>and </a:t>
            </a:r>
            <a:r>
              <a:rPr lang="en-US" sz="2800" dirty="0" smtClean="0">
                <a:solidFill>
                  <a:srgbClr val="0000FF"/>
                </a:solidFill>
              </a:rPr>
              <a:t>do </a:t>
            </a:r>
            <a:r>
              <a:rPr lang="en-US" sz="2800" dirty="0">
                <a:solidFill>
                  <a:srgbClr val="0000FF"/>
                </a:solidFill>
              </a:rPr>
              <a:t>first-principles </a:t>
            </a:r>
            <a:r>
              <a:rPr lang="en-US" sz="2800" dirty="0" smtClean="0">
                <a:solidFill>
                  <a:srgbClr val="0000FF"/>
                </a:solidFill>
              </a:rPr>
              <a:t>relaxations </a:t>
            </a:r>
            <a:r>
              <a:rPr lang="en-US" sz="2800" dirty="0">
                <a:solidFill>
                  <a:srgbClr val="0000FF"/>
                </a:solidFill>
              </a:rPr>
              <a:t>to find locations </a:t>
            </a:r>
            <a:r>
              <a:rPr lang="en-US" sz="2800" dirty="0" smtClean="0">
                <a:solidFill>
                  <a:srgbClr val="0000FF"/>
                </a:solidFill>
              </a:rPr>
              <a:t>and energies </a:t>
            </a:r>
            <a:r>
              <a:rPr lang="en-US" sz="2800" dirty="0">
                <a:solidFill>
                  <a:srgbClr val="0000FF"/>
                </a:solidFill>
              </a:rPr>
              <a:t>of local minima</a:t>
            </a:r>
          </a:p>
          <a:p>
            <a:endParaRPr lang="en-US" sz="2800" dirty="0"/>
          </a:p>
        </p:txBody>
      </p:sp>
      <p:pic>
        <p:nvPicPr>
          <p:cNvPr id="4" name="Picture 3" descr="Screen Shot 2016-03-13 at 7.4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2" y="1732654"/>
            <a:ext cx="3455545" cy="3067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9046" y="1931275"/>
            <a:ext cx="58083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3N dimensional configuration space</a:t>
            </a:r>
          </a:p>
          <a:p>
            <a:endParaRPr lang="en-US" sz="2800" dirty="0" smtClean="0"/>
          </a:p>
          <a:p>
            <a:r>
              <a:rPr lang="en-US" sz="2800" dirty="0" smtClean="0"/>
              <a:t>Reduce effective dimensionality: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mplitudes </a:t>
            </a:r>
            <a:r>
              <a:rPr lang="en-US" sz="2800" dirty="0"/>
              <a:t>of symmetry-adapted modes of 5-atom cell as </a:t>
            </a:r>
            <a:r>
              <a:rPr lang="en-US" sz="2800" dirty="0" smtClean="0"/>
              <a:t>coordinates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218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661" y="728009"/>
            <a:ext cx="87413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strategy: sample the 25 or so most common distorted </a:t>
            </a:r>
            <a:r>
              <a:rPr lang="en-US" sz="2800" dirty="0" err="1" smtClean="0"/>
              <a:t>perovskite</a:t>
            </a:r>
            <a:r>
              <a:rPr lang="en-US" sz="2800" dirty="0" smtClean="0"/>
              <a:t> structures in ICSD </a:t>
            </a:r>
          </a:p>
          <a:p>
            <a:endParaRPr lang="en-US" sz="2800" dirty="0"/>
          </a:p>
          <a:p>
            <a:r>
              <a:rPr lang="en-US" sz="2800" dirty="0" smtClean="0"/>
              <a:t>Cubic: </a:t>
            </a:r>
            <a:r>
              <a:rPr lang="en-US" sz="2800" dirty="0" smtClean="0">
                <a:solidFill>
                  <a:srgbClr val="0000FF"/>
                </a:solidFill>
              </a:rPr>
              <a:t>Pm-3m</a:t>
            </a:r>
          </a:p>
          <a:p>
            <a:r>
              <a:rPr lang="en-US" sz="2800" dirty="0" smtClean="0"/>
              <a:t>Polar: </a:t>
            </a:r>
            <a:r>
              <a:rPr lang="en-US" sz="2800" dirty="0" smtClean="0">
                <a:solidFill>
                  <a:srgbClr val="0000FF"/>
                </a:solidFill>
              </a:rPr>
              <a:t>R3m, P4mm, Amm2</a:t>
            </a:r>
          </a:p>
          <a:p>
            <a:r>
              <a:rPr lang="en-US" sz="2800" dirty="0" smtClean="0"/>
              <a:t>Glazer: a-a-c+(</a:t>
            </a:r>
            <a:r>
              <a:rPr lang="en-US" sz="2800" dirty="0" err="1" smtClean="0">
                <a:solidFill>
                  <a:srgbClr val="0000FF"/>
                </a:solidFill>
              </a:rPr>
              <a:t>Pnma</a:t>
            </a:r>
            <a:r>
              <a:rPr lang="en-US" sz="2800" dirty="0"/>
              <a:t>)</a:t>
            </a:r>
            <a:r>
              <a:rPr lang="en-US" sz="2800" dirty="0" smtClean="0"/>
              <a:t>, </a:t>
            </a:r>
            <a:r>
              <a:rPr lang="en-US" sz="2800" dirty="0"/>
              <a:t>a-a-a-</a:t>
            </a:r>
            <a:r>
              <a:rPr lang="en-US" sz="2800" dirty="0" smtClean="0"/>
              <a:t> (</a:t>
            </a:r>
            <a:r>
              <a:rPr lang="en-US" sz="2800" dirty="0" smtClean="0">
                <a:solidFill>
                  <a:srgbClr val="0000FF"/>
                </a:solidFill>
              </a:rPr>
              <a:t>R3-c</a:t>
            </a:r>
            <a:r>
              <a:rPr lang="en-US" sz="2800" dirty="0" smtClean="0"/>
              <a:t>), </a:t>
            </a:r>
            <a:r>
              <a:rPr lang="en-US" sz="2800" dirty="0"/>
              <a:t>a0a0c</a:t>
            </a:r>
            <a:r>
              <a:rPr lang="en-US" sz="2800" dirty="0" smtClean="0"/>
              <a:t>- (</a:t>
            </a:r>
            <a:r>
              <a:rPr lang="en-US" sz="2800" dirty="0" smtClean="0">
                <a:solidFill>
                  <a:srgbClr val="0000FF"/>
                </a:solidFill>
              </a:rPr>
              <a:t>I4mcm</a:t>
            </a:r>
            <a:r>
              <a:rPr lang="en-US" sz="2800" dirty="0" smtClean="0"/>
              <a:t>),</a:t>
            </a:r>
          </a:p>
          <a:p>
            <a:r>
              <a:rPr lang="en-US" sz="2800" dirty="0" smtClean="0"/>
              <a:t>a-a-c0 (</a:t>
            </a:r>
            <a:r>
              <a:rPr lang="en-US" sz="2800" dirty="0" err="1" smtClean="0">
                <a:solidFill>
                  <a:srgbClr val="0000FF"/>
                </a:solidFill>
              </a:rPr>
              <a:t>Imma</a:t>
            </a:r>
            <a:r>
              <a:rPr lang="en-US" sz="2800" dirty="0" smtClean="0"/>
              <a:t>), a0a0c+ (</a:t>
            </a:r>
            <a:r>
              <a:rPr lang="en-US" sz="2800" dirty="0" smtClean="0">
                <a:solidFill>
                  <a:srgbClr val="0000FF"/>
                </a:solidFill>
              </a:rPr>
              <a:t>P4/</a:t>
            </a:r>
            <a:r>
              <a:rPr lang="en-US" sz="2800" dirty="0" err="1" smtClean="0">
                <a:solidFill>
                  <a:srgbClr val="0000FF"/>
                </a:solidFill>
              </a:rPr>
              <a:t>mbm</a:t>
            </a:r>
            <a:r>
              <a:rPr lang="en-US" sz="2800" dirty="0" smtClean="0"/>
              <a:t>), a0b-c+ (</a:t>
            </a:r>
            <a:r>
              <a:rPr lang="en-US" sz="2800" dirty="0" err="1" smtClean="0">
                <a:solidFill>
                  <a:srgbClr val="0000FF"/>
                </a:solidFill>
              </a:rPr>
              <a:t>Cmcm</a:t>
            </a:r>
            <a:r>
              <a:rPr lang="en-US" sz="2800" dirty="0" smtClean="0"/>
              <a:t>),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0b-c- (</a:t>
            </a:r>
            <a:r>
              <a:rPr lang="en-US" sz="2800" dirty="0" smtClean="0">
                <a:solidFill>
                  <a:srgbClr val="0000FF"/>
                </a:solidFill>
              </a:rPr>
              <a:t>C2/m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Glazer + polar instability: a-a-c+ + polar 110 (</a:t>
            </a:r>
            <a:r>
              <a:rPr lang="en-US" sz="2800" dirty="0" smtClean="0">
                <a:solidFill>
                  <a:srgbClr val="0000FF"/>
                </a:solidFill>
              </a:rPr>
              <a:t>Pmc2_1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a-a-c+ + polar </a:t>
            </a:r>
            <a:r>
              <a:rPr lang="en-US" sz="2800" dirty="0" smtClean="0"/>
              <a:t>001 </a:t>
            </a:r>
            <a:r>
              <a:rPr lang="en-US" sz="2800" dirty="0"/>
              <a:t>(</a:t>
            </a:r>
            <a:r>
              <a:rPr lang="en-US" sz="2800" dirty="0" smtClean="0">
                <a:solidFill>
                  <a:srgbClr val="0000FF"/>
                </a:solidFill>
              </a:rPr>
              <a:t>Pna2_1</a:t>
            </a:r>
            <a:r>
              <a:rPr lang="en-US" sz="2800" dirty="0" smtClean="0"/>
              <a:t>), a-a-a- + polar 111 (</a:t>
            </a:r>
            <a:r>
              <a:rPr lang="en-US" sz="2800" dirty="0" smtClean="0">
                <a:solidFill>
                  <a:srgbClr val="0000FF"/>
                </a:solidFill>
              </a:rPr>
              <a:t>R3c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not all Glazer structures and certainly not all Glazer + polar  are on the list of 25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2873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661" y="728009"/>
            <a:ext cx="87413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strategy: sample the 25 or so most common distorted </a:t>
            </a:r>
            <a:r>
              <a:rPr lang="en-US" sz="2800" dirty="0" err="1" smtClean="0"/>
              <a:t>perovskite</a:t>
            </a:r>
            <a:r>
              <a:rPr lang="en-US" sz="2800" dirty="0" smtClean="0"/>
              <a:t> structures in ICSD </a:t>
            </a:r>
          </a:p>
          <a:p>
            <a:endParaRPr lang="en-US" sz="1200" dirty="0"/>
          </a:p>
          <a:p>
            <a:r>
              <a:rPr lang="en-US" sz="2800" dirty="0" smtClean="0"/>
              <a:t>other </a:t>
            </a:r>
            <a:r>
              <a:rPr lang="en-US" sz="2800" dirty="0"/>
              <a:t>types of </a:t>
            </a:r>
            <a:r>
              <a:rPr lang="en-US" sz="2800" dirty="0" smtClean="0"/>
              <a:t>instabilities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Jahn</a:t>
            </a:r>
            <a:r>
              <a:rPr lang="en-US" sz="2800" dirty="0" smtClean="0"/>
              <a:t>-Teller distortion of </a:t>
            </a:r>
            <a:r>
              <a:rPr lang="en-US" sz="2800" dirty="0" err="1" smtClean="0"/>
              <a:t>octahedra</a:t>
            </a:r>
            <a:r>
              <a:rPr lang="en-US" sz="2800" dirty="0" smtClean="0"/>
              <a:t> (same) </a:t>
            </a:r>
            <a:r>
              <a:rPr lang="en-US" sz="2800" dirty="0" smtClean="0">
                <a:solidFill>
                  <a:srgbClr val="0000FF"/>
                </a:solidFill>
              </a:rPr>
              <a:t>P4/</a:t>
            </a:r>
            <a:r>
              <a:rPr lang="en-US" sz="2800" dirty="0" err="1" smtClean="0">
                <a:solidFill>
                  <a:srgbClr val="0000FF"/>
                </a:solidFill>
              </a:rPr>
              <a:t>mbm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Jahn</a:t>
            </a:r>
            <a:r>
              <a:rPr lang="en-US" sz="2800" dirty="0"/>
              <a:t>-Teller distortion of </a:t>
            </a:r>
            <a:r>
              <a:rPr lang="en-US" sz="2800" dirty="0" err="1" smtClean="0"/>
              <a:t>octahedra</a:t>
            </a:r>
            <a:r>
              <a:rPr lang="en-US" sz="2800" dirty="0" smtClean="0"/>
              <a:t> (alternating) </a:t>
            </a:r>
            <a:r>
              <a:rPr lang="en-US" sz="2800" dirty="0" smtClean="0">
                <a:solidFill>
                  <a:srgbClr val="0000FF"/>
                </a:solidFill>
              </a:rPr>
              <a:t>I4/mcm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3D checkerboard breathing mode </a:t>
            </a:r>
            <a:r>
              <a:rPr lang="en-US" sz="2800" dirty="0" smtClean="0">
                <a:solidFill>
                  <a:srgbClr val="0000FF"/>
                </a:solidFill>
              </a:rPr>
              <a:t>Fm-3m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3" descr="jahn_teller_dist_M3+_P1_m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2" y="4304902"/>
            <a:ext cx="2092220" cy="2210568"/>
          </a:xfrm>
          <a:prstGeom prst="rect">
            <a:avLst/>
          </a:prstGeom>
        </p:spPr>
      </p:pic>
      <p:pic>
        <p:nvPicPr>
          <p:cNvPr id="5" name="Picture 4" descr="jahn_teller_dist_R3-_C1_mo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47" y="4267372"/>
            <a:ext cx="2114955" cy="2234588"/>
          </a:xfrm>
          <a:prstGeom prst="rect">
            <a:avLst/>
          </a:prstGeom>
        </p:spPr>
      </p:pic>
      <p:pic>
        <p:nvPicPr>
          <p:cNvPr id="6" name="Picture 5" descr="Screen Shot 2019-05-19 at 11.39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44" y="4296283"/>
            <a:ext cx="2367112" cy="21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9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661" y="728009"/>
            <a:ext cx="8741339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strategy: sample the 25 or so most common distorted </a:t>
            </a:r>
            <a:r>
              <a:rPr lang="en-US" sz="2800" dirty="0" err="1"/>
              <a:t>perovskite</a:t>
            </a:r>
            <a:r>
              <a:rPr lang="en-US" sz="2800" dirty="0"/>
              <a:t> structures in ICSD </a:t>
            </a:r>
          </a:p>
          <a:p>
            <a:endParaRPr lang="en-US" sz="2800" dirty="0"/>
          </a:p>
          <a:p>
            <a:r>
              <a:rPr lang="en-US" sz="2800" dirty="0" smtClean="0"/>
              <a:t>More structures combining multiple modes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R-3</a:t>
            </a:r>
            <a:r>
              <a:rPr lang="en-US" sz="2800" dirty="0" smtClean="0"/>
              <a:t>: a-a-a- + checkerboard breathing</a:t>
            </a:r>
          </a:p>
          <a:p>
            <a:r>
              <a:rPr lang="en-US" sz="2800" dirty="0"/>
              <a:t>3D checkerboard breathing mode + </a:t>
            </a:r>
            <a:r>
              <a:rPr lang="en-US" sz="2800" dirty="0" smtClean="0"/>
              <a:t>polar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I4mmm</a:t>
            </a:r>
            <a:r>
              <a:rPr lang="en-US" sz="2800" dirty="0" smtClean="0"/>
              <a:t>: 3D </a:t>
            </a:r>
            <a:r>
              <a:rPr lang="en-US" sz="2800" dirty="0"/>
              <a:t>checkerboard breathing mode + </a:t>
            </a:r>
            <a:r>
              <a:rPr lang="en-US" sz="2800" dirty="0" err="1" smtClean="0"/>
              <a:t>Jahn</a:t>
            </a:r>
            <a:r>
              <a:rPr lang="en-US" sz="2800" dirty="0" smtClean="0"/>
              <a:t>-Teller</a:t>
            </a:r>
            <a:endParaRPr lang="en-US" sz="2800" dirty="0"/>
          </a:p>
          <a:p>
            <a:r>
              <a:rPr lang="en-US" sz="2800" dirty="0" err="1">
                <a:solidFill>
                  <a:srgbClr val="0000FF"/>
                </a:solidFill>
              </a:rPr>
              <a:t>Pbam</a:t>
            </a:r>
            <a:r>
              <a:rPr lang="en-US" sz="2800" dirty="0"/>
              <a:t>: </a:t>
            </a:r>
            <a:r>
              <a:rPr lang="en-US" sz="2800" dirty="0" smtClean="0"/>
              <a:t>PbZrO</a:t>
            </a:r>
            <a:r>
              <a:rPr lang="en-US" sz="2800" baseline="-25000" dirty="0" smtClean="0"/>
              <a:t>3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8737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536"/>
            <a:ext cx="9144000" cy="2989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558" y="397606"/>
            <a:ext cx="4309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CaTiO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Glazer structures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8558" y="4386837"/>
            <a:ext cx="70423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a+a+a</a:t>
            </a:r>
            <a:r>
              <a:rPr lang="en-US" sz="2400" dirty="0" smtClean="0"/>
              <a:t>+, a+a+b0, a0a0c+, </a:t>
            </a:r>
            <a:r>
              <a:rPr lang="en-US" sz="2400" dirty="0" err="1" smtClean="0"/>
              <a:t>a+a+c</a:t>
            </a:r>
            <a:r>
              <a:rPr lang="en-US" sz="2400" dirty="0" smtClean="0"/>
              <a:t>- have polar instabilities</a:t>
            </a:r>
          </a:p>
          <a:p>
            <a:r>
              <a:rPr lang="en-US" sz="2400" dirty="0" err="1" smtClean="0"/>
              <a:t>Jahn</a:t>
            </a:r>
            <a:r>
              <a:rPr lang="en-US" sz="2400" dirty="0" smtClean="0"/>
              <a:t> </a:t>
            </a:r>
            <a:r>
              <a:rPr lang="en-US" sz="2400" dirty="0"/>
              <a:t>Teller and breathing: stable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829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4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9526" y="421013"/>
            <a:ext cx="8568720" cy="9664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MESSAGES</a:t>
            </a:r>
            <a:endParaRPr lang="en-US" sz="2800" dirty="0"/>
          </a:p>
          <a:p>
            <a:endParaRPr lang="en-US" sz="2400" dirty="0" smtClean="0"/>
          </a:p>
          <a:p>
            <a:r>
              <a:rPr lang="en-US" sz="2400" dirty="0" smtClean="0"/>
              <a:t>FIRST PRINCIPLES IS A GREAT TOOL TO EXPLORE THE ENERGY LANDSCAPE OF COMPLEX OXIDES: competing polar phases and more </a:t>
            </a:r>
            <a:r>
              <a:rPr lang="mr-IN" sz="2400" dirty="0" smtClean="0"/>
              <a:t>–</a:t>
            </a:r>
            <a:r>
              <a:rPr lang="en-US" sz="2400" dirty="0" smtClean="0"/>
              <a:t> metals/insulators, </a:t>
            </a:r>
            <a:r>
              <a:rPr lang="en-US" sz="2400" dirty="0" err="1" smtClean="0"/>
              <a:t>ferromagnets</a:t>
            </a:r>
            <a:r>
              <a:rPr lang="en-US" sz="2400" dirty="0" smtClean="0"/>
              <a:t>/</a:t>
            </a:r>
            <a:r>
              <a:rPr lang="en-US" sz="2400" dirty="0" err="1" smtClean="0"/>
              <a:t>antiferromagnets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endParaRPr lang="en-US" sz="800" dirty="0"/>
          </a:p>
          <a:p>
            <a:r>
              <a:rPr lang="en-US" sz="2400" dirty="0" smtClean="0"/>
              <a:t>first</a:t>
            </a:r>
            <a:r>
              <a:rPr lang="en-US" sz="2400" dirty="0"/>
              <a:t>-principles phonon dispersion of </a:t>
            </a:r>
            <a:r>
              <a:rPr lang="en-US" sz="2400" dirty="0" smtClean="0"/>
              <a:t>high-symmetry parent phase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perovskites</a:t>
            </a:r>
            <a:r>
              <a:rPr lang="en-US" sz="2400" dirty="0" smtClean="0"/>
              <a:t>, layered </a:t>
            </a:r>
            <a:r>
              <a:rPr lang="en-US" sz="2400" dirty="0" err="1" smtClean="0"/>
              <a:t>perovskites</a:t>
            </a:r>
            <a:r>
              <a:rPr lang="en-US" sz="2400" dirty="0" smtClean="0"/>
              <a:t>, ABC, fluorites, 2D systems</a:t>
            </a:r>
            <a:r>
              <a:rPr lang="mr-IN" sz="2400" dirty="0" smtClean="0"/>
              <a:t>…</a:t>
            </a:r>
            <a:r>
              <a:rPr lang="en-US" sz="2400" dirty="0" smtClean="0"/>
              <a:t>)</a:t>
            </a:r>
          </a:p>
          <a:p>
            <a:endParaRPr lang="en-US" sz="800" dirty="0"/>
          </a:p>
          <a:p>
            <a:r>
              <a:rPr lang="en-US" sz="2400" dirty="0" smtClean="0"/>
              <a:t>FINDING COMPETING POLAR PHASES FOR WHICH THERE IS NO TRACE IN THE PHONON DISPERSION OF PARENT PHASE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OIII AND OV PHASES OF HfO</a:t>
            </a:r>
            <a:r>
              <a:rPr lang="en-US" sz="2400" baseline="-25000" dirty="0" smtClean="0"/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SUPERTETRAGONAL PHASE IN PEROVSKITES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CHARGE-ORDER-DRIVEN FERROELECTRICITY</a:t>
            </a:r>
          </a:p>
          <a:p>
            <a:endParaRPr lang="en-US" sz="800" dirty="0"/>
          </a:p>
          <a:p>
            <a:r>
              <a:rPr lang="en-US" sz="2400" dirty="0" smtClean="0"/>
              <a:t>DOUBLE FERROELECTRICS </a:t>
            </a:r>
            <a:r>
              <a:rPr lang="mr-IN" sz="2400" dirty="0" smtClean="0"/>
              <a:t>–</a:t>
            </a:r>
            <a:r>
              <a:rPr lang="en-US" sz="2400" dirty="0" smtClean="0"/>
              <a:t> TWO DISTINCT POLAR PHASES</a:t>
            </a:r>
          </a:p>
          <a:p>
            <a:endParaRPr lang="en-US" sz="2400" dirty="0" smtClean="0"/>
          </a:p>
          <a:p>
            <a:r>
              <a:rPr lang="en-US" sz="2400" i="1" dirty="0" smtClean="0"/>
              <a:t>Energy landscapes: first-principles world </a:t>
            </a:r>
            <a:r>
              <a:rPr lang="en-US" sz="2400" i="1" dirty="0" err="1" smtClean="0"/>
              <a:t>vs</a:t>
            </a:r>
            <a:r>
              <a:rPr lang="en-US" sz="2400" i="1" dirty="0" smtClean="0"/>
              <a:t> the real world</a:t>
            </a:r>
          </a:p>
          <a:p>
            <a:endParaRPr lang="en-US" sz="2400" i="1" dirty="0"/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9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01" y="240837"/>
            <a:ext cx="846094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Full phonon dispersion maps all structural instabilities at 2</a:t>
            </a:r>
            <a:r>
              <a:rPr lang="en-US" sz="2400" baseline="30000" dirty="0" smtClean="0">
                <a:solidFill>
                  <a:srgbClr val="3366FF"/>
                </a:solidFill>
              </a:rPr>
              <a:t>nd</a:t>
            </a:r>
            <a:r>
              <a:rPr lang="en-US" sz="2400" dirty="0" smtClean="0">
                <a:solidFill>
                  <a:srgbClr val="3366FF"/>
                </a:solidFill>
              </a:rPr>
              <a:t> order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81" y="990554"/>
            <a:ext cx="4076009" cy="2888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181" y="4014737"/>
            <a:ext cx="415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Moriwake</a:t>
            </a:r>
            <a:r>
              <a:rPr lang="en-US" dirty="0" smtClean="0"/>
              <a:t> et al, PRB 84 104114 (2011)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50190" y="1339081"/>
            <a:ext cx="4887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polar mode at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</a:p>
          <a:p>
            <a:r>
              <a:rPr lang="en-US" sz="2400" dirty="0" smtClean="0"/>
              <a:t>oxygen octahedron rotations at M-R</a:t>
            </a:r>
          </a:p>
          <a:p>
            <a:endParaRPr lang="en-US" sz="2400" i="1" dirty="0" smtClean="0"/>
          </a:p>
        </p:txBody>
      </p:sp>
      <p:pic>
        <p:nvPicPr>
          <p:cNvPr id="8" name="Picture 3" descr="D:\Rutgers Postdoc\Conference and workshop\APS2016\R001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9310" r="19681" b="10256"/>
          <a:stretch/>
        </p:blipFill>
        <p:spPr bwMode="auto">
          <a:xfrm>
            <a:off x="6553200" y="2781428"/>
            <a:ext cx="22508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Rutgers Postdoc\Conference and workshop\APS2016\M00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11127"/>
          <a:stretch/>
        </p:blipFill>
        <p:spPr bwMode="auto">
          <a:xfrm>
            <a:off x="4484649" y="2808448"/>
            <a:ext cx="20685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4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01" y="240837"/>
            <a:ext cx="8460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Full phonon dispersion maps all structural instabilities at 2</a:t>
            </a:r>
            <a:r>
              <a:rPr lang="en-US" sz="2400" baseline="30000" dirty="0" smtClean="0">
                <a:solidFill>
                  <a:srgbClr val="3366FF"/>
                </a:solidFill>
              </a:rPr>
              <a:t>nd</a:t>
            </a:r>
            <a:r>
              <a:rPr lang="en-US" sz="2400" dirty="0" smtClean="0">
                <a:solidFill>
                  <a:srgbClr val="3366FF"/>
                </a:solidFill>
              </a:rPr>
              <a:t> order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81" y="990554"/>
            <a:ext cx="4076009" cy="2888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181" y="4014737"/>
            <a:ext cx="415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Moriwake</a:t>
            </a:r>
            <a:r>
              <a:rPr lang="en-US" dirty="0" smtClean="0"/>
              <a:t> et al, PRB 84 104114 (2011)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50190" y="1339081"/>
            <a:ext cx="4887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polar mode at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</a:p>
          <a:p>
            <a:r>
              <a:rPr lang="en-US" sz="2400" dirty="0" smtClean="0"/>
              <a:t>oxygen octahedron rotations at M-R</a:t>
            </a:r>
          </a:p>
          <a:p>
            <a:endParaRPr lang="en-US" sz="2400" i="1" dirty="0" smtClean="0"/>
          </a:p>
          <a:p>
            <a:r>
              <a:rPr lang="en-US" sz="2400" b="1" i="1" dirty="0" smtClean="0"/>
              <a:t>nonpolar </a:t>
            </a:r>
            <a:r>
              <a:rPr lang="en-US" sz="2400" b="1" i="1" dirty="0" err="1" smtClean="0"/>
              <a:t>Pnma</a:t>
            </a:r>
            <a:r>
              <a:rPr lang="en-US" sz="2400" b="1" i="1" dirty="0" smtClean="0"/>
              <a:t> ground state </a:t>
            </a:r>
            <a:r>
              <a:rPr lang="en-US" sz="2400" i="1" dirty="0" smtClean="0"/>
              <a:t>generated by octahedron rotations</a:t>
            </a:r>
          </a:p>
          <a:p>
            <a:endParaRPr lang="en-US" sz="2400" i="1" dirty="0" smtClean="0"/>
          </a:p>
          <a:p>
            <a:r>
              <a:rPr lang="en-US" sz="2400" b="1" i="1" dirty="0"/>
              <a:t>p</a:t>
            </a:r>
            <a:r>
              <a:rPr lang="en-US" sz="2400" b="1" i="1" dirty="0" smtClean="0"/>
              <a:t>olar R3c low energy state </a:t>
            </a:r>
          </a:p>
          <a:p>
            <a:r>
              <a:rPr lang="en-US" sz="2400" i="1" dirty="0" smtClean="0"/>
              <a:t>different octahedron rotation pattern</a:t>
            </a:r>
          </a:p>
          <a:p>
            <a:r>
              <a:rPr lang="en-US" sz="2400" i="1" dirty="0" smtClean="0"/>
              <a:t>+ polar distortion</a:t>
            </a:r>
          </a:p>
        </p:txBody>
      </p:sp>
    </p:spTree>
    <p:extLst>
      <p:ext uri="{BB962C8B-B14F-4D97-AF65-F5344CB8AC3E}">
        <p14:creationId xmlns:p14="http://schemas.microsoft.com/office/powerpoint/2010/main" val="375716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01" y="240837"/>
            <a:ext cx="8717999" cy="757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Full phonon dispersion maps all structural instabilities at 2</a:t>
            </a:r>
            <a:r>
              <a:rPr lang="en-US" sz="2400" baseline="30000" dirty="0" smtClean="0">
                <a:solidFill>
                  <a:srgbClr val="3366FF"/>
                </a:solidFill>
              </a:rPr>
              <a:t>nd</a:t>
            </a:r>
            <a:r>
              <a:rPr lang="en-US" sz="2400" dirty="0" smtClean="0">
                <a:solidFill>
                  <a:srgbClr val="3366FF"/>
                </a:solidFill>
              </a:rPr>
              <a:t> order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         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20" y="990554"/>
            <a:ext cx="4076009" cy="2888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816" y="4014737"/>
            <a:ext cx="415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Moriwake</a:t>
            </a:r>
            <a:r>
              <a:rPr lang="en-US" dirty="0" smtClean="0"/>
              <a:t> et al, PRB 84 104114 (2011)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24589" y="1339081"/>
            <a:ext cx="4879832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polar mode at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</a:p>
          <a:p>
            <a:r>
              <a:rPr lang="en-US" sz="2400" dirty="0" smtClean="0"/>
              <a:t>oxygen octahedron rotations at M-R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For </a:t>
            </a:r>
            <a:r>
              <a:rPr lang="en-US" sz="2400" i="1" dirty="0" err="1" smtClean="0"/>
              <a:t>perovskite</a:t>
            </a:r>
            <a:r>
              <a:rPr lang="en-US" sz="2400" i="1" dirty="0" smtClean="0"/>
              <a:t> octahedral rotations, Glazer notation a</a:t>
            </a:r>
            <a:r>
              <a:rPr lang="en-US" sz="2400" i="1" baseline="30000" dirty="0" smtClean="0"/>
              <a:t>+/-</a:t>
            </a:r>
            <a:r>
              <a:rPr lang="en-US" sz="2400" i="1" dirty="0" smtClean="0"/>
              <a:t>b</a:t>
            </a:r>
            <a:r>
              <a:rPr lang="en-US" sz="2400" i="1" baseline="30000" dirty="0" smtClean="0"/>
              <a:t>+/-</a:t>
            </a:r>
            <a:r>
              <a:rPr lang="en-US" sz="2400" i="1" dirty="0" smtClean="0"/>
              <a:t>c</a:t>
            </a:r>
            <a:r>
              <a:rPr lang="en-US" sz="2400" i="1" baseline="30000" dirty="0" smtClean="0"/>
              <a:t>+/-</a:t>
            </a:r>
          </a:p>
          <a:p>
            <a:r>
              <a:rPr lang="en-US" sz="2400" i="1" baseline="30000" dirty="0" smtClean="0"/>
              <a:t>+</a:t>
            </a:r>
            <a:r>
              <a:rPr lang="en-US" sz="2400" i="1" dirty="0" smtClean="0"/>
              <a:t> is in-phase (M); </a:t>
            </a:r>
            <a:r>
              <a:rPr lang="en-US" sz="2400" i="1" baseline="30000" dirty="0" smtClean="0"/>
              <a:t>- </a:t>
            </a:r>
            <a:r>
              <a:rPr lang="en-US" sz="2400" i="1" dirty="0" smtClean="0"/>
              <a:t>is alternating (R)</a:t>
            </a:r>
            <a:endParaRPr lang="en-US" sz="2400" i="1" baseline="30000" dirty="0" smtClean="0"/>
          </a:p>
          <a:p>
            <a:r>
              <a:rPr lang="en-US" sz="2400" b="1" i="1" dirty="0" err="1" smtClean="0"/>
              <a:t>Pnma</a:t>
            </a:r>
            <a:r>
              <a:rPr lang="en-US" sz="2400" b="1" i="1" dirty="0" smtClean="0"/>
              <a:t>:</a:t>
            </a:r>
            <a:r>
              <a:rPr lang="en-US" sz="2400" i="1" dirty="0" smtClean="0"/>
              <a:t> 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c</a:t>
            </a:r>
            <a:r>
              <a:rPr lang="en-US" sz="2400" i="1" baseline="30000" dirty="0" smtClean="0"/>
              <a:t>+</a:t>
            </a:r>
          </a:p>
          <a:p>
            <a:r>
              <a:rPr lang="en-US" sz="2400" b="1" i="1" dirty="0" smtClean="0"/>
              <a:t>R3c:</a:t>
            </a:r>
            <a:r>
              <a:rPr lang="en-US" sz="2400" i="1" dirty="0" smtClean="0"/>
              <a:t> 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 + polar (111)</a:t>
            </a:r>
          </a:p>
          <a:p>
            <a:endParaRPr lang="en-US" sz="2400" i="1" baseline="30000" dirty="0"/>
          </a:p>
          <a:p>
            <a:endParaRPr lang="en-US" sz="2400" i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0899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01" y="240837"/>
            <a:ext cx="8717999" cy="9787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Full phonon dispersion maps all structural instabilities at 2</a:t>
            </a:r>
            <a:r>
              <a:rPr lang="en-US" sz="2400" baseline="30000" dirty="0" smtClean="0">
                <a:solidFill>
                  <a:srgbClr val="3366FF"/>
                </a:solidFill>
              </a:rPr>
              <a:t>nd</a:t>
            </a:r>
            <a:r>
              <a:rPr lang="en-US" sz="2400" dirty="0" smtClean="0">
                <a:solidFill>
                  <a:srgbClr val="3366FF"/>
                </a:solidFill>
              </a:rPr>
              <a:t> order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Combine </a:t>
            </a:r>
            <a:r>
              <a:rPr lang="en-US" sz="2400" dirty="0">
                <a:solidFill>
                  <a:srgbClr val="0000FF"/>
                </a:solidFill>
              </a:rPr>
              <a:t>one or more unstable modes of the cubic structure to get rich variety of competing low-energy </a:t>
            </a:r>
            <a:r>
              <a:rPr lang="en-US" sz="2400" dirty="0" smtClean="0">
                <a:solidFill>
                  <a:srgbClr val="0000FF"/>
                </a:solidFill>
              </a:rPr>
              <a:t>structures</a:t>
            </a:r>
          </a:p>
          <a:p>
            <a:r>
              <a:rPr lang="en-US" sz="2400" i="1" dirty="0">
                <a:solidFill>
                  <a:srgbClr val="0000FF"/>
                </a:solidFill>
              </a:rPr>
              <a:t>Describe distorted </a:t>
            </a:r>
            <a:r>
              <a:rPr lang="en-US" sz="2400" i="1" dirty="0" err="1">
                <a:solidFill>
                  <a:srgbClr val="0000FF"/>
                </a:solidFill>
              </a:rPr>
              <a:t>perovskite</a:t>
            </a:r>
            <a:r>
              <a:rPr lang="en-US" sz="2400" i="1" dirty="0">
                <a:solidFill>
                  <a:srgbClr val="0000FF"/>
                </a:solidFill>
              </a:rPr>
              <a:t> structures by their “mode content”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         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20" y="990554"/>
            <a:ext cx="4076009" cy="2888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816" y="4014737"/>
            <a:ext cx="415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Moriwake</a:t>
            </a:r>
            <a:r>
              <a:rPr lang="en-US" dirty="0" smtClean="0"/>
              <a:t> et al, PRB 84 104114 (2011)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24589" y="1339081"/>
            <a:ext cx="4879832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polar mode at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</a:p>
          <a:p>
            <a:r>
              <a:rPr lang="en-US" sz="2400" dirty="0" smtClean="0"/>
              <a:t>oxygen octahedron rotations at M-R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For </a:t>
            </a:r>
            <a:r>
              <a:rPr lang="en-US" sz="2400" i="1" dirty="0" err="1" smtClean="0"/>
              <a:t>perovskite</a:t>
            </a:r>
            <a:r>
              <a:rPr lang="en-US" sz="2400" i="1" dirty="0" smtClean="0"/>
              <a:t> octahedral rotations, Glazer notation a</a:t>
            </a:r>
            <a:r>
              <a:rPr lang="en-US" sz="2400" i="1" baseline="30000" dirty="0" smtClean="0"/>
              <a:t>+/-</a:t>
            </a:r>
            <a:r>
              <a:rPr lang="en-US" sz="2400" i="1" dirty="0" smtClean="0"/>
              <a:t>b</a:t>
            </a:r>
            <a:r>
              <a:rPr lang="en-US" sz="2400" i="1" baseline="30000" dirty="0" smtClean="0"/>
              <a:t>+/-</a:t>
            </a:r>
            <a:r>
              <a:rPr lang="en-US" sz="2400" i="1" dirty="0" smtClean="0"/>
              <a:t>c</a:t>
            </a:r>
            <a:r>
              <a:rPr lang="en-US" sz="2400" i="1" baseline="30000" dirty="0" smtClean="0"/>
              <a:t>+/-</a:t>
            </a:r>
          </a:p>
          <a:p>
            <a:r>
              <a:rPr lang="en-US" sz="2400" i="1" baseline="30000" dirty="0" smtClean="0"/>
              <a:t>+</a:t>
            </a:r>
            <a:r>
              <a:rPr lang="en-US" sz="2400" i="1" dirty="0" smtClean="0"/>
              <a:t> is in-phase (M); </a:t>
            </a:r>
            <a:r>
              <a:rPr lang="en-US" sz="2400" i="1" baseline="30000" dirty="0" smtClean="0"/>
              <a:t>- </a:t>
            </a:r>
            <a:r>
              <a:rPr lang="en-US" sz="2400" i="1" dirty="0" smtClean="0"/>
              <a:t>is alternating (R)</a:t>
            </a:r>
            <a:endParaRPr lang="en-US" sz="2400" i="1" baseline="30000" dirty="0" smtClean="0"/>
          </a:p>
          <a:p>
            <a:r>
              <a:rPr lang="en-US" sz="2400" b="1" i="1" dirty="0" err="1" smtClean="0"/>
              <a:t>Pnma</a:t>
            </a:r>
            <a:r>
              <a:rPr lang="en-US" sz="2400" b="1" i="1" dirty="0" smtClean="0"/>
              <a:t>:</a:t>
            </a:r>
            <a:r>
              <a:rPr lang="en-US" sz="2400" i="1" dirty="0" smtClean="0"/>
              <a:t> 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c</a:t>
            </a:r>
            <a:r>
              <a:rPr lang="en-US" sz="2400" i="1" baseline="30000" dirty="0" smtClean="0"/>
              <a:t>+</a:t>
            </a:r>
          </a:p>
          <a:p>
            <a:r>
              <a:rPr lang="en-US" sz="2400" b="1" i="1" dirty="0" smtClean="0"/>
              <a:t>R3c:</a:t>
            </a:r>
            <a:r>
              <a:rPr lang="en-US" sz="2400" i="1" dirty="0" smtClean="0"/>
              <a:t> 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 + polar (111)</a:t>
            </a:r>
          </a:p>
          <a:p>
            <a:endParaRPr lang="en-US" sz="2400" i="1" baseline="30000" dirty="0"/>
          </a:p>
          <a:p>
            <a:endParaRPr lang="en-US" sz="2400" i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51437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9470" y="111597"/>
            <a:ext cx="8864530" cy="826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Polar instability is not a necessary condition for polar phase</a:t>
            </a:r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r>
              <a:rPr lang="en-US" sz="2400" dirty="0" smtClean="0"/>
              <a:t>IMPROPER FERROELECTRICS -  no unstable polar mode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unstable </a:t>
            </a:r>
            <a:r>
              <a:rPr lang="en-US" sz="2400" b="1" dirty="0">
                <a:solidFill>
                  <a:srgbClr val="FF0000"/>
                </a:solidFill>
              </a:rPr>
              <a:t>zone boundary </a:t>
            </a:r>
            <a:r>
              <a:rPr lang="en-US" sz="2400" dirty="0">
                <a:solidFill>
                  <a:srgbClr val="FF0000"/>
                </a:solidFill>
              </a:rPr>
              <a:t>mode </a:t>
            </a:r>
          </a:p>
          <a:p>
            <a:r>
              <a:rPr lang="en-US" sz="2400" dirty="0"/>
              <a:t>higher order coupling to polar mode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improper </a:t>
            </a:r>
            <a:r>
              <a:rPr lang="en-US" sz="2400" b="1" dirty="0" err="1" smtClean="0">
                <a:solidFill>
                  <a:srgbClr val="0000FF"/>
                </a:solidFill>
              </a:rPr>
              <a:t>ferroelectricity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dirty="0" smtClean="0"/>
              <a:t>YMnO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 oxygen polyhedron tilting</a:t>
            </a:r>
            <a:endParaRPr lang="en-US" sz="2400" baseline="-25000" dirty="0" smtClean="0"/>
          </a:p>
          <a:p>
            <a:endParaRPr lang="en-US" sz="2000" baseline="-25000" dirty="0"/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two </a:t>
            </a:r>
            <a:r>
              <a:rPr lang="en-US" sz="2400" dirty="0" smtClean="0">
                <a:solidFill>
                  <a:srgbClr val="FF0000"/>
                </a:solidFill>
              </a:rPr>
              <a:t>unstable </a:t>
            </a:r>
            <a:r>
              <a:rPr lang="en-US" sz="2400" dirty="0">
                <a:solidFill>
                  <a:srgbClr val="FF0000"/>
                </a:solidFill>
              </a:rPr>
              <a:t>zone boundary modes </a:t>
            </a:r>
            <a:r>
              <a:rPr lang="en-US" sz="2400" dirty="0"/>
              <a:t>combine in</a:t>
            </a:r>
          </a:p>
          <a:p>
            <a:r>
              <a:rPr lang="en-US" sz="2400" dirty="0" err="1"/>
              <a:t>trilinear</a:t>
            </a:r>
            <a:r>
              <a:rPr lang="en-US" sz="2400" dirty="0"/>
              <a:t> coupling to polar mode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hybrid improper </a:t>
            </a:r>
            <a:r>
              <a:rPr lang="en-US" sz="2400" b="1" dirty="0" err="1">
                <a:solidFill>
                  <a:srgbClr val="0000FF"/>
                </a:solidFill>
              </a:rPr>
              <a:t>ferroelectricity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 smtClean="0"/>
              <a:t>PbTiO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/SrTiO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 err="1" smtClean="0"/>
              <a:t>superlattices</a:t>
            </a:r>
            <a:r>
              <a:rPr lang="en-US" sz="2400" dirty="0" smtClean="0"/>
              <a:t> (</a:t>
            </a:r>
            <a:r>
              <a:rPr lang="en-US" sz="2400" dirty="0" err="1" smtClean="0"/>
              <a:t>Bousquet</a:t>
            </a:r>
            <a:r>
              <a:rPr lang="en-US" sz="2400" dirty="0" smtClean="0"/>
              <a:t> et al 2008)</a:t>
            </a:r>
          </a:p>
          <a:p>
            <a:r>
              <a:rPr lang="en-US" sz="2400" dirty="0" err="1" smtClean="0"/>
              <a:t>Ruddlesden</a:t>
            </a:r>
            <a:r>
              <a:rPr lang="en-US" sz="2400" dirty="0"/>
              <a:t>-Popper layered </a:t>
            </a:r>
            <a:r>
              <a:rPr lang="en-US" sz="2400" dirty="0" err="1"/>
              <a:t>perovskites</a:t>
            </a:r>
            <a:r>
              <a:rPr lang="en-US" sz="2400" dirty="0"/>
              <a:t> Ca</a:t>
            </a:r>
            <a:r>
              <a:rPr lang="en-US" sz="2400" baseline="-25000" dirty="0"/>
              <a:t>3</a:t>
            </a:r>
            <a:r>
              <a:rPr lang="en-US" sz="2400" dirty="0"/>
              <a:t>Ti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7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9-05-19 at 10.14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84" y="1312995"/>
            <a:ext cx="4225315" cy="2739997"/>
          </a:xfrm>
          <a:prstGeom prst="rect">
            <a:avLst/>
          </a:prstGeom>
        </p:spPr>
      </p:pic>
      <p:pic>
        <p:nvPicPr>
          <p:cNvPr id="7" name="Picture 6" descr="Screen Shot 2019-05-19 at 10.45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27" y="4418684"/>
            <a:ext cx="2683484" cy="19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3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FD680-A5A1-5B4B-9534-CE09CB031981}" type="slidenum">
              <a:rPr lang="en-US" smtClean="0"/>
              <a:t>9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1750520" y="4100829"/>
            <a:ext cx="10707098" cy="2314583"/>
            <a:chOff x="-1657322" y="2666222"/>
            <a:chExt cx="10707098" cy="2314583"/>
          </a:xfrm>
        </p:grpSpPr>
        <p:grpSp>
          <p:nvGrpSpPr>
            <p:cNvPr id="36" name="Group 35"/>
            <p:cNvGrpSpPr/>
            <p:nvPr/>
          </p:nvGrpSpPr>
          <p:grpSpPr>
            <a:xfrm>
              <a:off x="-1657322" y="2762378"/>
              <a:ext cx="6096848" cy="2218427"/>
              <a:chOff x="-1657322" y="2762378"/>
              <a:chExt cx="6096848" cy="221842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-1657322" y="2762378"/>
                <a:ext cx="6096848" cy="2218427"/>
                <a:chOff x="-3217040" y="3380932"/>
                <a:chExt cx="7632796" cy="3434027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-3217040" y="3380932"/>
                  <a:ext cx="7632796" cy="3434027"/>
                  <a:chOff x="719569" y="2382910"/>
                  <a:chExt cx="4186440" cy="1883497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719569" y="2490858"/>
                    <a:ext cx="4186440" cy="1627025"/>
                    <a:chOff x="530407" y="1190917"/>
                    <a:chExt cx="4186440" cy="1627025"/>
                  </a:xfrm>
                </p:grpSpPr>
                <p:grpSp>
                  <p:nvGrpSpPr>
                    <p:cNvPr id="7" name="Group 6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80257" y="1190917"/>
                      <a:ext cx="1735556" cy="1282802"/>
                      <a:chOff x="364" y="1117"/>
                      <a:chExt cx="1633" cy="1207"/>
                    </a:xfrm>
                  </p:grpSpPr>
                  <p:sp>
                    <p:nvSpPr>
                      <p:cNvPr id="15" name="Freeform 5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4" y="1287"/>
                        <a:ext cx="1633" cy="1037"/>
                      </a:xfrm>
                      <a:custGeom>
                        <a:avLst/>
                        <a:gdLst>
                          <a:gd name="T0" fmla="*/ 0 w 1633"/>
                          <a:gd name="T1" fmla="*/ 0 h 998"/>
                          <a:gd name="T2" fmla="*/ 720725 w 1633"/>
                          <a:gd name="T3" fmla="*/ 1347672 h 998"/>
                          <a:gd name="T4" fmla="*/ 1368425 w 1633"/>
                          <a:gd name="T5" fmla="*/ 1646238 h 998"/>
                          <a:gd name="T6" fmla="*/ 1944688 w 1633"/>
                          <a:gd name="T7" fmla="*/ 1347672 h 998"/>
                          <a:gd name="T8" fmla="*/ 2592388 w 1633"/>
                          <a:gd name="T9" fmla="*/ 0 h 99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633"/>
                          <a:gd name="T16" fmla="*/ 0 h 998"/>
                          <a:gd name="T17" fmla="*/ 1633 w 1633"/>
                          <a:gd name="T18" fmla="*/ 998 h 99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633" h="998">
                            <a:moveTo>
                              <a:pt x="0" y="0"/>
                            </a:moveTo>
                            <a:cubicBezTo>
                              <a:pt x="155" y="325"/>
                              <a:pt x="310" y="651"/>
                              <a:pt x="454" y="817"/>
                            </a:cubicBezTo>
                            <a:cubicBezTo>
                              <a:pt x="598" y="983"/>
                              <a:pt x="734" y="998"/>
                              <a:pt x="862" y="998"/>
                            </a:cubicBezTo>
                            <a:cubicBezTo>
                              <a:pt x="990" y="998"/>
                              <a:pt x="1097" y="983"/>
                              <a:pt x="1225" y="817"/>
                            </a:cubicBezTo>
                            <a:cubicBezTo>
                              <a:pt x="1353" y="651"/>
                              <a:pt x="1493" y="325"/>
                              <a:pt x="1633" y="0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" name="Freeform 5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7" y="1117"/>
                        <a:ext cx="1270" cy="678"/>
                      </a:xfrm>
                      <a:custGeom>
                        <a:avLst/>
                        <a:gdLst>
                          <a:gd name="T0" fmla="*/ 0 w 1407"/>
                          <a:gd name="T1" fmla="*/ 91 h 953"/>
                          <a:gd name="T2" fmla="*/ 363 w 1407"/>
                          <a:gd name="T3" fmla="*/ 817 h 953"/>
                          <a:gd name="T4" fmla="*/ 726 w 1407"/>
                          <a:gd name="T5" fmla="*/ 817 h 953"/>
                          <a:gd name="T6" fmla="*/ 1089 w 1407"/>
                          <a:gd name="T7" fmla="*/ 817 h 953"/>
                          <a:gd name="T8" fmla="*/ 1407 w 1407"/>
                          <a:gd name="T9" fmla="*/ 0 h 95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407"/>
                          <a:gd name="T16" fmla="*/ 0 h 953"/>
                          <a:gd name="T17" fmla="*/ 1407 w 1407"/>
                          <a:gd name="T18" fmla="*/ 953 h 95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407" h="953">
                            <a:moveTo>
                              <a:pt x="0" y="91"/>
                            </a:moveTo>
                            <a:cubicBezTo>
                              <a:pt x="121" y="393"/>
                              <a:pt x="242" y="696"/>
                              <a:pt x="363" y="817"/>
                            </a:cubicBezTo>
                            <a:cubicBezTo>
                              <a:pt x="484" y="938"/>
                              <a:pt x="605" y="817"/>
                              <a:pt x="726" y="817"/>
                            </a:cubicBezTo>
                            <a:cubicBezTo>
                              <a:pt x="847" y="817"/>
                              <a:pt x="975" y="953"/>
                              <a:pt x="1089" y="817"/>
                            </a:cubicBezTo>
                            <a:cubicBezTo>
                              <a:pt x="1203" y="681"/>
                              <a:pt x="1305" y="340"/>
                              <a:pt x="1407" y="0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" name="Group 7"/>
                    <p:cNvGrpSpPr/>
                    <p:nvPr/>
                  </p:nvGrpSpPr>
                  <p:grpSpPr>
                    <a:xfrm>
                      <a:off x="2782548" y="1204086"/>
                      <a:ext cx="1526738" cy="1269633"/>
                      <a:chOff x="4203855" y="3676267"/>
                      <a:chExt cx="2592387" cy="2155825"/>
                    </a:xfrm>
                  </p:grpSpPr>
                  <p:sp>
                    <p:nvSpPr>
                      <p:cNvPr id="13" name="Freeform 2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19768" y="3676267"/>
                        <a:ext cx="2032000" cy="1724025"/>
                      </a:xfrm>
                      <a:custGeom>
                        <a:avLst/>
                        <a:gdLst>
                          <a:gd name="T0" fmla="*/ 0 w 1407"/>
                          <a:gd name="T1" fmla="*/ 91 h 953"/>
                          <a:gd name="T2" fmla="*/ 363 w 1407"/>
                          <a:gd name="T3" fmla="*/ 817 h 953"/>
                          <a:gd name="T4" fmla="*/ 726 w 1407"/>
                          <a:gd name="T5" fmla="*/ 817 h 953"/>
                          <a:gd name="T6" fmla="*/ 1089 w 1407"/>
                          <a:gd name="T7" fmla="*/ 817 h 953"/>
                          <a:gd name="T8" fmla="*/ 1407 w 1407"/>
                          <a:gd name="T9" fmla="*/ 0 h 95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407"/>
                          <a:gd name="T16" fmla="*/ 0 h 953"/>
                          <a:gd name="T17" fmla="*/ 1407 w 1407"/>
                          <a:gd name="T18" fmla="*/ 953 h 95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407" h="953">
                            <a:moveTo>
                              <a:pt x="0" y="91"/>
                            </a:moveTo>
                            <a:cubicBezTo>
                              <a:pt x="121" y="393"/>
                              <a:pt x="242" y="696"/>
                              <a:pt x="363" y="817"/>
                            </a:cubicBezTo>
                            <a:cubicBezTo>
                              <a:pt x="484" y="938"/>
                              <a:pt x="605" y="817"/>
                              <a:pt x="726" y="817"/>
                            </a:cubicBezTo>
                            <a:cubicBezTo>
                              <a:pt x="847" y="817"/>
                              <a:pt x="975" y="953"/>
                              <a:pt x="1089" y="817"/>
                            </a:cubicBezTo>
                            <a:cubicBezTo>
                              <a:pt x="1203" y="681"/>
                              <a:pt x="1305" y="340"/>
                              <a:pt x="1407" y="0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00006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" name="Freeform 3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03855" y="3993767"/>
                        <a:ext cx="2592387" cy="1838325"/>
                      </a:xfrm>
                      <a:custGeom>
                        <a:avLst/>
                        <a:gdLst>
                          <a:gd name="T0" fmla="*/ 0 w 1633"/>
                          <a:gd name="T1" fmla="*/ 45 h 1345"/>
                          <a:gd name="T2" fmla="*/ 409 w 1633"/>
                          <a:gd name="T3" fmla="*/ 1270 h 1345"/>
                          <a:gd name="T4" fmla="*/ 862 w 1633"/>
                          <a:gd name="T5" fmla="*/ 453 h 1345"/>
                          <a:gd name="T6" fmla="*/ 1316 w 1633"/>
                          <a:gd name="T7" fmla="*/ 1270 h 1345"/>
                          <a:gd name="T8" fmla="*/ 1633 w 1633"/>
                          <a:gd name="T9" fmla="*/ 0 h 134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633"/>
                          <a:gd name="T16" fmla="*/ 0 h 1345"/>
                          <a:gd name="T17" fmla="*/ 1633 w 1633"/>
                          <a:gd name="T18" fmla="*/ 1345 h 134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633" h="1345">
                            <a:moveTo>
                              <a:pt x="0" y="45"/>
                            </a:moveTo>
                            <a:cubicBezTo>
                              <a:pt x="132" y="623"/>
                              <a:pt x="265" y="1202"/>
                              <a:pt x="409" y="1270"/>
                            </a:cubicBezTo>
                            <a:cubicBezTo>
                              <a:pt x="553" y="1338"/>
                              <a:pt x="711" y="453"/>
                              <a:pt x="862" y="453"/>
                            </a:cubicBezTo>
                            <a:cubicBezTo>
                              <a:pt x="1013" y="453"/>
                              <a:pt x="1188" y="1345"/>
                              <a:pt x="1316" y="1270"/>
                            </a:cubicBezTo>
                            <a:cubicBezTo>
                              <a:pt x="1444" y="1195"/>
                              <a:pt x="1538" y="597"/>
                              <a:pt x="1633" y="0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1254985" y="1285049"/>
                      <a:ext cx="51795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530407" y="1860759"/>
                      <a:ext cx="68474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AFM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  <p:cxnSp>
                  <p:nvCxnSpPr>
                    <p:cNvPr id="11" name="Straight Arrow Connector 10"/>
                    <p:cNvCxnSpPr/>
                    <p:nvPr/>
                  </p:nvCxnSpPr>
                  <p:spPr>
                    <a:xfrm>
                      <a:off x="1602752" y="2615451"/>
                      <a:ext cx="1572511" cy="0"/>
                    </a:xfrm>
                    <a:prstGeom prst="straightConnector1">
                      <a:avLst/>
                    </a:prstGeom>
                    <a:ln>
                      <a:solidFill>
                        <a:srgbClr val="00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3220624" y="2479388"/>
                      <a:ext cx="149622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e</a:t>
                      </a:r>
                      <a:r>
                        <a:rPr lang="en-US" sz="1600" dirty="0" smtClean="0"/>
                        <a:t>pitaxial strain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4" name="Rectangle 3"/>
                  <p:cNvSpPr/>
                  <p:nvPr/>
                </p:nvSpPr>
                <p:spPr>
                  <a:xfrm>
                    <a:off x="719569" y="2382910"/>
                    <a:ext cx="2085406" cy="18834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2634927" y="3773660"/>
                    <a:ext cx="2271082" cy="4927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2" name="Picture 31"/>
                <p:cNvPicPr>
                  <a:picLocks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57085" y="5225438"/>
                  <a:ext cx="877824" cy="182880"/>
                </a:xfrm>
                <a:prstGeom prst="rect">
                  <a:avLst/>
                </a:prstGeom>
              </p:spPr>
            </p:pic>
          </p:grpSp>
          <p:sp>
            <p:nvSpPr>
              <p:cNvPr id="35" name="Oval 34"/>
              <p:cNvSpPr/>
              <p:nvPr/>
            </p:nvSpPr>
            <p:spPr>
              <a:xfrm>
                <a:off x="2597281" y="3838340"/>
                <a:ext cx="399582" cy="1828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579798" y="2666222"/>
              <a:ext cx="621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AFM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8859" y="2666222"/>
              <a:ext cx="48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56623" y="3122956"/>
              <a:ext cx="49931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EuTiO</a:t>
              </a:r>
              <a:r>
                <a:rPr lang="en-US" sz="2400" baseline="-25000" dirty="0" smtClean="0"/>
                <a:t>3</a:t>
              </a:r>
              <a:r>
                <a:rPr lang="en-US" sz="2400" dirty="0" smtClean="0"/>
                <a:t>, SrMnO</a:t>
              </a:r>
              <a:r>
                <a:rPr lang="en-US" sz="2400" baseline="-25000" dirty="0" smtClean="0"/>
                <a:t>3</a:t>
              </a:r>
              <a:r>
                <a:rPr lang="en-US" sz="2400" dirty="0" smtClean="0"/>
                <a:t>: </a:t>
              </a:r>
            </a:p>
            <a:p>
              <a:r>
                <a:rPr lang="en-US" sz="2400" dirty="0" smtClean="0"/>
                <a:t>Epitaxial-strain-induced</a:t>
              </a:r>
            </a:p>
            <a:p>
              <a:r>
                <a:rPr lang="en-US" sz="2400" dirty="0" smtClean="0"/>
                <a:t>ferromagnetic ferroelectrics</a:t>
              </a:r>
            </a:p>
            <a:p>
              <a:r>
                <a:rPr lang="en-US" sz="2400" dirty="0" smtClean="0"/>
                <a:t>(</a:t>
              </a:r>
              <a:r>
                <a:rPr lang="en-US" sz="2400" dirty="0" err="1" smtClean="0"/>
                <a:t>Fennie</a:t>
              </a:r>
              <a:r>
                <a:rPr lang="en-US" sz="2400" dirty="0"/>
                <a:t> </a:t>
              </a:r>
              <a:r>
                <a:rPr lang="en-US" sz="2400" dirty="0" smtClean="0"/>
                <a:t>2006, Lee 2010)</a:t>
              </a:r>
              <a:endParaRPr lang="en-US" sz="2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5111" y="213838"/>
            <a:ext cx="8460943" cy="649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Open-shell transition-metal </a:t>
            </a:r>
            <a:r>
              <a:rPr lang="en-US" sz="2400" dirty="0" err="1" smtClean="0">
                <a:solidFill>
                  <a:srgbClr val="0000FF"/>
                </a:solidFill>
              </a:rPr>
              <a:t>perovskites</a:t>
            </a:r>
            <a:r>
              <a:rPr lang="en-US" sz="2400" dirty="0" smtClean="0">
                <a:solidFill>
                  <a:srgbClr val="0000FF"/>
                </a:solidFill>
              </a:rPr>
              <a:t> are subject to many additional energy-lowering symmetry-breaking orderings: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charge, orbital, magnetic</a:t>
            </a:r>
          </a:p>
          <a:p>
            <a:endParaRPr lang="en-US" sz="1200" dirty="0" smtClean="0"/>
          </a:p>
          <a:p>
            <a:r>
              <a:rPr lang="en-US" sz="2400" dirty="0" smtClean="0"/>
              <a:t>Charge-order-induced </a:t>
            </a:r>
            <a:r>
              <a:rPr lang="en-US" sz="2400" dirty="0" err="1" smtClean="0"/>
              <a:t>ferroelectricity</a:t>
            </a:r>
            <a:r>
              <a:rPr lang="en-US" sz="2400" dirty="0" smtClean="0"/>
              <a:t> in (</a:t>
            </a:r>
            <a:r>
              <a:rPr lang="en-US" sz="2400" dirty="0" err="1" smtClean="0"/>
              <a:t>La,Sr</a:t>
            </a:r>
            <a:r>
              <a:rPr lang="en-US" sz="2400" dirty="0" smtClean="0"/>
              <a:t>)VO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 err="1" smtClean="0"/>
              <a:t>superlattices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(Park &amp; KMR 2017)</a:t>
            </a:r>
          </a:p>
          <a:p>
            <a:endParaRPr lang="en-US" sz="800" dirty="0" smtClean="0"/>
          </a:p>
          <a:p>
            <a:r>
              <a:rPr lang="en-US" sz="2400" dirty="0" smtClean="0"/>
              <a:t>Orbital </a:t>
            </a:r>
            <a:r>
              <a:rPr lang="en-US" sz="2400" dirty="0"/>
              <a:t>ordering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Jahn</a:t>
            </a:r>
            <a:r>
              <a:rPr lang="en-US" sz="2400" dirty="0"/>
              <a:t> Teller induced </a:t>
            </a:r>
            <a:r>
              <a:rPr lang="en-US" sz="2400" dirty="0" err="1"/>
              <a:t>ferroelectricity</a:t>
            </a:r>
            <a:r>
              <a:rPr lang="en-US" sz="2400" dirty="0"/>
              <a:t> in </a:t>
            </a:r>
          </a:p>
          <a:p>
            <a:r>
              <a:rPr lang="en-US" sz="2400" dirty="0"/>
              <a:t>PrVO</a:t>
            </a:r>
            <a:r>
              <a:rPr lang="en-US" sz="2400" baseline="-25000" dirty="0"/>
              <a:t>3</a:t>
            </a:r>
            <a:r>
              <a:rPr lang="en-US" sz="2400" dirty="0"/>
              <a:t>/LaVO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  <a:r>
              <a:rPr lang="en-US" sz="2400" dirty="0" err="1"/>
              <a:t>superlattices</a:t>
            </a:r>
            <a:r>
              <a:rPr lang="en-US" sz="2400" dirty="0"/>
              <a:t> (</a:t>
            </a:r>
            <a:r>
              <a:rPr lang="en-US" sz="2400" dirty="0" err="1"/>
              <a:t>Ghosez</a:t>
            </a:r>
            <a:r>
              <a:rPr lang="en-US" sz="2400" dirty="0"/>
              <a:t> et al 2015)</a:t>
            </a:r>
          </a:p>
          <a:p>
            <a:endParaRPr lang="en-US" sz="800" dirty="0" smtClean="0"/>
          </a:p>
          <a:p>
            <a:r>
              <a:rPr lang="en-US" sz="2400" dirty="0" smtClean="0"/>
              <a:t>Spin-phonon coupling </a:t>
            </a:r>
            <a:r>
              <a:rPr lang="mr-IN" sz="2400" dirty="0" smtClean="0"/>
              <a:t>–</a:t>
            </a:r>
            <a:r>
              <a:rPr lang="en-US" sz="2400" dirty="0" smtClean="0"/>
              <a:t> instability induced by coupling of lattice mode to magnetic ordering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 smtClean="0"/>
          </a:p>
          <a:p>
            <a:r>
              <a:rPr lang="en-US" sz="2000" dirty="0" smtClean="0"/>
              <a:t>Hong, </a:t>
            </a:r>
            <a:r>
              <a:rPr lang="en-US" sz="2000" dirty="0" err="1" smtClean="0"/>
              <a:t>Stroppa</a:t>
            </a:r>
            <a:r>
              <a:rPr lang="en-US" sz="2000" dirty="0" smtClean="0"/>
              <a:t>, </a:t>
            </a:r>
            <a:r>
              <a:rPr lang="en-US" sz="2000" dirty="0" err="1" smtClean="0"/>
              <a:t>Iniguez</a:t>
            </a:r>
            <a:r>
              <a:rPr lang="en-US" sz="2000" dirty="0" smtClean="0"/>
              <a:t>, </a:t>
            </a:r>
            <a:r>
              <a:rPr lang="en-US" sz="2000" dirty="0" err="1" smtClean="0"/>
              <a:t>Picozzi</a:t>
            </a:r>
            <a:r>
              <a:rPr lang="en-US" sz="2000" dirty="0" smtClean="0"/>
              <a:t>, Vanderbilt PRB 95 054417 (2012)</a:t>
            </a:r>
          </a:p>
        </p:txBody>
      </p:sp>
    </p:spTree>
    <p:extLst>
      <p:ext uri="{BB962C8B-B14F-4D97-AF65-F5344CB8AC3E}">
        <p14:creationId xmlns:p14="http://schemas.microsoft.com/office/powerpoint/2010/main" val="151005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141146</TotalTime>
  <Words>2410</Words>
  <Application>Microsoft Macintosh PowerPoint</Application>
  <PresentationFormat>On-screen Show (4:3)</PresentationFormat>
  <Paragraphs>536</Paragraphs>
  <Slides>39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 Competing phases and functional properties from first principles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superlattices  from first principles</dc:title>
  <dc:creator>Karin Rabe</dc:creator>
  <cp:lastModifiedBy>Karin Rabe</cp:lastModifiedBy>
  <cp:revision>453</cp:revision>
  <cp:lastPrinted>2018-10-18T14:29:23Z</cp:lastPrinted>
  <dcterms:created xsi:type="dcterms:W3CDTF">2016-02-01T18:10:47Z</dcterms:created>
  <dcterms:modified xsi:type="dcterms:W3CDTF">2019-06-10T17:52:58Z</dcterms:modified>
</cp:coreProperties>
</file>