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10.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11.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5"/>
  </p:notesMasterIdLst>
  <p:handoutMasterIdLst>
    <p:handoutMasterId r:id="rId66"/>
  </p:handoutMasterIdLst>
  <p:sldIdLst>
    <p:sldId id="256" r:id="rId2"/>
    <p:sldId id="259" r:id="rId3"/>
    <p:sldId id="257" r:id="rId4"/>
    <p:sldId id="275" r:id="rId5"/>
    <p:sldId id="262" r:id="rId6"/>
    <p:sldId id="263" r:id="rId7"/>
    <p:sldId id="265" r:id="rId8"/>
    <p:sldId id="266" r:id="rId9"/>
    <p:sldId id="267" r:id="rId10"/>
    <p:sldId id="268" r:id="rId11"/>
    <p:sldId id="269" r:id="rId12"/>
    <p:sldId id="271" r:id="rId13"/>
    <p:sldId id="273" r:id="rId14"/>
    <p:sldId id="261" r:id="rId15"/>
    <p:sldId id="260" r:id="rId16"/>
    <p:sldId id="274" r:id="rId17"/>
    <p:sldId id="277" r:id="rId18"/>
    <p:sldId id="326" r:id="rId19"/>
    <p:sldId id="278" r:id="rId20"/>
    <p:sldId id="279" r:id="rId21"/>
    <p:sldId id="325" r:id="rId22"/>
    <p:sldId id="280" r:id="rId23"/>
    <p:sldId id="282" r:id="rId24"/>
    <p:sldId id="283" r:id="rId25"/>
    <p:sldId id="284" r:id="rId26"/>
    <p:sldId id="285" r:id="rId27"/>
    <p:sldId id="276" r:id="rId28"/>
    <p:sldId id="286" r:id="rId29"/>
    <p:sldId id="281" r:id="rId30"/>
    <p:sldId id="287" r:id="rId31"/>
    <p:sldId id="288" r:id="rId32"/>
    <p:sldId id="297" r:id="rId33"/>
    <p:sldId id="296" r:id="rId34"/>
    <p:sldId id="289" r:id="rId35"/>
    <p:sldId id="290" r:id="rId36"/>
    <p:sldId id="291" r:id="rId37"/>
    <p:sldId id="292" r:id="rId38"/>
    <p:sldId id="294" r:id="rId39"/>
    <p:sldId id="295" r:id="rId40"/>
    <p:sldId id="298" r:id="rId41"/>
    <p:sldId id="299" r:id="rId42"/>
    <p:sldId id="300" r:id="rId43"/>
    <p:sldId id="301" r:id="rId44"/>
    <p:sldId id="302" r:id="rId45"/>
    <p:sldId id="303" r:id="rId46"/>
    <p:sldId id="304" r:id="rId47"/>
    <p:sldId id="305" r:id="rId48"/>
    <p:sldId id="306" r:id="rId49"/>
    <p:sldId id="314" r:id="rId50"/>
    <p:sldId id="315" r:id="rId51"/>
    <p:sldId id="316" r:id="rId52"/>
    <p:sldId id="317" r:id="rId53"/>
    <p:sldId id="318" r:id="rId54"/>
    <p:sldId id="319" r:id="rId55"/>
    <p:sldId id="307" r:id="rId56"/>
    <p:sldId id="308" r:id="rId57"/>
    <p:sldId id="320" r:id="rId58"/>
    <p:sldId id="321" r:id="rId59"/>
    <p:sldId id="322" r:id="rId60"/>
    <p:sldId id="323" r:id="rId61"/>
    <p:sldId id="324" r:id="rId62"/>
    <p:sldId id="311" r:id="rId63"/>
    <p:sldId id="310" r:id="rId6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FF64"/>
    <a:srgbClr val="FFFFD1"/>
    <a:srgbClr val="FFFF99"/>
    <a:srgbClr val="FF3300"/>
    <a:srgbClr val="35363D"/>
    <a:srgbClr val="6A573B"/>
    <a:srgbClr val="C76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autoAdjust="0"/>
    <p:restoredTop sz="94641" autoAdjust="0"/>
  </p:normalViewPr>
  <p:slideViewPr>
    <p:cSldViewPr snapToGrid="0">
      <p:cViewPr>
        <p:scale>
          <a:sx n="66" d="100"/>
          <a:sy n="66" d="100"/>
        </p:scale>
        <p:origin x="-600" y="-80"/>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1760" y="-1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1" Type="http://schemas.openxmlformats.org/officeDocument/2006/relationships/image" Target="../media/image69.wmf"/><Relationship Id="rId2"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7.emf"/><Relationship Id="rId4" Type="http://schemas.openxmlformats.org/officeDocument/2006/relationships/image" Target="../media/image88.emf"/><Relationship Id="rId1" Type="http://schemas.openxmlformats.org/officeDocument/2006/relationships/image" Target="../media/image85.emf"/><Relationship Id="rId2" Type="http://schemas.openxmlformats.org/officeDocument/2006/relationships/image" Target="../media/image8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1.emf"/><Relationship Id="rId2" Type="http://schemas.openxmlformats.org/officeDocument/2006/relationships/image" Target="../media/image9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7.emf"/><Relationship Id="rId2" Type="http://schemas.openxmlformats.org/officeDocument/2006/relationships/image" Target="../media/image9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3.emf"/><Relationship Id="rId2" Type="http://schemas.openxmlformats.org/officeDocument/2006/relationships/image" Target="../media/image10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8.emf"/><Relationship Id="rId2" Type="http://schemas.openxmlformats.org/officeDocument/2006/relationships/image" Target="../media/image10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1" Type="http://schemas.openxmlformats.org/officeDocument/2006/relationships/image" Target="../media/image28.emf"/><Relationship Id="rId2"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emf"/><Relationship Id="rId1" Type="http://schemas.openxmlformats.org/officeDocument/2006/relationships/image" Target="../media/image34.emf"/><Relationship Id="rId2"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1" Type="http://schemas.openxmlformats.org/officeDocument/2006/relationships/image" Target="../media/image46.emf"/><Relationship Id="rId2" Type="http://schemas.openxmlformats.org/officeDocument/2006/relationships/image" Target="../media/image4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 Id="rId3" Type="http://schemas.openxmlformats.org/officeDocument/2006/relationships/image" Target="../media/image5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dirty="0"/>
          </a:p>
        </p:txBody>
      </p:sp>
      <p:sp>
        <p:nvSpPr>
          <p:cNvPr id="57347"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dirty="0"/>
          </a:p>
        </p:txBody>
      </p:sp>
      <p:sp>
        <p:nvSpPr>
          <p:cNvPr id="57348"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dirty="0"/>
          </a:p>
        </p:txBody>
      </p:sp>
      <p:sp>
        <p:nvSpPr>
          <p:cNvPr id="57349"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E575F7A4-F66F-154A-AF3E-69614DDDA539}" type="slidenum">
              <a:rPr lang="en-US"/>
              <a:pPr>
                <a:defRPr/>
              </a:pPr>
              <a:t>‹#›</a:t>
            </a:fld>
            <a:endParaRPr lang="en-US" dirty="0"/>
          </a:p>
        </p:txBody>
      </p:sp>
    </p:spTree>
    <p:extLst>
      <p:ext uri="{BB962C8B-B14F-4D97-AF65-F5344CB8AC3E}">
        <p14:creationId xmlns:p14="http://schemas.microsoft.com/office/powerpoint/2010/main" val="1547158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defTabSz="966788">
              <a:defRPr sz="1300">
                <a:cs typeface="+mn-cs"/>
              </a:defRPr>
            </a:lvl1pPr>
          </a:lstStyle>
          <a:p>
            <a:pPr>
              <a:defRPr/>
            </a:pPr>
            <a:endParaRPr lang="en-US" dirty="0"/>
          </a:p>
        </p:txBody>
      </p:sp>
      <p:sp>
        <p:nvSpPr>
          <p:cNvPr id="1331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defTabSz="966788">
              <a:defRPr sz="1300">
                <a:cs typeface="+mn-cs"/>
              </a:defRPr>
            </a:lvl1pPr>
          </a:lstStyle>
          <a:p>
            <a:pPr>
              <a:defRPr/>
            </a:pPr>
            <a:endParaRPr lang="en-US" dirty="0"/>
          </a:p>
        </p:txBody>
      </p:sp>
      <p:sp>
        <p:nvSpPr>
          <p:cNvPr id="1331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3F6D571A-DBEF-3F48-B094-B0478AE30179}" type="slidenum">
              <a:rPr lang="en-US"/>
              <a:pPr>
                <a:defRPr/>
              </a:pPr>
              <a:t>‹#›</a:t>
            </a:fld>
            <a:endParaRPr lang="en-US" dirty="0"/>
          </a:p>
        </p:txBody>
      </p:sp>
    </p:spTree>
    <p:extLst>
      <p:ext uri="{BB962C8B-B14F-4D97-AF65-F5344CB8AC3E}">
        <p14:creationId xmlns:p14="http://schemas.microsoft.com/office/powerpoint/2010/main" val="15466294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FD1A8A-5FC0-5348-86FF-A35C0639B267}" type="slidenum">
              <a:rPr lang="en-US"/>
              <a:pPr>
                <a:defRPr/>
              </a:pPr>
              <a:t>4</a:t>
            </a:fld>
            <a:endParaRPr lang="en-US" dirty="0"/>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a:xfrm>
            <a:off x="976313" y="4559300"/>
            <a:ext cx="5362575" cy="4324350"/>
          </a:xfrm>
        </p:spPr>
        <p:txBody>
          <a:bodyPr/>
          <a:lstStyle/>
          <a:p>
            <a:pPr>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5"/>
          </p:nvPr>
        </p:nvSpPr>
        <p:spPr/>
        <p:txBody>
          <a:bodyPr/>
          <a:lstStyle/>
          <a:p>
            <a:pPr>
              <a:defRPr/>
            </a:pPr>
            <a:fld id="{A8C6897F-FF8A-F44D-BDCB-E8250C4EA599}" type="slidenum">
              <a:rPr lang="en-US"/>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20D8A0-D375-C546-B587-6B2CA0D2477E}" type="slidenum">
              <a:rPr lang="en-US"/>
              <a:pPr>
                <a:defRPr/>
              </a:pPr>
              <a:t>23</a:t>
            </a:fld>
            <a:endParaRPr lang="en-US" dirty="0"/>
          </a:p>
        </p:txBody>
      </p:sp>
      <p:sp>
        <p:nvSpPr>
          <p:cNvPr id="55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63"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6C4285-58AE-3C43-A3A0-389CF1A4F1DD}" type="slidenum">
              <a:rPr lang="en-US"/>
              <a:pPr>
                <a:defRPr/>
              </a:pPr>
              <a:t>24</a:t>
            </a:fld>
            <a:endParaRPr lang="en-US" dirty="0"/>
          </a:p>
        </p:txBody>
      </p:sp>
      <p:sp>
        <p:nvSpPr>
          <p:cNvPr id="555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5011"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995675-57B9-464D-992D-35663F60D753}" type="slidenum">
              <a:rPr lang="en-US"/>
              <a:pPr>
                <a:defRPr/>
              </a:pPr>
              <a:t>25</a:t>
            </a:fld>
            <a:endParaRPr lang="en-US" dirty="0"/>
          </a:p>
        </p:txBody>
      </p:sp>
      <p:sp>
        <p:nvSpPr>
          <p:cNvPr id="556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6035"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A01781D-FD97-C648-8BD0-05DB0261A680}" type="slidenum">
              <a:rPr lang="en-US"/>
              <a:pPr>
                <a:defRPr/>
              </a:pPr>
              <a:t>26</a:t>
            </a:fld>
            <a:endParaRPr lang="en-US" dirty="0"/>
          </a:p>
        </p:txBody>
      </p:sp>
      <p:sp>
        <p:nvSpPr>
          <p:cNvPr id="568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8323"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0A9A73-CBFA-7041-A4BF-0F903D618139}" type="slidenum">
              <a:rPr lang="en-US"/>
              <a:pPr>
                <a:defRPr/>
              </a:pPr>
              <a:t>37</a:t>
            </a:fld>
            <a:endParaRPr lang="en-US" dirty="0"/>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F34004-C222-134D-9049-5CE58E7EBA65}" type="slidenum">
              <a:rPr lang="en-US"/>
              <a:pPr>
                <a:defRPr/>
              </a:pPr>
              <a:t>38</a:t>
            </a:fld>
            <a:endParaRPr lang="en-US" dirty="0"/>
          </a:p>
        </p:txBody>
      </p:sp>
      <p:sp>
        <p:nvSpPr>
          <p:cNvPr id="806914" name="Rectangle 2"/>
          <p:cNvSpPr>
            <a:spLocks noGrp="1" noRot="1" noChangeAspect="1" noChangeArrowheads="1" noTextEdit="1"/>
          </p:cNvSpPr>
          <p:nvPr>
            <p:ph type="sldImg"/>
          </p:nvPr>
        </p:nvSpPr>
        <p:spPr>
          <a:ln/>
        </p:spPr>
      </p:sp>
      <p:sp>
        <p:nvSpPr>
          <p:cNvPr id="806915"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27EF32-36D3-F346-9FD0-7ECAEE7CE58E}" type="slidenum">
              <a:rPr lang="en-US"/>
              <a:pPr>
                <a:defRPr/>
              </a:pPr>
              <a:t>39</a:t>
            </a:fld>
            <a:endParaRPr lang="en-US" dirty="0"/>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a:spLocks noGrp="1" noRot="1" noChangeAspect="1" noChangeArrowheads="1"/>
          </p:cNvSpPr>
          <p:nvPr>
            <p:ph type="sldImg"/>
          </p:nvPr>
        </p:nvSpPr>
        <p:spPr>
          <a:xfrm>
            <a:off x="1698625" y="903288"/>
            <a:ext cx="4127500" cy="3095625"/>
          </a:xfrm>
          <a:solidFill>
            <a:srgbClr val="FFFFFF"/>
          </a:solidFill>
          <a:ln/>
        </p:spPr>
      </p:sp>
      <p:sp>
        <p:nvSpPr>
          <p:cNvPr id="68611" name="Text Box 2"/>
          <p:cNvSpPr>
            <a:spLocks noGrp="1" noChangeArrowheads="1"/>
          </p:cNvSpPr>
          <p:nvPr>
            <p:ph type="body" idx="1"/>
          </p:nvPr>
        </p:nvSpPr>
        <p:spPr>
          <a:xfrm>
            <a:off x="1147970" y="4298898"/>
            <a:ext cx="5234609" cy="3434856"/>
          </a:xfrm>
          <a:noFill/>
          <a:ln/>
        </p:spPr>
        <p:txBody>
          <a:bodyPr wrap="none" anchor="ct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a:spLocks noGrp="1" noRot="1" noChangeAspect="1" noChangeArrowheads="1"/>
          </p:cNvSpPr>
          <p:nvPr>
            <p:ph type="sldImg"/>
          </p:nvPr>
        </p:nvSpPr>
        <p:spPr>
          <a:xfrm>
            <a:off x="1698625" y="903288"/>
            <a:ext cx="4127500" cy="3095625"/>
          </a:xfrm>
          <a:solidFill>
            <a:srgbClr val="FFFFFF"/>
          </a:solidFill>
          <a:ln/>
        </p:spPr>
      </p:sp>
      <p:sp>
        <p:nvSpPr>
          <p:cNvPr id="70659" name="Text Box 2"/>
          <p:cNvSpPr>
            <a:spLocks noGrp="1" noChangeArrowheads="1"/>
          </p:cNvSpPr>
          <p:nvPr>
            <p:ph type="body" idx="1"/>
          </p:nvPr>
        </p:nvSpPr>
        <p:spPr>
          <a:xfrm>
            <a:off x="1147970" y="4298898"/>
            <a:ext cx="5234609" cy="3434856"/>
          </a:xfrm>
          <a:noFill/>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6C4E40-A3CA-4C44-A3F2-C518FE101526}" type="slidenum">
              <a:rPr lang="en-US"/>
              <a:pPr>
                <a:defRPr/>
              </a:pPr>
              <a:t>5</a:t>
            </a:fld>
            <a:endParaRPr lang="en-US"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p:txBody>
          <a:bodyPr/>
          <a:lstStyle/>
          <a:p>
            <a:pPr eaLnBrk="1" hangingPunct="1">
              <a:defRPr/>
            </a:pPr>
            <a:r>
              <a:rPr lang="en-US" dirty="0" smtClean="0">
                <a:cs typeface="+mn-cs"/>
              </a:rPr>
              <a:t>These introductory slides are for DFT calculations, and are to show general success of DFT. You can use any or all of these if you want. Note all these slides were made with black backgrounds. If you import into a show with white backgrounds Powerpoint may do weird stuff with font colors, and you need top check for white on white.</a:t>
            </a:r>
            <a:endParaRPr lang="en-US" dirty="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a:spLocks noGrp="1" noRot="1" noChangeAspect="1" noChangeArrowheads="1"/>
          </p:cNvSpPr>
          <p:nvPr>
            <p:ph type="sldImg"/>
          </p:nvPr>
        </p:nvSpPr>
        <p:spPr>
          <a:xfrm>
            <a:off x="1698625" y="903288"/>
            <a:ext cx="4127500" cy="3095625"/>
          </a:xfrm>
          <a:solidFill>
            <a:srgbClr val="FFFFFF"/>
          </a:solidFill>
          <a:ln/>
        </p:spPr>
      </p:sp>
      <p:sp>
        <p:nvSpPr>
          <p:cNvPr id="72707" name="Text Box 2"/>
          <p:cNvSpPr>
            <a:spLocks noGrp="1" noChangeArrowheads="1"/>
          </p:cNvSpPr>
          <p:nvPr>
            <p:ph type="body" idx="1"/>
          </p:nvPr>
        </p:nvSpPr>
        <p:spPr>
          <a:xfrm>
            <a:off x="1147970" y="4298898"/>
            <a:ext cx="5234609" cy="3434856"/>
          </a:xfrm>
          <a:noFill/>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7BB3E1-F116-B445-8522-D04AF9A7CE78}" type="slidenum">
              <a:rPr lang="en-US"/>
              <a:pPr>
                <a:defRPr/>
              </a:pPr>
              <a:t>6</a:t>
            </a:fld>
            <a:endParaRPr lang="en-US" dirty="0"/>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B5F54F-0F71-0B41-B5F1-634C0422211D}" type="slidenum">
              <a:rPr lang="en-US"/>
              <a:pPr>
                <a:defRPr/>
              </a:pPr>
              <a:t>7</a:t>
            </a:fld>
            <a:endParaRPr lang="en-US" dirty="0"/>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98840B-D610-FC48-8CEB-ACEAB9C0920F}" type="slidenum">
              <a:rPr lang="en-US"/>
              <a:pPr>
                <a:defRPr/>
              </a:pPr>
              <a:t>8</a:t>
            </a:fld>
            <a:endParaRPr lang="en-US" dirty="0"/>
          </a:p>
        </p:txBody>
      </p:sp>
      <p:sp>
        <p:nvSpPr>
          <p:cNvPr id="505858" name="Rectangle 2"/>
          <p:cNvSpPr>
            <a:spLocks noGrp="1" noRot="1" noChangeAspect="1" noChangeArrowheads="1" noTextEdit="1"/>
          </p:cNvSpPr>
          <p:nvPr>
            <p:ph type="sldImg"/>
          </p:nvPr>
        </p:nvSpPr>
        <p:spPr>
          <a:xfrm>
            <a:off x="1468438" y="963613"/>
            <a:ext cx="4378325" cy="3284537"/>
          </a:xfrm>
          <a:solidFill>
            <a:srgbClr val="FFFFFF"/>
          </a:solidFill>
          <a:ln/>
        </p:spPr>
      </p:sp>
      <p:sp>
        <p:nvSpPr>
          <p:cNvPr id="505859" name="Text Box 3"/>
          <p:cNvSpPr txBox="1">
            <a:spLocks noGrp="1" noChangeArrowheads="1"/>
          </p:cNvSpPr>
          <p:nvPr>
            <p:ph type="body" idx="1"/>
          </p:nvPr>
        </p:nvSpPr>
        <p:spPr>
          <a:xfrm>
            <a:off x="1116013" y="4570413"/>
            <a:ext cx="5087937" cy="184150"/>
          </a:xfrm>
          <a:ln/>
        </p:spPr>
        <p:txBody>
          <a:bodyPr lIns="0" tIns="0" rIns="0" bIns="0">
            <a:spAutoFit/>
          </a:bodyPr>
          <a:lstStyle/>
          <a:p>
            <a:pPr eaLnBrk="1" hangingPunct="1">
              <a:defRPr/>
            </a:pPr>
            <a:endParaRPr lang="en-US" dirty="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38E77AD2-CB1F-C741-8ED3-1F36CF07FF5B}" type="slidenum">
              <a:rPr lang="en-US"/>
              <a:pPr>
                <a:defRPr/>
              </a:pPr>
              <a:t>9</a:t>
            </a:fld>
            <a:endParaRPr 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p>
            <a:pPr>
              <a:defRPr/>
            </a:pPr>
            <a:fld id="{CE13FA22-8BC4-7D4E-BE00-4908DDEBC961}" type="slidenum">
              <a:rPr lang="en-US"/>
              <a:pPr>
                <a:defRPr/>
              </a:pPr>
              <a:t>10</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eaLnBrk="1" hangingPunct="1">
              <a:defRPr/>
            </a:pPr>
            <a:endParaRPr lang="en-US"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dirty="0" smtClean="0">
                <a:cs typeface="+mn-cs"/>
              </a:rPr>
              <a:t>Work of student Kevin Drive, Ohio State University, 2008.</a:t>
            </a:r>
            <a:endParaRPr lang="en-US" dirty="0">
              <a:cs typeface="+mn-cs"/>
            </a:endParaRPr>
          </a:p>
        </p:txBody>
      </p:sp>
      <p:sp>
        <p:nvSpPr>
          <p:cNvPr id="4" name="Slide Number Placeholder 3"/>
          <p:cNvSpPr>
            <a:spLocks noGrp="1"/>
          </p:cNvSpPr>
          <p:nvPr>
            <p:ph type="sldNum" sz="quarter" idx="5"/>
          </p:nvPr>
        </p:nvSpPr>
        <p:spPr/>
        <p:txBody>
          <a:bodyPr/>
          <a:lstStyle/>
          <a:p>
            <a:pPr>
              <a:defRPr/>
            </a:pPr>
            <a:fld id="{6443C3F3-B199-F549-B204-3BE03DD0A6BB}" type="slidenum">
              <a:rPr lang="en-US"/>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8BB6B5BE-A32E-E041-B91B-3F8BED672B6E}" type="slidenum">
              <a:rPr lang="en-US"/>
              <a:pPr>
                <a:defRPr/>
              </a:pPr>
              <a:t>12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p:spPr>
        <p:txBody>
          <a:bodyPr/>
          <a:lstStyle/>
          <a:p>
            <a:pPr defTabSz="948507" eaLnBrk="1" hangingPunct="1">
              <a:defRPr/>
            </a:pPr>
            <a:r>
              <a:rPr lang="en-US" dirty="0" smtClean="0">
                <a:cs typeface="+mn-cs"/>
              </a:rPr>
              <a:t>Top figure is valence density of stishovite from LAPW. Right figure is the difference in valence charge density between PBE GGA and LDA for quartz, showing that tiny differences still shift the phase stability (LDA makes stishovite the ground state). The difference plot for stishovite shows similar small differences. The color scale is +/- 0.01 electrons/au .</a:t>
            </a:r>
          </a:p>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80963"/>
            <a:ext cx="24384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userDrawn="1"/>
        </p:nvSpPr>
        <p:spPr bwMode="auto">
          <a:xfrm>
            <a:off x="457200" y="304800"/>
            <a:ext cx="8229600" cy="609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r>
              <a:rPr lang="en-US" sz="2000" dirty="0">
                <a:latin typeface="Arial" charset="0"/>
                <a:cs typeface="+mn-cs"/>
              </a:rPr>
              <a:t>The Materials Computation Center, University of Illinois</a:t>
            </a:r>
            <a:endParaRPr lang="en-US" sz="1800" dirty="0">
              <a:latin typeface="Arial" charset="0"/>
              <a:cs typeface="+mn-cs"/>
            </a:endParaRPr>
          </a:p>
          <a:p>
            <a:pPr>
              <a:lnSpc>
                <a:spcPct val="90000"/>
              </a:lnSpc>
              <a:defRPr/>
            </a:pPr>
            <a:r>
              <a:rPr lang="en-US" sz="1100" dirty="0">
                <a:solidFill>
                  <a:srgbClr val="6A573B"/>
                </a:solidFill>
                <a:latin typeface="Arial" charset="0"/>
                <a:cs typeface="+mn-cs"/>
              </a:rPr>
              <a:t>Duane Johnson and Richard Martin (PIs), NSF DMR-03-25939 •  www.mcc.uiuc.edu</a:t>
            </a:r>
            <a:endParaRPr lang="en-US" sz="1100" dirty="0">
              <a:solidFill>
                <a:schemeClr val="accent2"/>
              </a:solidFill>
              <a:latin typeface="Arial" charset="0"/>
              <a:cs typeface="+mn-cs"/>
            </a:endParaRPr>
          </a:p>
        </p:txBody>
      </p:sp>
      <p:sp>
        <p:nvSpPr>
          <p:cNvPr id="4" name="Line 4"/>
          <p:cNvSpPr>
            <a:spLocks noChangeShapeType="1"/>
          </p:cNvSpPr>
          <p:nvPr userDrawn="1"/>
        </p:nvSpPr>
        <p:spPr bwMode="auto">
          <a:xfrm>
            <a:off x="0" y="990600"/>
            <a:ext cx="9144000" cy="0"/>
          </a:xfrm>
          <a:prstGeom prst="line">
            <a:avLst/>
          </a:prstGeom>
          <a:noFill/>
          <a:ln w="12700">
            <a:solidFill>
              <a:srgbClr val="C76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Tree>
    <p:extLst>
      <p:ext uri="{BB962C8B-B14F-4D97-AF65-F5344CB8AC3E}">
        <p14:creationId xmlns:p14="http://schemas.microsoft.com/office/powerpoint/2010/main" val="39478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841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198438"/>
            <a:ext cx="2057400" cy="5948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98438"/>
            <a:ext cx="6019800" cy="594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627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3505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0" y="6400800"/>
            <a:ext cx="1905000" cy="457200"/>
          </a:xfrm>
        </p:spPr>
        <p:txBody>
          <a:bodyPr/>
          <a:lstStyle>
            <a:lvl1pPr>
              <a:defRPr/>
            </a:lvl1pPr>
          </a:lstStyle>
          <a:p>
            <a:pPr>
              <a:defRPr/>
            </a:pPr>
            <a:r>
              <a:rPr lang="en-US" smtClean="0"/>
              <a:t>Cohen</a:t>
            </a:r>
            <a:endParaRPr lang="en-US" dirty="0"/>
          </a:p>
        </p:txBody>
      </p:sp>
      <p:sp>
        <p:nvSpPr>
          <p:cNvPr id="6" name="Rectangle 6"/>
          <p:cNvSpPr>
            <a:spLocks noGrp="1" noChangeArrowheads="1"/>
          </p:cNvSpPr>
          <p:nvPr>
            <p:ph type="ftr" sz="quarter" idx="11"/>
          </p:nvPr>
        </p:nvSpPr>
        <p:spPr>
          <a:xfrm>
            <a:off x="1905000" y="6400800"/>
            <a:ext cx="5334000" cy="457200"/>
          </a:xfrm>
        </p:spPr>
        <p:txBody>
          <a:bodyPr/>
          <a:lstStyle>
            <a:lvl1pPr>
              <a:defRPr/>
            </a:lvl1pPr>
          </a:lstStyle>
          <a:p>
            <a:pPr>
              <a:defRPr/>
            </a:pPr>
            <a:r>
              <a:rPr lang="en-US" smtClean="0"/>
              <a:t>QMC Summer School 2012 UIUC</a:t>
            </a:r>
            <a:endParaRPr lang="en-US" dirty="0"/>
          </a:p>
        </p:txBody>
      </p:sp>
      <p:sp>
        <p:nvSpPr>
          <p:cNvPr id="7" name="Rectangle 7"/>
          <p:cNvSpPr>
            <a:spLocks noGrp="1" noChangeArrowheads="1"/>
          </p:cNvSpPr>
          <p:nvPr>
            <p:ph type="sldNum" sz="quarter" idx="12"/>
          </p:nvPr>
        </p:nvSpPr>
        <p:spPr>
          <a:xfrm>
            <a:off x="7239000" y="6400800"/>
            <a:ext cx="1905000" cy="457200"/>
          </a:xfrm>
        </p:spPr>
        <p:txBody>
          <a:bodyPr/>
          <a:lstStyle>
            <a:lvl1pPr>
              <a:defRPr/>
            </a:lvl1pPr>
          </a:lstStyle>
          <a:p>
            <a:pPr>
              <a:defRPr/>
            </a:pPr>
            <a:fld id="{BF690E0B-865E-7945-9252-5A6F27A855C5}" type="slidenum">
              <a:rPr lang="en-US"/>
              <a:pPr>
                <a:defRPr/>
              </a:pPr>
              <a:t>‹#›</a:t>
            </a:fld>
            <a:endParaRPr lang="en-US" dirty="0"/>
          </a:p>
        </p:txBody>
      </p:sp>
    </p:spTree>
    <p:extLst>
      <p:ext uri="{BB962C8B-B14F-4D97-AF65-F5344CB8AC3E}">
        <p14:creationId xmlns:p14="http://schemas.microsoft.com/office/powerpoint/2010/main" val="511913467"/>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35050" y="1676400"/>
            <a:ext cx="3787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75225" y="1676400"/>
            <a:ext cx="3787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75225" y="3810000"/>
            <a:ext cx="3787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400800"/>
            <a:ext cx="1905000" cy="457200"/>
          </a:xfrm>
        </p:spPr>
        <p:txBody>
          <a:bodyPr/>
          <a:lstStyle>
            <a:lvl1pPr>
              <a:defRPr/>
            </a:lvl1pPr>
          </a:lstStyle>
          <a:p>
            <a:pPr>
              <a:defRPr/>
            </a:pPr>
            <a:r>
              <a:rPr lang="en-US" smtClean="0"/>
              <a:t>Cohen</a:t>
            </a:r>
            <a:endParaRPr lang="en-US" dirty="0"/>
          </a:p>
        </p:txBody>
      </p:sp>
      <p:sp>
        <p:nvSpPr>
          <p:cNvPr id="7" name="Footer Placeholder 6"/>
          <p:cNvSpPr>
            <a:spLocks noGrp="1"/>
          </p:cNvSpPr>
          <p:nvPr>
            <p:ph type="ftr" sz="quarter" idx="11"/>
          </p:nvPr>
        </p:nvSpPr>
        <p:spPr>
          <a:xfrm>
            <a:off x="1905000" y="6400800"/>
            <a:ext cx="5334000" cy="457200"/>
          </a:xfrm>
        </p:spPr>
        <p:txBody>
          <a:bodyPr/>
          <a:lstStyle>
            <a:lvl1pPr>
              <a:defRPr/>
            </a:lvl1pPr>
          </a:lstStyle>
          <a:p>
            <a:pPr>
              <a:defRPr/>
            </a:pPr>
            <a:r>
              <a:rPr lang="en-US" smtClean="0"/>
              <a:t>QMC Summer School 2012 UIUC</a:t>
            </a:r>
            <a:endParaRPr lang="en-US" dirty="0"/>
          </a:p>
        </p:txBody>
      </p:sp>
      <p:sp>
        <p:nvSpPr>
          <p:cNvPr id="8" name="Slide Number Placeholder 7"/>
          <p:cNvSpPr>
            <a:spLocks noGrp="1"/>
          </p:cNvSpPr>
          <p:nvPr>
            <p:ph type="sldNum" sz="quarter" idx="12"/>
          </p:nvPr>
        </p:nvSpPr>
        <p:spPr>
          <a:xfrm>
            <a:off x="7239000" y="6400800"/>
            <a:ext cx="1905000" cy="457200"/>
          </a:xfrm>
        </p:spPr>
        <p:txBody>
          <a:bodyPr/>
          <a:lstStyle>
            <a:lvl1pPr>
              <a:defRPr/>
            </a:lvl1pPr>
          </a:lstStyle>
          <a:p>
            <a:pPr>
              <a:defRPr/>
            </a:pPr>
            <a:fld id="{E738CA19-F717-9B4A-84A1-EC7DC9B7B663}" type="slidenum">
              <a:rPr lang="en-US"/>
              <a:pPr>
                <a:defRPr/>
              </a:pPr>
              <a:t>‹#›</a:t>
            </a:fld>
            <a:endParaRPr lang="en-US" dirty="0"/>
          </a:p>
        </p:txBody>
      </p:sp>
    </p:spTree>
    <p:extLst>
      <p:ext uri="{BB962C8B-B14F-4D97-AF65-F5344CB8AC3E}">
        <p14:creationId xmlns:p14="http://schemas.microsoft.com/office/powerpoint/2010/main" val="257004992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r>
              <a:rPr lang="en-US" smtClean="0"/>
              <a:t>Cohen</a:t>
            </a:r>
            <a:endParaRPr lang="en-US" dirty="0"/>
          </a:p>
        </p:txBody>
      </p:sp>
      <p:sp>
        <p:nvSpPr>
          <p:cNvPr id="5"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en-US" smtClean="0"/>
              <a:t>QMC Summer School 2012 UIUC</a:t>
            </a:r>
            <a:endParaRPr lang="en-US" dirty="0"/>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74ABB877-F4A4-EA4F-9E96-F550B35EC8A4}" type="slidenum">
              <a:rPr lang="en-US"/>
              <a:pPr>
                <a:defRPr/>
              </a:pPr>
              <a:t>‹#›</a:t>
            </a:fld>
            <a:endParaRPr lang="en-US" dirty="0"/>
          </a:p>
        </p:txBody>
      </p:sp>
    </p:spTree>
    <p:extLst>
      <p:ext uri="{BB962C8B-B14F-4D97-AF65-F5344CB8AC3E}">
        <p14:creationId xmlns:p14="http://schemas.microsoft.com/office/powerpoint/2010/main" val="350593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4170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20813"/>
            <a:ext cx="4038600" cy="4725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7563" y="1420813"/>
            <a:ext cx="4038600" cy="4725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16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4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81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52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281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5202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457200" y="304800"/>
            <a:ext cx="8229600" cy="6096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90000"/>
              </a:lnSpc>
              <a:defRPr/>
            </a:pPr>
            <a:endParaRPr lang="en-US" sz="1800" dirty="0">
              <a:latin typeface="Arial" charset="0"/>
              <a:cs typeface="+mn-cs"/>
            </a:endParaRPr>
          </a:p>
        </p:txBody>
      </p:sp>
      <p:sp>
        <p:nvSpPr>
          <p:cNvPr id="1042" name="Rectangle 18"/>
          <p:cNvSpPr>
            <a:spLocks noGrp="1" noChangeArrowheads="1"/>
          </p:cNvSpPr>
          <p:nvPr>
            <p:ph type="title"/>
          </p:nvPr>
        </p:nvSpPr>
        <p:spPr bwMode="auto">
          <a:xfrm>
            <a:off x="457200" y="198438"/>
            <a:ext cx="81534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3" name="Rectangle 19"/>
          <p:cNvSpPr>
            <a:spLocks noGrp="1" noChangeArrowheads="1"/>
          </p:cNvSpPr>
          <p:nvPr>
            <p:ph type="body" idx="1"/>
          </p:nvPr>
        </p:nvSpPr>
        <p:spPr bwMode="auto">
          <a:xfrm>
            <a:off x="436563" y="1420813"/>
            <a:ext cx="8229600" cy="472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en-US" smtClean="0"/>
              <a:t>QMC Summer School 2012 UIUC</a:t>
            </a:r>
            <a:endParaRPr lang="en-US" dirty="0"/>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r>
              <a:rPr lang="en-US" smtClean="0"/>
              <a:t>Cohen</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74ABB877-F4A4-EA4F-9E96-F550B35EC8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hf hdr="0"/>
  <p:txStyles>
    <p:titleStyle>
      <a:lvl1pPr algn="ctr" rtl="0" eaLnBrk="0" fontAlgn="base" hangingPunct="0">
        <a:spcBef>
          <a:spcPct val="0"/>
        </a:spcBef>
        <a:spcAft>
          <a:spcPct val="0"/>
        </a:spcAft>
        <a:defRPr sz="3600">
          <a:solidFill>
            <a:schemeClr val="accent2"/>
          </a:solidFill>
          <a:latin typeface="+mj-lt"/>
          <a:ea typeface="+mj-ea"/>
          <a:cs typeface="+mj-cs"/>
        </a:defRPr>
      </a:lvl1pPr>
      <a:lvl2pPr algn="ctr" rtl="0" eaLnBrk="0" fontAlgn="base" hangingPunct="0">
        <a:spcBef>
          <a:spcPct val="0"/>
        </a:spcBef>
        <a:spcAft>
          <a:spcPct val="0"/>
        </a:spcAft>
        <a:defRPr sz="3600">
          <a:solidFill>
            <a:schemeClr val="accent2"/>
          </a:solidFill>
          <a:latin typeface="Arial" charset="0"/>
          <a:ea typeface="ＭＳ Ｐゴシック" charset="0"/>
          <a:cs typeface="Arial Unicode MS" charset="0"/>
        </a:defRPr>
      </a:lvl2pPr>
      <a:lvl3pPr algn="ctr" rtl="0" eaLnBrk="0" fontAlgn="base" hangingPunct="0">
        <a:spcBef>
          <a:spcPct val="0"/>
        </a:spcBef>
        <a:spcAft>
          <a:spcPct val="0"/>
        </a:spcAft>
        <a:defRPr sz="3600">
          <a:solidFill>
            <a:schemeClr val="accent2"/>
          </a:solidFill>
          <a:latin typeface="Arial" charset="0"/>
          <a:ea typeface="ＭＳ Ｐゴシック" charset="0"/>
          <a:cs typeface="Arial Unicode MS" charset="0"/>
        </a:defRPr>
      </a:lvl3pPr>
      <a:lvl4pPr algn="ctr" rtl="0" eaLnBrk="0" fontAlgn="base" hangingPunct="0">
        <a:spcBef>
          <a:spcPct val="0"/>
        </a:spcBef>
        <a:spcAft>
          <a:spcPct val="0"/>
        </a:spcAft>
        <a:defRPr sz="3600">
          <a:solidFill>
            <a:schemeClr val="accent2"/>
          </a:solidFill>
          <a:latin typeface="Arial" charset="0"/>
          <a:ea typeface="ＭＳ Ｐゴシック" charset="0"/>
          <a:cs typeface="Arial Unicode MS" charset="0"/>
        </a:defRPr>
      </a:lvl4pPr>
      <a:lvl5pPr algn="ctr" rtl="0" eaLnBrk="0" fontAlgn="base" hangingPunct="0">
        <a:spcBef>
          <a:spcPct val="0"/>
        </a:spcBef>
        <a:spcAft>
          <a:spcPct val="0"/>
        </a:spcAft>
        <a:defRPr sz="3600">
          <a:solidFill>
            <a:schemeClr val="accent2"/>
          </a:solidFill>
          <a:latin typeface="Arial" charset="0"/>
          <a:ea typeface="ＭＳ Ｐゴシック" charset="0"/>
          <a:cs typeface="Arial Unicode MS" charset="0"/>
        </a:defRPr>
      </a:lvl5pPr>
      <a:lvl6pPr marL="457200" algn="ctr" rtl="0" fontAlgn="base">
        <a:spcBef>
          <a:spcPct val="0"/>
        </a:spcBef>
        <a:spcAft>
          <a:spcPct val="0"/>
        </a:spcAft>
        <a:defRPr sz="3600">
          <a:solidFill>
            <a:schemeClr val="accent2"/>
          </a:solidFill>
          <a:latin typeface="Arial" charset="0"/>
          <a:ea typeface="ＭＳ Ｐゴシック" charset="0"/>
          <a:cs typeface="Arial Unicode MS" charset="0"/>
        </a:defRPr>
      </a:lvl6pPr>
      <a:lvl7pPr marL="914400" algn="ctr" rtl="0" fontAlgn="base">
        <a:spcBef>
          <a:spcPct val="0"/>
        </a:spcBef>
        <a:spcAft>
          <a:spcPct val="0"/>
        </a:spcAft>
        <a:defRPr sz="3600">
          <a:solidFill>
            <a:schemeClr val="accent2"/>
          </a:solidFill>
          <a:latin typeface="Arial" charset="0"/>
          <a:ea typeface="ＭＳ Ｐゴシック" charset="0"/>
          <a:cs typeface="Arial Unicode MS" charset="0"/>
        </a:defRPr>
      </a:lvl7pPr>
      <a:lvl8pPr marL="1371600" algn="ctr" rtl="0" fontAlgn="base">
        <a:spcBef>
          <a:spcPct val="0"/>
        </a:spcBef>
        <a:spcAft>
          <a:spcPct val="0"/>
        </a:spcAft>
        <a:defRPr sz="3600">
          <a:solidFill>
            <a:schemeClr val="accent2"/>
          </a:solidFill>
          <a:latin typeface="Arial" charset="0"/>
          <a:ea typeface="ＭＳ Ｐゴシック" charset="0"/>
          <a:cs typeface="Arial Unicode MS" charset="0"/>
        </a:defRPr>
      </a:lvl8pPr>
      <a:lvl9pPr marL="1828800" algn="ctr" rtl="0" fontAlgn="base">
        <a:spcBef>
          <a:spcPct val="0"/>
        </a:spcBef>
        <a:spcAft>
          <a:spcPct val="0"/>
        </a:spcAft>
        <a:defRPr sz="3600">
          <a:solidFill>
            <a:schemeClr val="accent2"/>
          </a:solidFill>
          <a:latin typeface="Arial" charset="0"/>
          <a:ea typeface="ＭＳ Ｐゴシック" charset="0"/>
          <a:cs typeface="Arial Unicode MS"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27.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23.emf"/><Relationship Id="rId5" Type="http://schemas.openxmlformats.org/officeDocument/2006/relationships/oleObject" Target="../embeddings/oleObject5.bin"/><Relationship Id="rId6" Type="http://schemas.openxmlformats.org/officeDocument/2006/relationships/image" Target="../media/image24.emf"/><Relationship Id="rId7" Type="http://schemas.openxmlformats.org/officeDocument/2006/relationships/oleObject" Target="../embeddings/oleObject6.bin"/><Relationship Id="rId8" Type="http://schemas.openxmlformats.org/officeDocument/2006/relationships/image" Target="../media/image25.emf"/><Relationship Id="rId9" Type="http://schemas.openxmlformats.org/officeDocument/2006/relationships/oleObject" Target="../embeddings/oleObject7.bin"/><Relationship Id="rId10" Type="http://schemas.openxmlformats.org/officeDocument/2006/relationships/image" Target="../media/image26.emf"/></Relationships>
</file>

<file path=ppt/slides/_rels/slide15.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13.bin"/><Relationship Id="rId13" Type="http://schemas.openxmlformats.org/officeDocument/2006/relationships/image" Target="../media/image32.emf"/><Relationship Id="rId14" Type="http://schemas.openxmlformats.org/officeDocument/2006/relationships/oleObject" Target="../embeddings/oleObject14.bin"/><Relationship Id="rId15" Type="http://schemas.openxmlformats.org/officeDocument/2006/relationships/image" Target="../media/image33.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oleObject" Target="../embeddings/oleObject9.bin"/><Relationship Id="rId5" Type="http://schemas.openxmlformats.org/officeDocument/2006/relationships/image" Target="../media/image28.emf"/><Relationship Id="rId6" Type="http://schemas.openxmlformats.org/officeDocument/2006/relationships/oleObject" Target="../embeddings/oleObject10.bin"/><Relationship Id="rId7" Type="http://schemas.openxmlformats.org/officeDocument/2006/relationships/image" Target="../media/image29.emf"/><Relationship Id="rId8" Type="http://schemas.openxmlformats.org/officeDocument/2006/relationships/oleObject" Target="../embeddings/oleObject11.bin"/><Relationship Id="rId9" Type="http://schemas.openxmlformats.org/officeDocument/2006/relationships/image" Target="../media/image30.emf"/><Relationship Id="rId10"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image" Target="../media/image38.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5.bin"/><Relationship Id="rId4" Type="http://schemas.openxmlformats.org/officeDocument/2006/relationships/image" Target="../media/image34.emf"/><Relationship Id="rId5" Type="http://schemas.openxmlformats.org/officeDocument/2006/relationships/oleObject" Target="../embeddings/oleObject16.bin"/><Relationship Id="rId6" Type="http://schemas.openxmlformats.org/officeDocument/2006/relationships/image" Target="../media/image35.emf"/><Relationship Id="rId7" Type="http://schemas.openxmlformats.org/officeDocument/2006/relationships/oleObject" Target="../embeddings/oleObject17.bin"/><Relationship Id="rId8" Type="http://schemas.openxmlformats.org/officeDocument/2006/relationships/image" Target="../media/image36.emf"/><Relationship Id="rId9" Type="http://schemas.openxmlformats.org/officeDocument/2006/relationships/oleObject" Target="../embeddings/oleObject18.bin"/><Relationship Id="rId10"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9.emf"/><Relationship Id="rId5" Type="http://schemas.openxmlformats.org/officeDocument/2006/relationships/oleObject" Target="../embeddings/oleObject21.bin"/><Relationship Id="rId6"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oleObject" Target="../embeddings/oleObject22.bin"/><Relationship Id="rId7" Type="http://schemas.openxmlformats.org/officeDocument/2006/relationships/image" Target="../media/image41.emf"/><Relationship Id="rId8" Type="http://schemas.openxmlformats.org/officeDocument/2006/relationships/image" Target="../media/image45.pn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50.emf"/><Relationship Id="rId13" Type="http://schemas.openxmlformats.org/officeDocument/2006/relationships/oleObject" Target="../embeddings/oleObject28.bin"/><Relationship Id="rId14" Type="http://schemas.openxmlformats.org/officeDocument/2006/relationships/image" Target="../media/image51.e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46.emf"/><Relationship Id="rId5" Type="http://schemas.openxmlformats.org/officeDocument/2006/relationships/oleObject" Target="../embeddings/oleObject24.bin"/><Relationship Id="rId6" Type="http://schemas.openxmlformats.org/officeDocument/2006/relationships/image" Target="../media/image47.emf"/><Relationship Id="rId7" Type="http://schemas.openxmlformats.org/officeDocument/2006/relationships/oleObject" Target="../embeddings/oleObject25.bin"/><Relationship Id="rId8" Type="http://schemas.openxmlformats.org/officeDocument/2006/relationships/image" Target="../media/image48.emf"/><Relationship Id="rId9" Type="http://schemas.openxmlformats.org/officeDocument/2006/relationships/oleObject" Target="../embeddings/oleObject26.bin"/><Relationship Id="rId10" Type="http://schemas.openxmlformats.org/officeDocument/2006/relationships/image" Target="../media/image4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image" Target="../media/image59.png"/><Relationship Id="rId15" Type="http://schemas.openxmlformats.org/officeDocument/2006/relationships/image" Target="../media/image60.png"/><Relationship Id="rId16" Type="http://schemas.openxmlformats.org/officeDocument/2006/relationships/image" Target="../media/image61.png"/><Relationship Id="rId17" Type="http://schemas.openxmlformats.org/officeDocument/2006/relationships/image" Target="../media/image62.png"/><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image" Target="../media/image52.emf"/><Relationship Id="rId5" Type="http://schemas.openxmlformats.org/officeDocument/2006/relationships/oleObject" Target="../embeddings/oleObject30.bin"/><Relationship Id="rId6" Type="http://schemas.openxmlformats.org/officeDocument/2006/relationships/image" Target="../media/image53.emf"/><Relationship Id="rId7" Type="http://schemas.openxmlformats.org/officeDocument/2006/relationships/oleObject" Target="../embeddings/oleObject31.bin"/><Relationship Id="rId8" Type="http://schemas.openxmlformats.org/officeDocument/2006/relationships/image" Target="../media/image54.emf"/><Relationship Id="rId9" Type="http://schemas.openxmlformats.org/officeDocument/2006/relationships/image" Target="../media/image22.png"/><Relationship Id="rId10"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56.png"/></Relationships>
</file>

<file path=ppt/slides/_rels/slide23.xml.rels><?xml version="1.0" encoding="UTF-8" standalone="yes"?>
<Relationships xmlns="http://schemas.openxmlformats.org/package/2006/relationships"><Relationship Id="rId11" Type="http://schemas.openxmlformats.org/officeDocument/2006/relationships/image" Target="../media/image72.wmf"/><Relationship Id="rId12" Type="http://schemas.openxmlformats.org/officeDocument/2006/relationships/oleObject" Target="../embeddings/oleObject36.bin"/><Relationship Id="rId13" Type="http://schemas.openxmlformats.org/officeDocument/2006/relationships/oleObject" Target="../embeddings/oleObject37.bin"/><Relationship Id="rId14" Type="http://schemas.openxmlformats.org/officeDocument/2006/relationships/image" Target="../media/image73.wmf"/><Relationship Id="rId15" Type="http://schemas.openxmlformats.org/officeDocument/2006/relationships/image" Target="../media/image74.wmf"/><Relationship Id="rId16" Type="http://schemas.openxmlformats.org/officeDocument/2006/relationships/image" Target="../media/image75.png"/><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notesSlide" Target="../notesSlides/notesSlide11.xml"/><Relationship Id="rId4" Type="http://schemas.openxmlformats.org/officeDocument/2006/relationships/oleObject" Target="../embeddings/oleObject32.bin"/><Relationship Id="rId5" Type="http://schemas.openxmlformats.org/officeDocument/2006/relationships/image" Target="../media/image69.wmf"/><Relationship Id="rId6" Type="http://schemas.openxmlformats.org/officeDocument/2006/relationships/oleObject" Target="../embeddings/oleObject33.bin"/><Relationship Id="rId7" Type="http://schemas.openxmlformats.org/officeDocument/2006/relationships/image" Target="../media/image70.wmf"/><Relationship Id="rId8" Type="http://schemas.openxmlformats.org/officeDocument/2006/relationships/oleObject" Target="../embeddings/oleObject34.bin"/><Relationship Id="rId9" Type="http://schemas.openxmlformats.org/officeDocument/2006/relationships/image" Target="../media/image71.wmf"/><Relationship Id="rId10" Type="http://schemas.openxmlformats.org/officeDocument/2006/relationships/oleObject" Target="../embeddings/oleObject3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6.w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png"/><Relationship Id="rId1" Type="http://schemas.microsoft.com/office/2007/relationships/media" Target="\Users\rcohen\Documents\Presentations\animations\VXC_WC_PBE_Difference.mpg" TargetMode="External"/><Relationship Id="rId2" Type="http://schemas.openxmlformats.org/officeDocument/2006/relationships/video" Target="\Users\rcohen\Documents\Presentations\animations\VXC_WC_PBE_Difference.m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em.uci.edu/~kieron/dftold2/pbe.ph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1" Type="http://schemas.openxmlformats.org/officeDocument/2006/relationships/slideLayout" Target="../slideLayouts/slideLayout7.xml"/><Relationship Id="rId2" Type="http://schemas.openxmlformats.org/officeDocument/2006/relationships/image" Target="../media/image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png"/><Relationship Id="rId3" Type="http://schemas.openxmlformats.org/officeDocument/2006/relationships/image" Target="../media/image8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image" Target="../media/image88.emf"/><Relationship Id="rId12" Type="http://schemas.openxmlformats.org/officeDocument/2006/relationships/image" Target="../media/image90.png"/><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89.png"/><Relationship Id="rId4" Type="http://schemas.openxmlformats.org/officeDocument/2006/relationships/oleObject" Target="../embeddings/oleObject38.bin"/><Relationship Id="rId5" Type="http://schemas.openxmlformats.org/officeDocument/2006/relationships/image" Target="../media/image85.emf"/><Relationship Id="rId6" Type="http://schemas.openxmlformats.org/officeDocument/2006/relationships/oleObject" Target="../embeddings/oleObject39.bin"/><Relationship Id="rId7" Type="http://schemas.openxmlformats.org/officeDocument/2006/relationships/image" Target="../media/image86.emf"/><Relationship Id="rId8" Type="http://schemas.openxmlformats.org/officeDocument/2006/relationships/oleObject" Target="../embeddings/oleObject40.bin"/><Relationship Id="rId9" Type="http://schemas.openxmlformats.org/officeDocument/2006/relationships/image" Target="../media/image87.emf"/><Relationship Id="rId10"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91.emf"/><Relationship Id="rId5" Type="http://schemas.openxmlformats.org/officeDocument/2006/relationships/oleObject" Target="../embeddings/oleObject43.bin"/><Relationship Id="rId6" Type="http://schemas.openxmlformats.org/officeDocument/2006/relationships/image" Target="../media/image9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1" Type="http://schemas.openxmlformats.org/officeDocument/2006/relationships/slideLayout" Target="../slideLayouts/slideLayout2.xml"/><Relationship Id="rId2"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image" Target="../media/image97.emf"/><Relationship Id="rId5" Type="http://schemas.openxmlformats.org/officeDocument/2006/relationships/image" Target="../media/image99.png"/><Relationship Id="rId6" Type="http://schemas.openxmlformats.org/officeDocument/2006/relationships/oleObject" Target="../embeddings/oleObject45.bin"/><Relationship Id="rId7" Type="http://schemas.openxmlformats.org/officeDocument/2006/relationships/image" Target="../media/image9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oleObject" Target="../embeddings/oleObject46.bin"/><Relationship Id="rId5" Type="http://schemas.openxmlformats.org/officeDocument/2006/relationships/image" Target="../media/image100.emf"/><Relationship Id="rId6" Type="http://schemas.openxmlformats.org/officeDocument/2006/relationships/image" Target="../media/image102.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4" Type="http://schemas.openxmlformats.org/officeDocument/2006/relationships/image" Target="../media/image103.emf"/><Relationship Id="rId5" Type="http://schemas.openxmlformats.org/officeDocument/2006/relationships/oleObject" Target="../embeddings/oleObject48.bin"/><Relationship Id="rId6" Type="http://schemas.openxmlformats.org/officeDocument/2006/relationships/image" Target="../media/image104.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06.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7.png"/></Relationships>
</file>

<file path=ppt/slides/_rels/slide41.xml.rels><?xml version="1.0" encoding="UTF-8" standalone="yes"?>
<Relationships xmlns="http://schemas.openxmlformats.org/package/2006/relationships"><Relationship Id="rId3" Type="http://schemas.openxmlformats.org/officeDocument/2006/relationships/image" Target="../media/image110.emf"/><Relationship Id="rId4" Type="http://schemas.openxmlformats.org/officeDocument/2006/relationships/oleObject" Target="../embeddings/oleObject49.bin"/><Relationship Id="rId5" Type="http://schemas.openxmlformats.org/officeDocument/2006/relationships/image" Target="../media/image108.emf"/><Relationship Id="rId6" Type="http://schemas.openxmlformats.org/officeDocument/2006/relationships/oleObject" Target="../embeddings/oleObject50.bin"/><Relationship Id="rId7" Type="http://schemas.openxmlformats.org/officeDocument/2006/relationships/oleObject" Target="../embeddings/oleObject51.bin"/><Relationship Id="rId8" Type="http://schemas.openxmlformats.org/officeDocument/2006/relationships/image" Target="../media/image109.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emf"/></Relationships>
</file>

<file path=ppt/slides/_rels/slide43.xml.rels><?xml version="1.0" encoding="UTF-8" standalone="yes"?>
<Relationships xmlns="http://schemas.openxmlformats.org/package/2006/relationships"><Relationship Id="rId3" Type="http://schemas.openxmlformats.org/officeDocument/2006/relationships/image" Target="../media/image113.emf"/><Relationship Id="rId4" Type="http://schemas.openxmlformats.org/officeDocument/2006/relationships/oleObject" Target="../embeddings/oleObject52.bin"/><Relationship Id="rId5" Type="http://schemas.openxmlformats.org/officeDocument/2006/relationships/image" Target="../media/image112.emf"/><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114.emf"/><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6.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117.emf"/><Relationship Id="rId1" Type="http://schemas.openxmlformats.org/officeDocument/2006/relationships/vmlDrawing" Target="../drawings/vmlDrawing19.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9.png"/><Relationship Id="rId4" Type="http://schemas.openxmlformats.org/officeDocument/2006/relationships/image" Target="../media/image120.png"/><Relationship Id="rId5" Type="http://schemas.openxmlformats.org/officeDocument/2006/relationships/image" Target="../media/image121.png"/><Relationship Id="rId6" Type="http://schemas.openxmlformats.org/officeDocument/2006/relationships/image" Target="../media/image122.png"/><Relationship Id="rId7" Type="http://schemas.openxmlformats.org/officeDocument/2006/relationships/image" Target="../media/image123.png"/><Relationship Id="rId1" Type="http://schemas.openxmlformats.org/officeDocument/2006/relationships/slideLayout" Target="../slideLayouts/slideLayout6.xml"/><Relationship Id="rId2" Type="http://schemas.openxmlformats.org/officeDocument/2006/relationships/image" Target="../media/image11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4.png"/><Relationship Id="rId3" Type="http://schemas.openxmlformats.org/officeDocument/2006/relationships/image" Target="../media/image12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0.png"/></Relationships>
</file>

<file path=ppt/slides/_rels/slide55.xml.rels><?xml version="1.0" encoding="UTF-8" standalone="yes"?>
<Relationships xmlns="http://schemas.openxmlformats.org/package/2006/relationships"><Relationship Id="rId3" Type="http://schemas.openxmlformats.org/officeDocument/2006/relationships/image" Target="../media/image132.png"/><Relationship Id="rId4" Type="http://schemas.openxmlformats.org/officeDocument/2006/relationships/image" Target="../media/image133.png"/><Relationship Id="rId1" Type="http://schemas.openxmlformats.org/officeDocument/2006/relationships/slideLayout" Target="../slideLayouts/slideLayout2.xml"/><Relationship Id="rId2" Type="http://schemas.openxmlformats.org/officeDocument/2006/relationships/image" Target="../media/image1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4.png"/></Relationships>
</file>

<file path=ppt/slides/_rels/slide57.xml.rels><?xml version="1.0" encoding="UTF-8" standalone="yes"?>
<Relationships xmlns="http://schemas.openxmlformats.org/package/2006/relationships"><Relationship Id="rId3" Type="http://schemas.openxmlformats.org/officeDocument/2006/relationships/image" Target="../media/image136.png"/><Relationship Id="rId4" Type="http://schemas.openxmlformats.org/officeDocument/2006/relationships/image" Target="../media/image137.png"/><Relationship Id="rId5" Type="http://schemas.openxmlformats.org/officeDocument/2006/relationships/image" Target="../media/image138.png"/><Relationship Id="rId6" Type="http://schemas.openxmlformats.org/officeDocument/2006/relationships/image" Target="../media/image139.png"/><Relationship Id="rId1" Type="http://schemas.openxmlformats.org/officeDocument/2006/relationships/slideLayout" Target="../slideLayouts/slideLayout2.xml"/><Relationship Id="rId2" Type="http://schemas.openxmlformats.org/officeDocument/2006/relationships/image" Target="../media/image1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4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1.png"/></Relationships>
</file>

<file path=ppt/slides/_rels/slide61.xml.rels><?xml version="1.0" encoding="UTF-8" standalone="yes"?>
<Relationships xmlns="http://schemas.openxmlformats.org/package/2006/relationships"><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1" Type="http://schemas.openxmlformats.org/officeDocument/2006/relationships/slideLayout" Target="../slideLayouts/slideLayout6.xml"/><Relationship Id="rId2" Type="http://schemas.openxmlformats.org/officeDocument/2006/relationships/image" Target="../media/image14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887413" y="1933575"/>
            <a:ext cx="73660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b="1" dirty="0">
                <a:latin typeface="Arial" charset="0"/>
                <a:cs typeface="+mn-cs"/>
              </a:rPr>
              <a:t>Introduction to Density Functional Theory</a:t>
            </a:r>
            <a:endParaRPr lang="en-US" sz="2600" b="1" dirty="0">
              <a:solidFill>
                <a:schemeClr val="accent2"/>
              </a:solidFill>
              <a:latin typeface="Arial" charset="0"/>
              <a:cs typeface="+mn-cs"/>
            </a:endParaRPr>
          </a:p>
          <a:p>
            <a:pPr algn="ctr">
              <a:lnSpc>
                <a:spcPct val="90000"/>
              </a:lnSpc>
              <a:spcBef>
                <a:spcPct val="50000"/>
              </a:spcBef>
              <a:defRPr/>
            </a:pPr>
            <a:endParaRPr lang="en-US" sz="1400" dirty="0">
              <a:latin typeface="Arial" charset="0"/>
              <a:cs typeface="+mn-cs"/>
            </a:endParaRPr>
          </a:p>
          <a:p>
            <a:pPr algn="ctr" eaLnBrk="1" hangingPunct="1">
              <a:defRPr/>
            </a:pPr>
            <a:r>
              <a:rPr lang="en-US" b="1" dirty="0">
                <a:latin typeface="Arial" charset="0"/>
                <a:cs typeface="Arial Unicode MS" charset="0"/>
              </a:rPr>
              <a:t>Ronald Cohen</a:t>
            </a:r>
          </a:p>
          <a:p>
            <a:pPr algn="ctr" eaLnBrk="1" hangingPunct="1">
              <a:defRPr/>
            </a:pPr>
            <a:r>
              <a:rPr lang="en-US" sz="1600" b="1" dirty="0">
                <a:latin typeface="Arial" charset="0"/>
                <a:cs typeface="Arial Unicode MS" charset="0"/>
              </a:rPr>
              <a:t>Geophysical Laboratory</a:t>
            </a:r>
            <a:endParaRPr lang="en-US" b="1" dirty="0">
              <a:latin typeface="Arial" charset="0"/>
              <a:cs typeface="Arial Unicode MS" charset="0"/>
            </a:endParaRPr>
          </a:p>
          <a:p>
            <a:pPr algn="ctr" eaLnBrk="1" hangingPunct="1">
              <a:defRPr/>
            </a:pPr>
            <a:r>
              <a:rPr lang="en-US" sz="1600" dirty="0">
                <a:latin typeface="Arial" charset="0"/>
                <a:cs typeface="Arial Unicode MS" charset="0"/>
              </a:rPr>
              <a:t>Carnegie Institution of Washington</a:t>
            </a:r>
          </a:p>
          <a:p>
            <a:pPr algn="ctr" eaLnBrk="1" hangingPunct="1">
              <a:defRPr/>
            </a:pPr>
            <a:r>
              <a:rPr lang="en-US" sz="1600" dirty="0">
                <a:latin typeface="Arial" charset="0"/>
                <a:cs typeface="Arial Unicode MS" charset="0"/>
              </a:rPr>
              <a:t>cohen@gl.ciw.edu</a:t>
            </a:r>
          </a:p>
          <a:p>
            <a:pPr eaLnBrk="1" hangingPunct="1">
              <a:spcBef>
                <a:spcPct val="50000"/>
              </a:spcBef>
              <a:defRPr/>
            </a:pPr>
            <a:endParaRPr lang="en-US" sz="1400" dirty="0">
              <a:solidFill>
                <a:srgbClr val="171717"/>
              </a:solidFill>
              <a:latin typeface="LucidaSans" charset="0"/>
              <a:cs typeface="+mn-cs"/>
            </a:endParaRPr>
          </a:p>
        </p:txBody>
      </p:sp>
      <p:sp>
        <p:nvSpPr>
          <p:cNvPr id="2224" name="Rectangle 176"/>
          <p:cNvSpPr>
            <a:spLocks noChangeArrowheads="1"/>
          </p:cNvSpPr>
          <p:nvPr/>
        </p:nvSpPr>
        <p:spPr bwMode="auto">
          <a:xfrm>
            <a:off x="863600" y="5924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cs typeface="+mn-cs"/>
            </a:endParaRPr>
          </a:p>
        </p:txBody>
      </p:sp>
      <p:sp>
        <p:nvSpPr>
          <p:cNvPr id="2231" name="Rectangle 183"/>
          <p:cNvSpPr>
            <a:spLocks noChangeArrowheads="1"/>
          </p:cNvSpPr>
          <p:nvPr/>
        </p:nvSpPr>
        <p:spPr bwMode="auto">
          <a:xfrm>
            <a:off x="361950" y="158750"/>
            <a:ext cx="5014960" cy="95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i="1" dirty="0">
                <a:solidFill>
                  <a:srgbClr val="35363D"/>
                </a:solidFill>
                <a:latin typeface="Arial" charset="0"/>
                <a:cs typeface="+mn-cs"/>
              </a:rPr>
              <a:t>2012 Summer School on Computational Materials Science</a:t>
            </a:r>
            <a:r>
              <a:rPr lang="en-US" sz="1400" b="1" dirty="0">
                <a:solidFill>
                  <a:srgbClr val="35363D"/>
                </a:solidFill>
                <a:latin typeface="Arial" charset="0"/>
                <a:cs typeface="+mn-cs"/>
              </a:rPr>
              <a:t> </a:t>
            </a:r>
            <a:br>
              <a:rPr lang="en-US" sz="1400" b="1" dirty="0">
                <a:solidFill>
                  <a:srgbClr val="35363D"/>
                </a:solidFill>
                <a:latin typeface="Arial" charset="0"/>
                <a:cs typeface="+mn-cs"/>
              </a:rPr>
            </a:br>
            <a:r>
              <a:rPr lang="en-US" sz="1600" b="1" dirty="0">
                <a:solidFill>
                  <a:srgbClr val="35363D"/>
                </a:solidFill>
                <a:latin typeface="Arial" charset="0"/>
                <a:cs typeface="+mn-cs"/>
              </a:rPr>
              <a:t>Quantum Monte Carlo: </a:t>
            </a:r>
            <a:r>
              <a:rPr lang="en-US" sz="1600" b="1" dirty="0" smtClean="0">
                <a:solidFill>
                  <a:srgbClr val="35363D"/>
                </a:solidFill>
                <a:latin typeface="Arial" charset="0"/>
                <a:cs typeface="+mn-cs"/>
              </a:rPr>
              <a:t>Theory </a:t>
            </a:r>
            <a:r>
              <a:rPr lang="en-US" sz="1600" b="1" smtClean="0">
                <a:solidFill>
                  <a:srgbClr val="35363D"/>
                </a:solidFill>
                <a:latin typeface="Arial" charset="0"/>
                <a:cs typeface="+mn-cs"/>
              </a:rPr>
              <a:t>and Fundamentals</a:t>
            </a:r>
            <a:endParaRPr lang="en-US" sz="1600" dirty="0">
              <a:latin typeface="Arial" charset="0"/>
              <a:cs typeface="+mn-cs"/>
            </a:endParaRPr>
          </a:p>
          <a:p>
            <a:pPr>
              <a:lnSpc>
                <a:spcPct val="110000"/>
              </a:lnSpc>
              <a:defRPr/>
            </a:pPr>
            <a:r>
              <a:rPr lang="en-US" sz="1200" b="1" dirty="0">
                <a:latin typeface="Arial" charset="0"/>
                <a:cs typeface="+mn-cs"/>
              </a:rPr>
              <a:t>July </a:t>
            </a:r>
            <a:r>
              <a:rPr lang="en-US" sz="1200" b="1" dirty="0" smtClean="0">
                <a:latin typeface="Arial" charset="0"/>
                <a:cs typeface="+mn-cs"/>
              </a:rPr>
              <a:t>23</a:t>
            </a:r>
            <a:r>
              <a:rPr lang="en-US" sz="1200" b="1" dirty="0" smtClean="0">
                <a:latin typeface="Arial" charset="0"/>
                <a:cs typeface="+mn-cs"/>
              </a:rPr>
              <a:t>–-27, 2012 </a:t>
            </a:r>
            <a:r>
              <a:rPr lang="en-US" sz="1200" b="1" dirty="0">
                <a:latin typeface="Arial" charset="0"/>
                <a:cs typeface="+mn-cs"/>
              </a:rPr>
              <a:t>• University of Illinois at Urbana–Champaign</a:t>
            </a:r>
          </a:p>
          <a:p>
            <a:pPr>
              <a:lnSpc>
                <a:spcPct val="110000"/>
              </a:lnSpc>
              <a:defRPr/>
            </a:pPr>
            <a:r>
              <a:rPr lang="en-US" sz="1200" dirty="0">
                <a:latin typeface="Helvetica" charset="0"/>
                <a:cs typeface="+mn-cs"/>
              </a:rPr>
              <a:t>http://www.mcc.uiuc.edu</a:t>
            </a:r>
            <a:r>
              <a:rPr lang="en-US" sz="1200" dirty="0" smtClean="0">
                <a:latin typeface="Helvetica" charset="0"/>
                <a:cs typeface="+mn-cs"/>
              </a:rPr>
              <a:t>/summerschool/</a:t>
            </a:r>
            <a:r>
              <a:rPr lang="en-US" sz="1200" dirty="0">
                <a:latin typeface="Helvetica" charset="0"/>
                <a:cs typeface="+mn-cs"/>
              </a:rPr>
              <a:t>2012/</a:t>
            </a:r>
            <a:endParaRPr lang="en-US" sz="1200" dirty="0">
              <a:solidFill>
                <a:schemeClr val="accent2"/>
              </a:solidFill>
              <a:latin typeface="Helvetica" charset="0"/>
              <a:cs typeface="+mn-cs"/>
            </a:endParaRPr>
          </a:p>
        </p:txBody>
      </p:sp>
      <p:grpSp>
        <p:nvGrpSpPr>
          <p:cNvPr id="7172" name="Group 187"/>
          <p:cNvGrpSpPr>
            <a:grpSpLocks/>
          </p:cNvGrpSpPr>
          <p:nvPr/>
        </p:nvGrpSpPr>
        <p:grpSpPr bwMode="auto">
          <a:xfrm>
            <a:off x="0" y="228600"/>
            <a:ext cx="9144000" cy="960438"/>
            <a:chOff x="0" y="176"/>
            <a:chExt cx="5760" cy="605"/>
          </a:xfrm>
        </p:grpSpPr>
        <p:grpSp>
          <p:nvGrpSpPr>
            <p:cNvPr id="7173" name="Group 186"/>
            <p:cNvGrpSpPr>
              <a:grpSpLocks/>
            </p:cNvGrpSpPr>
            <p:nvPr/>
          </p:nvGrpSpPr>
          <p:grpSpPr bwMode="auto">
            <a:xfrm>
              <a:off x="0" y="176"/>
              <a:ext cx="5501" cy="605"/>
              <a:chOff x="0" y="176"/>
              <a:chExt cx="5501" cy="605"/>
            </a:xfrm>
          </p:grpSpPr>
          <p:pic>
            <p:nvPicPr>
              <p:cNvPr id="7175" name="Picture 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 y="176"/>
                <a:ext cx="1219"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3" name="Line 185"/>
              <p:cNvSpPr>
                <a:spLocks noChangeShapeType="1"/>
              </p:cNvSpPr>
              <p:nvPr/>
            </p:nvSpPr>
            <p:spPr bwMode="auto">
              <a:xfrm>
                <a:off x="0" y="738"/>
                <a:ext cx="4836"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2232" name="Line 184"/>
            <p:cNvSpPr>
              <a:spLocks noChangeShapeType="1"/>
            </p:cNvSpPr>
            <p:nvPr/>
          </p:nvSpPr>
          <p:spPr bwMode="auto">
            <a:xfrm>
              <a:off x="4948" y="738"/>
              <a:ext cx="812"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grpSp>
      <p:sp>
        <p:nvSpPr>
          <p:cNvPr id="11" name="Footer Placeholder 2"/>
          <p:cNvSpPr txBox="1">
            <a:spLocks/>
          </p:cNvSpPr>
          <p:nvPr/>
        </p:nvSpPr>
        <p:spPr>
          <a:xfrm>
            <a:off x="3124200" y="6356350"/>
            <a:ext cx="28956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defRPr/>
            </a:pPr>
            <a:r>
              <a:rPr lang="en-US" sz="1400" dirty="0" smtClean="0">
                <a:latin typeface="+mn-lt"/>
              </a:rPr>
              <a:t>QMC Summer School 2012 UIUC</a:t>
            </a:r>
            <a:endParaRPr lang="en-US" sz="1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4"/>
          <p:cNvSpPr>
            <a:spLocks noGrp="1"/>
          </p:cNvSpPr>
          <p:nvPr>
            <p:ph type="dt" sz="quarter" idx="4294967295"/>
          </p:nvPr>
        </p:nvSpPr>
        <p:spPr>
          <a:xfrm>
            <a:off x="0" y="6400800"/>
            <a:ext cx="1905000" cy="457200"/>
          </a:xfrm>
        </p:spPr>
        <p:txBody>
          <a:bodyPr/>
          <a:lstStyle/>
          <a:p>
            <a:pPr>
              <a:defRPr/>
            </a:pPr>
            <a:r>
              <a:rPr lang="en-US" smtClean="0">
                <a:latin typeface="Arial" charset="0"/>
              </a:rPr>
              <a:t>Cohen</a:t>
            </a:r>
            <a:endParaRPr lang="en-US" dirty="0">
              <a:latin typeface="Arial" charset="0"/>
            </a:endParaRPr>
          </a:p>
        </p:txBody>
      </p:sp>
      <p:sp>
        <p:nvSpPr>
          <p:cNvPr id="42" name="Slide Number Placeholder 6"/>
          <p:cNvSpPr>
            <a:spLocks noGrp="1"/>
          </p:cNvSpPr>
          <p:nvPr>
            <p:ph type="sldNum" sz="quarter" idx="4294967295"/>
          </p:nvPr>
        </p:nvSpPr>
        <p:spPr>
          <a:xfrm>
            <a:off x="7239000" y="6400800"/>
            <a:ext cx="1905000" cy="457200"/>
          </a:xfrm>
        </p:spPr>
        <p:txBody>
          <a:bodyPr/>
          <a:lstStyle/>
          <a:p>
            <a:pPr>
              <a:defRPr/>
            </a:pPr>
            <a:fld id="{B980249B-FF89-0A41-AD96-8DCFFFAC28D4}" type="slidenum">
              <a:rPr lang="en-US"/>
              <a:pPr>
                <a:defRPr/>
              </a:pPr>
              <a:t>10</a:t>
            </a:fld>
            <a:endParaRPr lang="en-US" dirty="0"/>
          </a:p>
        </p:txBody>
      </p:sp>
      <p:sp>
        <p:nvSpPr>
          <p:cNvPr id="21509" name="Rectangle 2"/>
          <p:cNvSpPr>
            <a:spLocks noGrp="1" noChangeArrowheads="1"/>
          </p:cNvSpPr>
          <p:nvPr>
            <p:ph type="title"/>
          </p:nvPr>
        </p:nvSpPr>
        <p:spPr/>
        <p:txBody>
          <a:bodyPr/>
          <a:lstStyle/>
          <a:p>
            <a:pPr eaLnBrk="1" hangingPunct="1">
              <a:defRPr/>
            </a:pPr>
            <a:r>
              <a:rPr lang="en-US" sz="4000" noProof="0" dirty="0"/>
              <a:t>An example of a less successful case: SiO</a:t>
            </a:r>
            <a:r>
              <a:rPr lang="en-US" sz="4000" baseline="-25000" noProof="0" dirty="0"/>
              <a:t>2</a:t>
            </a:r>
            <a:r>
              <a:rPr lang="en-US" sz="4000" noProof="0" dirty="0"/>
              <a:t> quartz -&gt; stishovite</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90800"/>
            <a:ext cx="5105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61499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pic>
      <p:sp>
        <p:nvSpPr>
          <p:cNvPr id="21512" name="Rectangle 8"/>
          <p:cNvSpPr>
            <a:spLocks noGrp="1" noChangeArrowheads="1"/>
          </p:cNvSpPr>
          <p:nvPr>
            <p:ph type="body" sz="half" idx="2"/>
          </p:nvPr>
        </p:nvSpPr>
        <p:spPr>
          <a:xfrm>
            <a:off x="5334000" y="1676400"/>
            <a:ext cx="3787775" cy="4114800"/>
          </a:xfrm>
        </p:spPr>
        <p:txBody>
          <a:bodyPr/>
          <a:lstStyle/>
          <a:p>
            <a:pPr eaLnBrk="1" hangingPunct="1">
              <a:lnSpc>
                <a:spcPct val="90000"/>
              </a:lnSpc>
              <a:defRPr/>
            </a:pPr>
            <a:r>
              <a:rPr lang="en-US" sz="2000" noProof="0" dirty="0">
                <a:cs typeface="+mn-cs"/>
              </a:rPr>
              <a:t>The Local Density Approximation (LDA) predicts stishovite as the ground state structure.</a:t>
            </a:r>
          </a:p>
          <a:p>
            <a:pPr eaLnBrk="1" hangingPunct="1">
              <a:lnSpc>
                <a:spcPct val="90000"/>
              </a:lnSpc>
              <a:defRPr/>
            </a:pPr>
            <a:r>
              <a:rPr lang="en-US" sz="2000" noProof="0" dirty="0">
                <a:cs typeface="+mn-cs"/>
              </a:rPr>
              <a:t>The Generalized Gradient Approximation (GGA) makes quartz the ground state and gives a good transition pressure.</a:t>
            </a:r>
          </a:p>
        </p:txBody>
      </p:sp>
      <p:sp>
        <p:nvSpPr>
          <p:cNvPr id="22535" name="Text Box 53"/>
          <p:cNvSpPr txBox="1">
            <a:spLocks noChangeArrowheads="1"/>
          </p:cNvSpPr>
          <p:nvPr/>
        </p:nvSpPr>
        <p:spPr bwMode="auto">
          <a:xfrm>
            <a:off x="6172200" y="4800600"/>
            <a:ext cx="27320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Bottom line: The result depends on the exchange correlation functional.</a:t>
            </a:r>
          </a:p>
        </p:txBody>
      </p:sp>
      <p:sp>
        <p:nvSpPr>
          <p:cNvPr id="9" name="Footer Placeholder 2"/>
          <p:cNvSpPr txBox="1">
            <a:spLocks/>
          </p:cNvSpPr>
          <p:nvPr/>
        </p:nvSpPr>
        <p:spPr>
          <a:xfrm>
            <a:off x="3124200" y="6356350"/>
            <a:ext cx="28956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defRPr/>
            </a:pPr>
            <a:r>
              <a:rPr lang="en-US" sz="1400" dirty="0" smtClean="0">
                <a:latin typeface="+mn-lt"/>
              </a:rPr>
              <a:t>QMC Summer School 2012 UIUC</a:t>
            </a:r>
            <a:endParaRPr lang="en-US" sz="1400" dirty="0">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4294967295"/>
          </p:nvPr>
        </p:nvSpPr>
        <p:spPr>
          <a:xfrm>
            <a:off x="0" y="6400800"/>
            <a:ext cx="1905000" cy="457200"/>
          </a:xfrm>
        </p:spPr>
        <p:txBody>
          <a:bodyPr/>
          <a:lstStyle/>
          <a:p>
            <a:pPr>
              <a:defRPr/>
            </a:pPr>
            <a:r>
              <a:rPr lang="en-US" smtClean="0">
                <a:latin typeface="Arial" charset="0"/>
              </a:rPr>
              <a:t>Cohen</a:t>
            </a:r>
            <a:endParaRPr lang="en-US" dirty="0">
              <a:latin typeface="Arial" charset="0"/>
            </a:endParaRPr>
          </a:p>
        </p:txBody>
      </p:sp>
      <p:sp>
        <p:nvSpPr>
          <p:cNvPr id="6" name="Slide Number Placeholder 4"/>
          <p:cNvSpPr>
            <a:spLocks noGrp="1"/>
          </p:cNvSpPr>
          <p:nvPr>
            <p:ph type="sldNum" sz="quarter" idx="4294967295"/>
          </p:nvPr>
        </p:nvSpPr>
        <p:spPr>
          <a:xfrm>
            <a:off x="7239000" y="6400800"/>
            <a:ext cx="1905000" cy="457200"/>
          </a:xfrm>
        </p:spPr>
        <p:txBody>
          <a:bodyPr/>
          <a:lstStyle/>
          <a:p>
            <a:pPr>
              <a:defRPr/>
            </a:pPr>
            <a:fld id="{7832751C-65AC-384F-9B42-723BB03451C3}" type="slidenum">
              <a:rPr lang="en-US"/>
              <a:pPr>
                <a:defRPr/>
              </a:pPr>
              <a:t>11</a:t>
            </a:fld>
            <a:endParaRPr lang="en-US" dirty="0"/>
          </a:p>
        </p:txBody>
      </p:sp>
      <p:sp>
        <p:nvSpPr>
          <p:cNvPr id="35845" name="Rectangle 4"/>
          <p:cNvSpPr>
            <a:spLocks noGrp="1" noChangeArrowheads="1"/>
          </p:cNvSpPr>
          <p:nvPr>
            <p:ph type="title"/>
          </p:nvPr>
        </p:nvSpPr>
        <p:spPr>
          <a:xfrm>
            <a:off x="381000" y="457200"/>
            <a:ext cx="8229600" cy="914400"/>
          </a:xfrm>
        </p:spPr>
        <p:txBody>
          <a:bodyPr/>
          <a:lstStyle/>
          <a:p>
            <a:pPr eaLnBrk="1" hangingPunct="1">
              <a:defRPr/>
            </a:pPr>
            <a:r>
              <a:rPr lang="en-US" sz="2800" noProof="0" dirty="0"/>
              <a:t>DFT generally works well, but can unexpectedly fail even in “simple” systems like silica</a:t>
            </a:r>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t="9329"/>
          <a:stretch>
            <a:fillRect/>
          </a:stretch>
        </p:blipFill>
        <p:spPr bwMode="auto">
          <a:xfrm>
            <a:off x="914400" y="1447800"/>
            <a:ext cx="7315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lg" len="med"/>
                <a:tailEnd type="none" w="lg" len="med"/>
              </a14:hiddenLine>
            </a:ext>
          </a:extLst>
        </p:spPr>
      </p:pic>
      <p:sp>
        <p:nvSpPr>
          <p:cNvPr id="7" name="Footer Placeholder 2"/>
          <p:cNvSpPr txBox="1">
            <a:spLocks/>
          </p:cNvSpPr>
          <p:nvPr/>
        </p:nvSpPr>
        <p:spPr>
          <a:xfrm>
            <a:off x="3124200" y="6356350"/>
            <a:ext cx="28956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defRPr/>
            </a:pPr>
            <a:r>
              <a:rPr lang="en-US" sz="1400" dirty="0" smtClean="0">
                <a:latin typeface="+mn-lt"/>
              </a:rPr>
              <a:t>QMC Summer School 2012 UIUC</a:t>
            </a:r>
            <a:endParaRPr lang="en-US" sz="1400" dirty="0">
              <a:latin typeface="+mn-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2"/>
          </p:nvPr>
        </p:nvSpPr>
        <p:spPr>
          <a:xfrm>
            <a:off x="0" y="6400800"/>
            <a:ext cx="1905000" cy="457200"/>
          </a:xfrm>
        </p:spPr>
        <p:txBody>
          <a:bodyPr/>
          <a:lstStyle/>
          <a:p>
            <a:pPr>
              <a:defRPr/>
            </a:pPr>
            <a:r>
              <a:rPr lang="en-US" smtClean="0">
                <a:latin typeface="Arial" charset="0"/>
              </a:rPr>
              <a:t>Cohen</a:t>
            </a:r>
            <a:endParaRPr lang="en-US" dirty="0">
              <a:latin typeface="Arial" charset="0"/>
            </a:endParaRPr>
          </a:p>
        </p:txBody>
      </p:sp>
      <p:sp>
        <p:nvSpPr>
          <p:cNvPr id="54" name="Slide Number Placeholder 5"/>
          <p:cNvSpPr>
            <a:spLocks noGrp="1"/>
          </p:cNvSpPr>
          <p:nvPr>
            <p:ph type="sldNum" sz="quarter" idx="4"/>
          </p:nvPr>
        </p:nvSpPr>
        <p:spPr>
          <a:xfrm>
            <a:off x="7239000" y="6400800"/>
            <a:ext cx="1905000" cy="457200"/>
          </a:xfrm>
        </p:spPr>
        <p:txBody>
          <a:bodyPr/>
          <a:lstStyle/>
          <a:p>
            <a:pPr>
              <a:defRPr/>
            </a:pPr>
            <a:fld id="{7A6CA52B-0C01-0B42-B44A-79310852FAB9}" type="slidenum">
              <a:rPr lang="en-US"/>
              <a:pPr>
                <a:defRPr/>
              </a:pPr>
              <a:t>12</a:t>
            </a:fld>
            <a:endParaRPr lang="en-US" dirty="0"/>
          </a:p>
        </p:txBody>
      </p:sp>
      <p:sp>
        <p:nvSpPr>
          <p:cNvPr id="38917" name="Rectangle 2"/>
          <p:cNvSpPr>
            <a:spLocks noGrp="1" noChangeArrowheads="1"/>
          </p:cNvSpPr>
          <p:nvPr>
            <p:ph type="title"/>
          </p:nvPr>
        </p:nvSpPr>
        <p:spPr>
          <a:xfrm>
            <a:off x="381000" y="152400"/>
            <a:ext cx="7772400" cy="838200"/>
          </a:xfrm>
        </p:spPr>
        <p:txBody>
          <a:bodyPr/>
          <a:lstStyle/>
          <a:p>
            <a:pPr algn="l" eaLnBrk="1" hangingPunct="1">
              <a:defRPr/>
            </a:pPr>
            <a:r>
              <a:rPr lang="en-US" noProof="0" dirty="0"/>
              <a:t>Silica</a:t>
            </a:r>
          </a:p>
        </p:txBody>
      </p:sp>
      <p:sp>
        <p:nvSpPr>
          <p:cNvPr id="38918" name="Rectangle 3"/>
          <p:cNvSpPr>
            <a:spLocks noGrp="1" noChangeArrowheads="1"/>
          </p:cNvSpPr>
          <p:nvPr>
            <p:ph type="body" idx="1"/>
          </p:nvPr>
        </p:nvSpPr>
        <p:spPr>
          <a:xfrm>
            <a:off x="304800" y="990600"/>
            <a:ext cx="4648200" cy="914400"/>
          </a:xfrm>
        </p:spPr>
        <p:txBody>
          <a:bodyPr/>
          <a:lstStyle/>
          <a:p>
            <a:pPr indent="3175" eaLnBrk="1" hangingPunct="1">
              <a:buFontTx/>
              <a:buNone/>
              <a:defRPr/>
            </a:pPr>
            <a:r>
              <a:rPr lang="en-US" sz="2000" noProof="0" dirty="0">
                <a:solidFill>
                  <a:srgbClr val="6699FF"/>
                </a:solidFill>
                <a:cs typeface="+mn-cs"/>
              </a:rPr>
              <a:t>Simple close shelled electronic structure, yet problems with DFT</a:t>
            </a:r>
          </a:p>
        </p:txBody>
      </p:sp>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5200"/>
            <a:ext cx="31242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pic>
      <p:pic>
        <p:nvPicPr>
          <p:cNvPr id="266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33600"/>
            <a:ext cx="61499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pic>
      <p:graphicFrame>
        <p:nvGraphicFramePr>
          <p:cNvPr id="776374" name="Group 182"/>
          <p:cNvGraphicFramePr>
            <a:graphicFrameLocks noGrp="1"/>
          </p:cNvGraphicFramePr>
          <p:nvPr/>
        </p:nvGraphicFramePr>
        <p:xfrm>
          <a:off x="4343400" y="3429000"/>
          <a:ext cx="4038600" cy="2667000"/>
        </p:xfrm>
        <a:graphic>
          <a:graphicData uri="http://schemas.openxmlformats.org/drawingml/2006/table">
            <a:tbl>
              <a:tblPr/>
              <a:tblGrid>
                <a:gridCol w="1193800"/>
                <a:gridCol w="752475"/>
                <a:gridCol w="811213"/>
                <a:gridCol w="595312"/>
                <a:gridCol w="685800"/>
              </a:tblGrid>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a:t>
                      </a:r>
                      <a:endParaRPr kumimoji="0" lang="en-US" sz="3200" b="0" i="0" u="none" strike="noStrike" cap="none" normalizeH="0" baseline="0" dirty="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LDA</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PBE</a:t>
                      </a:r>
                      <a:r>
                        <a:rPr kumimoji="0" lang="en-US" sz="1400" b="0" i="0" u="none" strike="noStrike" cap="none" normalizeH="0" baseline="30000" dirty="0">
                          <a:ln>
                            <a:noFill/>
                          </a:ln>
                          <a:solidFill>
                            <a:schemeClr val="tx1"/>
                          </a:solidFill>
                          <a:effectLst/>
                          <a:latin typeface="Times New Roman" charset="0"/>
                          <a:ea typeface="Times New Roman" charset="0"/>
                          <a:cs typeface="Times New Roman" charset="0"/>
                        </a:rPr>
                        <a:t>*</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WC</a:t>
                      </a:r>
                      <a:r>
                        <a:rPr kumimoji="0" lang="en-US" sz="1400" b="0" i="0" u="none" strike="noStrike" cap="none" normalizeH="0" baseline="30000" dirty="0">
                          <a:ln>
                            <a:noFill/>
                          </a:ln>
                          <a:solidFill>
                            <a:schemeClr val="tx1"/>
                          </a:solidFill>
                          <a:effectLst/>
                          <a:latin typeface="Times New Roman" charset="0"/>
                          <a:ea typeface="Times New Roman" charset="0"/>
                          <a:cs typeface="Times New Roman" charset="0"/>
                        </a:rPr>
                        <a:t>**</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Exp.</a:t>
                      </a:r>
                      <a:endParaRPr kumimoji="0" lang="en-US" sz="3200" b="0" i="0" u="none" strike="noStrike" cap="none" normalizeH="0" baseline="0" dirty="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tx1"/>
                          </a:solidFill>
                          <a:effectLst/>
                          <a:latin typeface="Times New Roman" charset="0"/>
                          <a:ea typeface="Times New Roman" charset="0"/>
                          <a:cs typeface="Times New Roman" charset="0"/>
                        </a:rPr>
                        <a:t>Δ</a:t>
                      </a: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E (eV)</a:t>
                      </a:r>
                      <a:endParaRPr kumimoji="0" lang="en-US" sz="32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-0.05</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0.5</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0.2</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0.5</a:t>
                      </a:r>
                      <a:endParaRPr kumimoji="0" lang="en-US" sz="32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P</a:t>
                      </a:r>
                      <a:r>
                        <a:rPr kumimoji="0" lang="en-US" sz="1400" b="0" i="0" u="none" strike="noStrike" cap="none" normalizeH="0" baseline="-30000" dirty="0">
                          <a:ln>
                            <a:noFill/>
                          </a:ln>
                          <a:solidFill>
                            <a:schemeClr val="tx1"/>
                          </a:solidFill>
                          <a:effectLst/>
                          <a:latin typeface="Times New Roman" charset="0"/>
                          <a:ea typeface="Times New Roman" charset="0"/>
                          <a:cs typeface="Times New Roman" charset="0"/>
                        </a:rPr>
                        <a:t>tr</a:t>
                      </a:r>
                      <a:endParaRPr kumimoji="0" lang="en-US" sz="32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&lt;0</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6.2</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2.6</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7.5</a:t>
                      </a:r>
                      <a:endParaRPr kumimoji="0" lang="en-US" sz="32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V</a:t>
                      </a:r>
                      <a:r>
                        <a:rPr kumimoji="0" lang="en-US" sz="1400" b="0" i="0" u="none" strike="noStrike" cap="none" normalizeH="0" baseline="-30000" dirty="0">
                          <a:ln>
                            <a:noFill/>
                          </a:ln>
                          <a:solidFill>
                            <a:schemeClr val="tx1"/>
                          </a:solidFill>
                          <a:effectLst/>
                          <a:latin typeface="Times New Roman" charset="0"/>
                          <a:ea typeface="Times New Roman" charset="0"/>
                          <a:cs typeface="Times New Roman" charset="0"/>
                        </a:rPr>
                        <a:t>qz</a:t>
                      </a:r>
                      <a:endParaRPr kumimoji="0" lang="en-US" sz="32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244</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266</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261</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254</a:t>
                      </a:r>
                      <a:endParaRPr kumimoji="0" lang="en-US" sz="32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K</a:t>
                      </a:r>
                      <a:r>
                        <a:rPr kumimoji="0" lang="en-US" sz="1400" b="0" i="0" u="none" strike="noStrike" cap="none" normalizeH="0" baseline="-30000" dirty="0">
                          <a:ln>
                            <a:noFill/>
                          </a:ln>
                          <a:solidFill>
                            <a:schemeClr val="tx1"/>
                          </a:solidFill>
                          <a:effectLst/>
                          <a:latin typeface="Times New Roman" charset="0"/>
                          <a:ea typeface="Times New Roman" charset="0"/>
                          <a:cs typeface="Times New Roman" charset="0"/>
                        </a:rPr>
                        <a:t>qz</a:t>
                      </a:r>
                      <a:endParaRPr kumimoji="0" lang="en-US" sz="32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35</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44</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29 </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38</a:t>
                      </a:r>
                      <a:endParaRPr kumimoji="0" lang="en-US" sz="32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V</a:t>
                      </a:r>
                      <a:r>
                        <a:rPr kumimoji="0" lang="en-US" sz="1400" b="0" i="0" u="none" strike="noStrike" cap="none" normalizeH="0" baseline="-30000" dirty="0">
                          <a:ln>
                            <a:noFill/>
                          </a:ln>
                          <a:solidFill>
                            <a:schemeClr val="tx1"/>
                          </a:solidFill>
                          <a:effectLst/>
                          <a:latin typeface="Times New Roman" charset="0"/>
                          <a:ea typeface="Times New Roman" charset="0"/>
                          <a:cs typeface="Times New Roman" charset="0"/>
                        </a:rPr>
                        <a:t>st</a:t>
                      </a:r>
                      <a:endParaRPr kumimoji="0" lang="en-US" sz="32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155</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163</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159</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157</a:t>
                      </a:r>
                      <a:endParaRPr kumimoji="0" lang="en-US" sz="32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K</a:t>
                      </a:r>
                      <a:r>
                        <a:rPr kumimoji="0" lang="en-US" sz="1400" b="0" i="0" u="none" strike="noStrike" cap="none" normalizeH="0" baseline="-30000" dirty="0">
                          <a:ln>
                            <a:noFill/>
                          </a:ln>
                          <a:solidFill>
                            <a:schemeClr val="tx1"/>
                          </a:solidFill>
                          <a:effectLst/>
                          <a:latin typeface="Times New Roman" charset="0"/>
                          <a:ea typeface="Times New Roman" charset="0"/>
                          <a:cs typeface="Times New Roman" charset="0"/>
                        </a:rPr>
                        <a:t>st</a:t>
                      </a:r>
                      <a:endParaRPr kumimoji="0" lang="en-US" sz="3200" b="0" i="0" u="none" strike="noStrike" cap="none" normalizeH="0" baseline="0" dirty="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303</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257</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330 </a:t>
                      </a:r>
                      <a:endParaRPr kumimoji="0" lang="en-US" sz="3200" b="0" i="0" u="none" strike="noStrike" cap="none" normalizeH="0" baseline="0" dirty="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charset="0"/>
                          <a:ea typeface="Times New Roman" charset="0"/>
                          <a:cs typeface="Times New Roman" charset="0"/>
                        </a:rPr>
                        <a:t> 313</a:t>
                      </a:r>
                      <a:endParaRPr kumimoji="0" lang="en-US" sz="3200" b="0" i="0" u="none" strike="noStrike" cap="none" normalizeH="0" baseline="0" dirty="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26667" name="Rectangle 176"/>
          <p:cNvSpPr>
            <a:spLocks noChangeArrowheads="1"/>
          </p:cNvSpPr>
          <p:nvPr/>
        </p:nvSpPr>
        <p:spPr bwMode="auto">
          <a:xfrm>
            <a:off x="4343400" y="6159500"/>
            <a:ext cx="40989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p>
            <a:r>
              <a:rPr lang="en-US" sz="1000" baseline="30000" dirty="0"/>
              <a:t>*</a:t>
            </a:r>
            <a:r>
              <a:rPr lang="en-US" sz="1000" dirty="0"/>
              <a:t>Zupan, Blaha, Schwarz, and Perdew, Phys. Rev. B </a:t>
            </a:r>
            <a:r>
              <a:rPr lang="en-US" sz="1000" b="1" dirty="0"/>
              <a:t>58</a:t>
            </a:r>
            <a:r>
              <a:rPr lang="en-US" sz="1000" dirty="0"/>
              <a:t>, 11266 (1998).</a:t>
            </a:r>
          </a:p>
        </p:txBody>
      </p:sp>
      <p:sp>
        <p:nvSpPr>
          <p:cNvPr id="26668" name="Rectangle 183"/>
          <p:cNvSpPr>
            <a:spLocks noChangeArrowheads="1"/>
          </p:cNvSpPr>
          <p:nvPr/>
        </p:nvSpPr>
        <p:spPr bwMode="auto">
          <a:xfrm>
            <a:off x="4724400" y="6324600"/>
            <a:ext cx="3243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p>
            <a:r>
              <a:rPr lang="en-US" sz="1000" dirty="0"/>
              <a:t>Wu and R. E. Cohen, Phys. Rev. B </a:t>
            </a:r>
            <a:r>
              <a:rPr lang="en-US" sz="1000" b="1" dirty="0"/>
              <a:t>73</a:t>
            </a:r>
            <a:r>
              <a:rPr lang="en-US" sz="1000" dirty="0"/>
              <a:t>, 235116 (2006).</a:t>
            </a:r>
          </a:p>
        </p:txBody>
      </p:sp>
      <p:pic>
        <p:nvPicPr>
          <p:cNvPr id="26669" name="Picture 184" descr="st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82600"/>
            <a:ext cx="26670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0" name="Picture 185" descr="QQggal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19200"/>
            <a:ext cx="2057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1" name="Text Box 186"/>
          <p:cNvSpPr txBox="1">
            <a:spLocks noChangeArrowheads="1"/>
          </p:cNvSpPr>
          <p:nvPr/>
        </p:nvSpPr>
        <p:spPr bwMode="auto">
          <a:xfrm>
            <a:off x="6346825" y="114300"/>
            <a:ext cx="2292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dirty="0">
                <a:solidFill>
                  <a:srgbClr val="00C400"/>
                </a:solidFill>
              </a:rPr>
              <a:t>stishovite valence density</a:t>
            </a:r>
          </a:p>
        </p:txBody>
      </p:sp>
      <p:sp>
        <p:nvSpPr>
          <p:cNvPr id="26672" name="Text Box 187"/>
          <p:cNvSpPr txBox="1">
            <a:spLocks noChangeArrowheads="1"/>
          </p:cNvSpPr>
          <p:nvPr/>
        </p:nvSpPr>
        <p:spPr bwMode="auto">
          <a:xfrm>
            <a:off x="5538788" y="3124200"/>
            <a:ext cx="3382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00C400"/>
                </a:solidFill>
              </a:rPr>
              <a:t>difference in GGA and LDA valence density</a:t>
            </a:r>
          </a:p>
        </p:txBody>
      </p:sp>
      <p:sp>
        <p:nvSpPr>
          <p:cNvPr id="2" name="Footer Placeholder 1"/>
          <p:cNvSpPr>
            <a:spLocks noGrp="1"/>
          </p:cNvSpPr>
          <p:nvPr>
            <p:ph type="ftr" sz="quarter" idx="3"/>
          </p:nvPr>
        </p:nvSpPr>
        <p:spPr/>
        <p:txBody>
          <a:bodyPr/>
          <a:lstStyle/>
          <a:p>
            <a:pPr>
              <a:defRPr/>
            </a:pPr>
            <a:r>
              <a:rPr lang="en-US" smtClean="0"/>
              <a:t>QMC Summer School 2012 UIUC</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noProof="0" dirty="0" smtClean="0">
                <a:latin typeface="Verdana" charset="0"/>
              </a:rPr>
              <a:t>What is DFT used for in QMC?</a:t>
            </a:r>
          </a:p>
        </p:txBody>
      </p:sp>
      <p:sp>
        <p:nvSpPr>
          <p:cNvPr id="61443" name="Rectangle 3"/>
          <p:cNvSpPr>
            <a:spLocks noGrp="1" noChangeArrowheads="1"/>
          </p:cNvSpPr>
          <p:nvPr>
            <p:ph type="body" idx="1"/>
          </p:nvPr>
        </p:nvSpPr>
        <p:spPr/>
        <p:txBody>
          <a:bodyPr/>
          <a:lstStyle/>
          <a:p>
            <a:pPr eaLnBrk="1" hangingPunct="1">
              <a:defRPr/>
            </a:pPr>
            <a:r>
              <a:rPr lang="en-US" noProof="0" dirty="0" smtClean="0">
                <a:latin typeface="Verdana" charset="0"/>
                <a:cs typeface="+mn-cs"/>
              </a:rPr>
              <a:t>In my view, DFT is the first step. It is so fast you should explore the system first with DFT.</a:t>
            </a:r>
          </a:p>
          <a:p>
            <a:pPr eaLnBrk="1" hangingPunct="1">
              <a:defRPr/>
            </a:pPr>
            <a:r>
              <a:rPr lang="en-US" noProof="0" dirty="0" smtClean="0">
                <a:latin typeface="Verdana" charset="0"/>
                <a:cs typeface="+mn-cs"/>
              </a:rPr>
              <a:t>DFT is used to relax ground state structures, since QMC relaxation is not yet tractable for crystals.</a:t>
            </a:r>
            <a:endParaRPr lang="en-US" noProof="0" dirty="0" smtClean="0">
              <a:latin typeface="Verdana" charset="0"/>
              <a:ea typeface="ヒラギノ角ゴ Pro W3" charset="0"/>
              <a:cs typeface="ヒラギノ角ゴ Pro W3" charset="0"/>
            </a:endParaRPr>
          </a:p>
          <a:p>
            <a:pPr eaLnBrk="1" hangingPunct="1">
              <a:defRPr/>
            </a:pPr>
            <a:r>
              <a:rPr lang="en-US" noProof="0" dirty="0" smtClean="0">
                <a:latin typeface="Verdana" charset="0"/>
                <a:cs typeface="+mn-cs"/>
              </a:rPr>
              <a:t>DFT is used to compute phonons to obtain quasiharmonic estimates of zero point and thermal contributions to the free energy.</a:t>
            </a:r>
            <a:endParaRPr lang="en-US" noProof="0" dirty="0" smtClean="0">
              <a:latin typeface="Verdana" charset="0"/>
              <a:ea typeface="ヒラギノ角ゴ Pro W3" charset="0"/>
              <a:cs typeface="ヒラギノ角ゴ Pro W3" charset="0"/>
            </a:endParaRPr>
          </a:p>
          <a:p>
            <a:pPr eaLnBrk="1" hangingPunct="1">
              <a:defRPr/>
            </a:pPr>
            <a:r>
              <a:rPr lang="en-US" noProof="0" dirty="0" smtClean="0">
                <a:latin typeface="Verdana" charset="0"/>
                <a:cs typeface="+mn-cs"/>
              </a:rPr>
              <a:t>DFT is used to generate trial wavefunctions for QMC.</a:t>
            </a:r>
            <a:endParaRPr lang="en-US" noProof="0" dirty="0" smtClean="0">
              <a:latin typeface="Verdana" charset="0"/>
              <a:ea typeface="ヒラギノ角ゴ Pro W3" charset="0"/>
              <a:cs typeface="ヒラギノ角ゴ Pro W3" charset="0"/>
            </a:endParaRPr>
          </a:p>
          <a:p>
            <a:pPr eaLnBrk="1" hangingPunct="1">
              <a:defRPr/>
            </a:pPr>
            <a:r>
              <a:rPr lang="en-US" noProof="0" dirty="0" smtClean="0">
                <a:latin typeface="Verdana" charset="0"/>
                <a:cs typeface="+mn-cs"/>
              </a:rPr>
              <a:t>Sometimes DFT is used to estimate finite size corrections to QMC.</a:t>
            </a:r>
          </a:p>
        </p:txBody>
      </p:sp>
      <p:sp>
        <p:nvSpPr>
          <p:cNvPr id="2" name="Date Placeholder 1"/>
          <p:cNvSpPr>
            <a:spLocks noGrp="1"/>
          </p:cNvSpPr>
          <p:nvPr>
            <p:ph type="dt" sz="half" idx="2"/>
          </p:nvPr>
        </p:nvSpPr>
        <p:spPr/>
        <p:txBody>
          <a:bodyPr/>
          <a:lstStyle/>
          <a:p>
            <a:pPr>
              <a:defRPr/>
            </a:pPr>
            <a:r>
              <a:rPr lang="en-US" smtClean="0"/>
              <a:t>Cohen</a:t>
            </a:r>
            <a:endParaRPr lang="en-US" dirty="0"/>
          </a:p>
        </p:txBody>
      </p:sp>
      <p:sp>
        <p:nvSpPr>
          <p:cNvPr id="3" name="Footer Placeholder 2"/>
          <p:cNvSpPr>
            <a:spLocks noGrp="1"/>
          </p:cNvSpPr>
          <p:nvPr>
            <p:ph type="ftr" sz="quarter" idx="3"/>
          </p:nvPr>
        </p:nvSpPr>
        <p:spPr/>
        <p:txBody>
          <a:bodyPr/>
          <a:lstStyle/>
          <a:p>
            <a:pPr>
              <a:defRPr/>
            </a:pPr>
            <a:r>
              <a:rPr lang="en-US" smtClean="0"/>
              <a:t>QMC Summer School 2012 UIUC</a:t>
            </a:r>
            <a:endParaRPr lang="en-US" dirty="0"/>
          </a:p>
        </p:txBody>
      </p:sp>
      <p:sp>
        <p:nvSpPr>
          <p:cNvPr id="4" name="Slide Number Placeholder 3"/>
          <p:cNvSpPr>
            <a:spLocks noGrp="1"/>
          </p:cNvSpPr>
          <p:nvPr>
            <p:ph type="sldNum" sz="quarter" idx="4"/>
          </p:nvPr>
        </p:nvSpPr>
        <p:spPr/>
        <p:txBody>
          <a:bodyPr/>
          <a:lstStyle/>
          <a:p>
            <a:pPr>
              <a:defRPr/>
            </a:pPr>
            <a:fld id="{74ABB877-F4A4-EA4F-9E96-F550B35EC8A4}" type="slidenum">
              <a:rPr lang="en-US" smtClean="0"/>
              <a:pPr>
                <a:defRPr/>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noProof="0" dirty="0" smtClean="0"/>
              <a:t>Density Functional Theory</a:t>
            </a:r>
            <a:br>
              <a:rPr lang="en-US" noProof="0" dirty="0" smtClean="0"/>
            </a:br>
            <a:r>
              <a:rPr lang="en-US" noProof="0" dirty="0" smtClean="0"/>
              <a:t>Hohenberg-Kohn Theorem</a:t>
            </a:r>
          </a:p>
        </p:txBody>
      </p:sp>
      <p:graphicFrame>
        <p:nvGraphicFramePr>
          <p:cNvPr id="29698" name="Object 3"/>
          <p:cNvGraphicFramePr>
            <a:graphicFrameLocks noChangeAspect="1"/>
          </p:cNvGraphicFramePr>
          <p:nvPr/>
        </p:nvGraphicFramePr>
        <p:xfrm>
          <a:off x="2844800" y="1416050"/>
          <a:ext cx="3070225" cy="755650"/>
        </p:xfrm>
        <a:graphic>
          <a:graphicData uri="http://schemas.openxmlformats.org/presentationml/2006/ole">
            <mc:AlternateContent xmlns:mc="http://schemas.openxmlformats.org/markup-compatibility/2006">
              <mc:Choice xmlns:v="urn:schemas-microsoft-com:vml" Requires="v">
                <p:oleObj spid="_x0000_s29802" name="Equation" r:id="rId3" imgW="825500" imgH="203200" progId="Equation.DSMT4">
                  <p:embed/>
                </p:oleObj>
              </mc:Choice>
              <mc:Fallback>
                <p:oleObj name="Equation" r:id="rId3" imgW="825500" imgH="2032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416050"/>
                        <a:ext cx="30702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Callout 1 4"/>
          <p:cNvSpPr/>
          <p:nvPr/>
        </p:nvSpPr>
        <p:spPr bwMode="auto">
          <a:xfrm>
            <a:off x="1041400" y="2628900"/>
            <a:ext cx="1905000" cy="609600"/>
          </a:xfrm>
          <a:prstGeom prst="borderCallout1">
            <a:avLst>
              <a:gd name="adj1" fmla="val -14583"/>
              <a:gd name="adj2" fmla="val 56333"/>
              <a:gd name="adj3" fmla="val -101137"/>
              <a:gd name="adj4" fmla="val 10500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solidFill>
                  <a:srgbClr val="000000"/>
                </a:solidFill>
                <a:latin typeface="+mn-lt"/>
                <a:cs typeface="+mn-cs"/>
              </a:rPr>
              <a:t>Exact many-body wavefunction</a:t>
            </a:r>
          </a:p>
        </p:txBody>
      </p:sp>
      <p:sp>
        <p:nvSpPr>
          <p:cNvPr id="6" name="Line Callout 1 5"/>
          <p:cNvSpPr/>
          <p:nvPr/>
        </p:nvSpPr>
        <p:spPr bwMode="auto">
          <a:xfrm>
            <a:off x="3149600" y="2451100"/>
            <a:ext cx="1905000" cy="609600"/>
          </a:xfrm>
          <a:prstGeom prst="borderCallout1">
            <a:avLst>
              <a:gd name="adj1" fmla="val -14583"/>
              <a:gd name="adj2" fmla="val 56333"/>
              <a:gd name="adj3" fmla="val -101137"/>
              <a:gd name="adj4" fmla="val 65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solidFill>
                  <a:srgbClr val="000000"/>
                </a:solidFill>
                <a:latin typeface="+mn-lt"/>
                <a:cs typeface="+mn-cs"/>
              </a:rPr>
              <a:t>External potential (nuclei)</a:t>
            </a:r>
          </a:p>
        </p:txBody>
      </p:sp>
      <p:sp>
        <p:nvSpPr>
          <p:cNvPr id="7" name="Line Callout 1 6"/>
          <p:cNvSpPr/>
          <p:nvPr/>
        </p:nvSpPr>
        <p:spPr bwMode="auto">
          <a:xfrm>
            <a:off x="5359400" y="2641600"/>
            <a:ext cx="1905000" cy="609600"/>
          </a:xfrm>
          <a:prstGeom prst="borderCallout1">
            <a:avLst>
              <a:gd name="adj1" fmla="val -14583"/>
              <a:gd name="adj2" fmla="val 56333"/>
              <a:gd name="adj3" fmla="val -94887"/>
              <a:gd name="adj4" fmla="val 19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solidFill>
                  <a:srgbClr val="000000"/>
                </a:solidFill>
                <a:latin typeface="+mn-lt"/>
                <a:cs typeface="+mn-cs"/>
              </a:rPr>
              <a:t>Charge density</a:t>
            </a:r>
          </a:p>
        </p:txBody>
      </p:sp>
      <p:sp>
        <p:nvSpPr>
          <p:cNvPr id="8" name="TextBox 7"/>
          <p:cNvSpPr txBox="1"/>
          <p:nvPr/>
        </p:nvSpPr>
        <p:spPr>
          <a:xfrm>
            <a:off x="927100" y="3416300"/>
            <a:ext cx="7378700" cy="830263"/>
          </a:xfrm>
          <a:prstGeom prst="rect">
            <a:avLst/>
          </a:prstGeom>
          <a:noFill/>
        </p:spPr>
        <p:txBody>
          <a:bodyPr>
            <a:spAutoFit/>
          </a:bodyPr>
          <a:lstStyle/>
          <a:p>
            <a:pPr>
              <a:defRPr/>
            </a:pPr>
            <a:r>
              <a:rPr lang="en-US" dirty="0">
                <a:latin typeface="+mn-lt"/>
                <a:cs typeface="+mn-cs"/>
              </a:rPr>
              <a:t>All ground state properties of a system are functionals of the charge density</a:t>
            </a:r>
          </a:p>
        </p:txBody>
      </p:sp>
      <p:graphicFrame>
        <p:nvGraphicFramePr>
          <p:cNvPr id="29703" name="Object 8"/>
          <p:cNvGraphicFramePr>
            <a:graphicFrameLocks noChangeAspect="1"/>
          </p:cNvGraphicFramePr>
          <p:nvPr/>
        </p:nvGraphicFramePr>
        <p:xfrm>
          <a:off x="2058988" y="4241800"/>
          <a:ext cx="4144962" cy="939800"/>
        </p:xfrm>
        <a:graphic>
          <a:graphicData uri="http://schemas.openxmlformats.org/presentationml/2006/ole">
            <mc:AlternateContent xmlns:mc="http://schemas.openxmlformats.org/markup-compatibility/2006">
              <mc:Choice xmlns:v="urn:schemas-microsoft-com:vml" Requires="v">
                <p:oleObj spid="_x0000_s29803" name="Equation" r:id="rId5" imgW="2184400" imgH="495300" progId="Equation.DSMT4">
                  <p:embed/>
                </p:oleObj>
              </mc:Choice>
              <mc:Fallback>
                <p:oleObj name="Equation" r:id="rId5" imgW="2184400" imgH="4953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988" y="4241800"/>
                        <a:ext cx="41449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ine Callout 1 9"/>
          <p:cNvSpPr/>
          <p:nvPr/>
        </p:nvSpPr>
        <p:spPr bwMode="auto">
          <a:xfrm>
            <a:off x="1447800" y="5334000"/>
            <a:ext cx="1905000" cy="609600"/>
          </a:xfrm>
          <a:prstGeom prst="borderCallout1">
            <a:avLst>
              <a:gd name="adj1" fmla="val -14583"/>
              <a:gd name="adj2" fmla="val 56333"/>
              <a:gd name="adj3" fmla="val -42804"/>
              <a:gd name="adj4" fmla="val 75668"/>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solidFill>
                  <a:srgbClr val="000000"/>
                </a:solidFill>
                <a:latin typeface="+mn-lt"/>
                <a:cs typeface="+mn-cs"/>
              </a:rPr>
              <a:t>Kinetic energy (KE,T)</a:t>
            </a:r>
          </a:p>
        </p:txBody>
      </p:sp>
      <p:sp>
        <p:nvSpPr>
          <p:cNvPr id="11" name="Line Callout 1 10"/>
          <p:cNvSpPr/>
          <p:nvPr/>
        </p:nvSpPr>
        <p:spPr bwMode="auto">
          <a:xfrm>
            <a:off x="3467100" y="5334000"/>
            <a:ext cx="1905000" cy="609600"/>
          </a:xfrm>
          <a:prstGeom prst="borderCallout1">
            <a:avLst>
              <a:gd name="adj1" fmla="val -14583"/>
              <a:gd name="adj2" fmla="val 56333"/>
              <a:gd name="adj3" fmla="val -61554"/>
              <a:gd name="adj4" fmla="val 4300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solidFill>
                  <a:srgbClr val="000000"/>
                </a:solidFill>
                <a:latin typeface="+mn-lt"/>
                <a:cs typeface="+mn-cs"/>
              </a:rPr>
              <a:t>External potential energy (V)</a:t>
            </a:r>
          </a:p>
        </p:txBody>
      </p:sp>
      <p:sp>
        <p:nvSpPr>
          <p:cNvPr id="12" name="Line Callout 1 11"/>
          <p:cNvSpPr/>
          <p:nvPr/>
        </p:nvSpPr>
        <p:spPr bwMode="auto">
          <a:xfrm>
            <a:off x="5638800" y="5384800"/>
            <a:ext cx="1905000" cy="609600"/>
          </a:xfrm>
          <a:prstGeom prst="borderCallout1">
            <a:avLst>
              <a:gd name="adj1" fmla="val -14583"/>
              <a:gd name="adj2" fmla="val 56333"/>
              <a:gd name="adj3" fmla="val -84471"/>
              <a:gd name="adj4" fmla="val 3033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solidFill>
                  <a:srgbClr val="000000"/>
                </a:solidFill>
                <a:latin typeface="+mn-lt"/>
                <a:cs typeface="+mn-cs"/>
              </a:rPr>
              <a:t>2 body potential energy (U)</a:t>
            </a:r>
          </a:p>
        </p:txBody>
      </p:sp>
      <p:graphicFrame>
        <p:nvGraphicFramePr>
          <p:cNvPr id="29707" name="Object 12"/>
          <p:cNvGraphicFramePr>
            <a:graphicFrameLocks noChangeAspect="1"/>
          </p:cNvGraphicFramePr>
          <p:nvPr/>
        </p:nvGraphicFramePr>
        <p:xfrm>
          <a:off x="3236913" y="6015038"/>
          <a:ext cx="1487487" cy="817562"/>
        </p:xfrm>
        <a:graphic>
          <a:graphicData uri="http://schemas.openxmlformats.org/presentationml/2006/ole">
            <mc:AlternateContent xmlns:mc="http://schemas.openxmlformats.org/markup-compatibility/2006">
              <mc:Choice xmlns:v="urn:schemas-microsoft-com:vml" Requires="v">
                <p:oleObj spid="_x0000_s29804" name="Equation" r:id="rId7" imgW="901700" imgH="495300" progId="Equation.DSMT4">
                  <p:embed/>
                </p:oleObj>
              </mc:Choice>
              <mc:Fallback>
                <p:oleObj name="Equation" r:id="rId7" imgW="901700" imgH="4953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13" y="6015038"/>
                        <a:ext cx="148748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7048500" y="3149600"/>
            <a:ext cx="2006600" cy="1938338"/>
          </a:xfrm>
          <a:prstGeom prst="rect">
            <a:avLst/>
          </a:prstGeom>
          <a:noFill/>
        </p:spPr>
        <p:txBody>
          <a:bodyPr>
            <a:spAutoFit/>
          </a:bodyPr>
          <a:lstStyle/>
          <a:p>
            <a:pPr>
              <a:defRPr/>
            </a:pPr>
            <a:r>
              <a:rPr lang="en-US" dirty="0">
                <a:solidFill>
                  <a:srgbClr val="0000FF"/>
                </a:solidFill>
                <a:latin typeface="+mn-lt"/>
                <a:cs typeface="+mn-cs"/>
              </a:rPr>
              <a:t>HK1: 1:1</a:t>
            </a:r>
          </a:p>
          <a:p>
            <a:pPr>
              <a:defRPr/>
            </a:pPr>
            <a:endParaRPr lang="en-US" dirty="0">
              <a:solidFill>
                <a:srgbClr val="0000FF"/>
              </a:solidFill>
              <a:latin typeface="+mn-lt"/>
              <a:cs typeface="+mn-cs"/>
            </a:endParaRPr>
          </a:p>
          <a:p>
            <a:pPr>
              <a:defRPr/>
            </a:pPr>
            <a:r>
              <a:rPr lang="en-US" dirty="0">
                <a:solidFill>
                  <a:srgbClr val="0000FF"/>
                </a:solidFill>
                <a:latin typeface="+mn-lt"/>
                <a:cs typeface="+mn-cs"/>
              </a:rPr>
              <a:t>HK2:</a:t>
            </a:r>
          </a:p>
          <a:p>
            <a:pPr>
              <a:defRPr/>
            </a:pPr>
            <a:r>
              <a:rPr lang="en-US" dirty="0">
                <a:solidFill>
                  <a:srgbClr val="0000FF"/>
                </a:solidFill>
                <a:latin typeface="+mn-lt"/>
                <a:cs typeface="+mn-cs"/>
              </a:rPr>
              <a:t>Minimum principal for </a:t>
            </a:r>
          </a:p>
        </p:txBody>
      </p:sp>
      <p:graphicFrame>
        <p:nvGraphicFramePr>
          <p:cNvPr id="29709" name="Object 14"/>
          <p:cNvGraphicFramePr>
            <a:graphicFrameLocks noChangeAspect="1"/>
          </p:cNvGraphicFramePr>
          <p:nvPr/>
        </p:nvGraphicFramePr>
        <p:xfrm>
          <a:off x="8077200" y="3581400"/>
          <a:ext cx="1066800" cy="431800"/>
        </p:xfrm>
        <a:graphic>
          <a:graphicData uri="http://schemas.openxmlformats.org/presentationml/2006/ole">
            <mc:AlternateContent xmlns:mc="http://schemas.openxmlformats.org/markup-compatibility/2006">
              <mc:Choice xmlns:v="urn:schemas-microsoft-com:vml" Requires="v">
                <p:oleObj spid="_x0000_s29805" name="Equation" r:id="rId9" imgW="469900" imgH="190500" progId="Equation.DSMT4">
                  <p:embed/>
                </p:oleObj>
              </mc:Choice>
              <mc:Fallback>
                <p:oleObj name="Equation" r:id="rId9" imgW="469900" imgH="19050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3581400"/>
                        <a:ext cx="1066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10" name="Object 15"/>
          <p:cNvGraphicFramePr>
            <a:graphicFrameLocks noChangeAspect="1"/>
          </p:cNvGraphicFramePr>
          <p:nvPr/>
        </p:nvGraphicFramePr>
        <p:xfrm>
          <a:off x="7842250" y="5029200"/>
          <a:ext cx="922338" cy="584200"/>
        </p:xfrm>
        <a:graphic>
          <a:graphicData uri="http://schemas.openxmlformats.org/presentationml/2006/ole">
            <mc:AlternateContent xmlns:mc="http://schemas.openxmlformats.org/markup-compatibility/2006">
              <mc:Choice xmlns:v="urn:schemas-microsoft-com:vml" Requires="v">
                <p:oleObj spid="_x0000_s29806" name="Equation" r:id="rId11" imgW="381000" imgH="241300" progId="Equation.DSMT4">
                  <p:embed/>
                </p:oleObj>
              </mc:Choice>
              <mc:Fallback>
                <p:oleObj name="Equation" r:id="rId11" imgW="381000" imgH="2413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2250" y="5029200"/>
                        <a:ext cx="92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Date Placeholder 2"/>
          <p:cNvSpPr>
            <a:spLocks noGrp="1"/>
          </p:cNvSpPr>
          <p:nvPr>
            <p:ph type="dt" sz="half" idx="2"/>
          </p:nvPr>
        </p:nvSpPr>
        <p:spPr/>
        <p:txBody>
          <a:bodyPr/>
          <a:lstStyle/>
          <a:p>
            <a:pPr>
              <a:defRPr/>
            </a:pPr>
            <a:r>
              <a:rPr lang="en-US" smtClean="0"/>
              <a:t>Cohen</a:t>
            </a:r>
            <a:endParaRPr lang="en-US" dirty="0"/>
          </a:p>
        </p:txBody>
      </p:sp>
      <p:sp>
        <p:nvSpPr>
          <p:cNvPr id="4" name="Footer Placeholder 3"/>
          <p:cNvSpPr>
            <a:spLocks noGrp="1"/>
          </p:cNvSpPr>
          <p:nvPr>
            <p:ph type="ftr" sz="quarter" idx="3"/>
          </p:nvPr>
        </p:nvSpPr>
        <p:spPr/>
        <p:txBody>
          <a:bodyPr/>
          <a:lstStyle/>
          <a:p>
            <a:pPr>
              <a:defRPr/>
            </a:pPr>
            <a:r>
              <a:rPr lang="en-US" smtClean="0"/>
              <a:t>QMC Summer School 2012 UIUC</a:t>
            </a:r>
            <a:endParaRPr lang="en-US" dirty="0"/>
          </a:p>
        </p:txBody>
      </p:sp>
      <p:sp>
        <p:nvSpPr>
          <p:cNvPr id="9" name="Slide Number Placeholder 8"/>
          <p:cNvSpPr>
            <a:spLocks noGrp="1"/>
          </p:cNvSpPr>
          <p:nvPr>
            <p:ph type="sldNum" sz="quarter" idx="4"/>
          </p:nvPr>
        </p:nvSpPr>
        <p:spPr/>
        <p:txBody>
          <a:bodyPr/>
          <a:lstStyle/>
          <a:p>
            <a:pPr>
              <a:defRPr/>
            </a:pPr>
            <a:fld id="{74ABB877-F4A4-EA4F-9E96-F550B35EC8A4}" type="slidenum">
              <a:rPr lang="en-US" smtClean="0"/>
              <a:pPr>
                <a:defRPr/>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noProof="0" dirty="0" smtClean="0"/>
              <a:t>Kohn-Sham Theorem I</a:t>
            </a:r>
            <a:br>
              <a:rPr lang="en-US" noProof="0" dirty="0" smtClean="0"/>
            </a:br>
            <a:r>
              <a:rPr lang="en-US" noProof="0" dirty="0" smtClean="0"/>
              <a:t>Self-consistent equations for the ground state</a:t>
            </a:r>
          </a:p>
        </p:txBody>
      </p:sp>
      <p:graphicFrame>
        <p:nvGraphicFramePr>
          <p:cNvPr id="30722" name="Object 4"/>
          <p:cNvGraphicFramePr>
            <a:graphicFrameLocks noChangeAspect="1"/>
          </p:cNvGraphicFramePr>
          <p:nvPr/>
        </p:nvGraphicFramePr>
        <p:xfrm>
          <a:off x="1158875" y="1495425"/>
          <a:ext cx="6462713" cy="2076450"/>
        </p:xfrm>
        <a:graphic>
          <a:graphicData uri="http://schemas.openxmlformats.org/presentationml/2006/ole">
            <mc:AlternateContent xmlns:mc="http://schemas.openxmlformats.org/markup-compatibility/2006">
              <mc:Choice xmlns:v="urn:schemas-microsoft-com:vml" Requires="v">
                <p:oleObj spid="_x0000_s30847" name="Equation" r:id="rId4" imgW="3479800" imgH="1117600" progId="Equation.DSMT4">
                  <p:embed/>
                </p:oleObj>
              </mc:Choice>
              <mc:Fallback>
                <p:oleObj name="Equation" r:id="rId4" imgW="3479800" imgH="1117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8875" y="1495425"/>
                        <a:ext cx="64627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39700" y="2527300"/>
            <a:ext cx="1160463" cy="461963"/>
          </a:xfrm>
          <a:prstGeom prst="rect">
            <a:avLst/>
          </a:prstGeom>
          <a:noFill/>
        </p:spPr>
        <p:txBody>
          <a:bodyPr wrap="none">
            <a:spAutoFit/>
          </a:bodyPr>
          <a:lstStyle/>
          <a:p>
            <a:pPr>
              <a:defRPr/>
            </a:pPr>
            <a:r>
              <a:rPr lang="en-US" dirty="0">
                <a:latin typeface="+mn-lt"/>
                <a:cs typeface="+mn-cs"/>
              </a:rPr>
              <a:t>Define:</a:t>
            </a:r>
          </a:p>
        </p:txBody>
      </p:sp>
      <p:graphicFrame>
        <p:nvGraphicFramePr>
          <p:cNvPr id="30724" name="Object 6"/>
          <p:cNvGraphicFramePr>
            <a:graphicFrameLocks noChangeAspect="1"/>
          </p:cNvGraphicFramePr>
          <p:nvPr/>
        </p:nvGraphicFramePr>
        <p:xfrm>
          <a:off x="3613150" y="2362200"/>
          <a:ext cx="3763963" cy="850900"/>
        </p:xfrm>
        <a:graphic>
          <a:graphicData uri="http://schemas.openxmlformats.org/presentationml/2006/ole">
            <mc:AlternateContent xmlns:mc="http://schemas.openxmlformats.org/markup-compatibility/2006">
              <mc:Choice xmlns:v="urn:schemas-microsoft-com:vml" Requires="v">
                <p:oleObj spid="_x0000_s30848" name="Equation" r:id="rId6" imgW="1854200" imgH="419100" progId="Equation.DSMT4">
                  <p:embed/>
                </p:oleObj>
              </mc:Choice>
              <mc:Fallback>
                <p:oleObj name="Equation" r:id="rId6" imgW="1854200" imgH="4191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3150" y="2362200"/>
                        <a:ext cx="37639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711200" y="3263900"/>
            <a:ext cx="3776663" cy="461963"/>
          </a:xfrm>
          <a:prstGeom prst="rect">
            <a:avLst/>
          </a:prstGeom>
          <a:noFill/>
        </p:spPr>
        <p:txBody>
          <a:bodyPr wrap="none">
            <a:spAutoFit/>
          </a:bodyPr>
          <a:lstStyle/>
          <a:p>
            <a:pPr>
              <a:defRPr/>
            </a:pPr>
            <a:r>
              <a:rPr lang="en-US" dirty="0">
                <a:latin typeface="+mn-lt"/>
                <a:cs typeface="+mn-cs"/>
              </a:rPr>
              <a:t>Use a Lagrange multiplier:</a:t>
            </a:r>
          </a:p>
        </p:txBody>
      </p:sp>
      <p:graphicFrame>
        <p:nvGraphicFramePr>
          <p:cNvPr id="30726" name="Object 9"/>
          <p:cNvGraphicFramePr>
            <a:graphicFrameLocks noChangeAspect="1"/>
          </p:cNvGraphicFramePr>
          <p:nvPr/>
        </p:nvGraphicFramePr>
        <p:xfrm>
          <a:off x="2082800" y="3632200"/>
          <a:ext cx="3844925" cy="1006475"/>
        </p:xfrm>
        <a:graphic>
          <a:graphicData uri="http://schemas.openxmlformats.org/presentationml/2006/ole">
            <mc:AlternateContent xmlns:mc="http://schemas.openxmlformats.org/markup-compatibility/2006">
              <mc:Choice xmlns:v="urn:schemas-microsoft-com:vml" Requires="v">
                <p:oleObj spid="_x0000_s30849" name="Equation" r:id="rId8" imgW="1689100" imgH="431800" progId="Equation.DSMT4">
                  <p:embed/>
                </p:oleObj>
              </mc:Choice>
              <mc:Fallback>
                <p:oleObj name="Equation" r:id="rId8" imgW="1689100" imgH="4318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2800" y="3632200"/>
                        <a:ext cx="38449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12800" y="4549775"/>
            <a:ext cx="8013700" cy="2308225"/>
          </a:xfrm>
          <a:prstGeom prst="rect">
            <a:avLst/>
          </a:prstGeom>
          <a:noFill/>
        </p:spPr>
        <p:txBody>
          <a:bodyPr>
            <a:spAutoFit/>
          </a:bodyPr>
          <a:lstStyle/>
          <a:p>
            <a:pPr>
              <a:defRPr/>
            </a:pPr>
            <a:r>
              <a:rPr lang="en-US" dirty="0">
                <a:latin typeface="+mn-lt"/>
                <a:cs typeface="+mn-cs"/>
              </a:rPr>
              <a:t>Define Hartree potential:</a:t>
            </a:r>
          </a:p>
          <a:p>
            <a:pPr>
              <a:defRPr/>
            </a:pPr>
            <a:r>
              <a:rPr lang="en-US" dirty="0">
                <a:latin typeface="+mn-lt"/>
                <a:cs typeface="+mn-cs"/>
              </a:rPr>
              <a:t>Then: </a:t>
            </a:r>
          </a:p>
          <a:p>
            <a:pPr>
              <a:defRPr/>
            </a:pPr>
            <a:endParaRPr lang="en-US" dirty="0">
              <a:latin typeface="+mn-lt"/>
              <a:cs typeface="+mn-cs"/>
            </a:endParaRPr>
          </a:p>
          <a:p>
            <a:pPr>
              <a:defRPr/>
            </a:pPr>
            <a:r>
              <a:rPr lang="en-US" dirty="0">
                <a:latin typeface="+mn-lt"/>
                <a:cs typeface="+mn-cs"/>
              </a:rPr>
              <a:t>And if we knew T</a:t>
            </a:r>
            <a:r>
              <a:rPr lang="en-US" baseline="-25000" dirty="0">
                <a:latin typeface="+mn-lt"/>
                <a:cs typeface="+mn-cs"/>
              </a:rPr>
              <a:t>s</a:t>
            </a:r>
            <a:r>
              <a:rPr lang="en-US" dirty="0">
                <a:latin typeface="+mn-lt"/>
                <a:cs typeface="+mn-cs"/>
              </a:rPr>
              <a:t> and v</a:t>
            </a:r>
            <a:r>
              <a:rPr lang="en-US" baseline="-25000" dirty="0">
                <a:latin typeface="+mn-lt"/>
                <a:cs typeface="+mn-cs"/>
              </a:rPr>
              <a:t>xc </a:t>
            </a:r>
            <a:r>
              <a:rPr lang="en-US" dirty="0">
                <a:latin typeface="+mn-lt"/>
                <a:cs typeface="+mn-cs"/>
              </a:rPr>
              <a:t>and were simple functions of </a:t>
            </a:r>
            <a:r>
              <a:rPr lang="el-GR" dirty="0">
                <a:latin typeface="+mn-lt"/>
                <a:cs typeface="+mn-cs"/>
              </a:rPr>
              <a:t>ρ</a:t>
            </a:r>
            <a:r>
              <a:rPr lang="en-US" dirty="0">
                <a:latin typeface="+mn-lt"/>
                <a:cs typeface="+mn-cs"/>
              </a:rPr>
              <a:t> , we could solve for </a:t>
            </a:r>
            <a:r>
              <a:rPr lang="el-GR" dirty="0">
                <a:latin typeface="+mn-lt"/>
                <a:cs typeface="+mn-cs"/>
              </a:rPr>
              <a:t>ρ</a:t>
            </a:r>
            <a:r>
              <a:rPr lang="en-US" dirty="0">
                <a:latin typeface="+mn-lt"/>
                <a:cs typeface="+mn-cs"/>
              </a:rPr>
              <a:t> </a:t>
            </a:r>
            <a:r>
              <a:rPr lang="en-US" dirty="0">
                <a:cs typeface="+mn-cs"/>
              </a:rPr>
              <a:t>exactly.</a:t>
            </a:r>
            <a:r>
              <a:rPr lang="en-US" dirty="0">
                <a:latin typeface="+mn-lt"/>
                <a:cs typeface="+mn-cs"/>
              </a:rPr>
              <a:t>   In practice we need a good approximation.</a:t>
            </a:r>
          </a:p>
        </p:txBody>
      </p:sp>
      <p:graphicFrame>
        <p:nvGraphicFramePr>
          <p:cNvPr id="30728" name="Object 11"/>
          <p:cNvGraphicFramePr>
            <a:graphicFrameLocks noChangeAspect="1"/>
          </p:cNvGraphicFramePr>
          <p:nvPr/>
        </p:nvGraphicFramePr>
        <p:xfrm>
          <a:off x="4349750" y="4597400"/>
          <a:ext cx="1797050" cy="731838"/>
        </p:xfrm>
        <a:graphic>
          <a:graphicData uri="http://schemas.openxmlformats.org/presentationml/2006/ole">
            <mc:AlternateContent xmlns:mc="http://schemas.openxmlformats.org/markup-compatibility/2006">
              <mc:Choice xmlns:v="urn:schemas-microsoft-com:vml" Requires="v">
                <p:oleObj spid="_x0000_s30850" name="Equation" r:id="rId10" imgW="1092200" imgH="444500" progId="Equation.DSMT4">
                  <p:embed/>
                </p:oleObj>
              </mc:Choice>
              <mc:Fallback>
                <p:oleObj name="Equation" r:id="rId10" imgW="1092200" imgH="4445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9750" y="4597400"/>
                        <a:ext cx="17970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9" name="Object 12"/>
          <p:cNvGraphicFramePr>
            <a:graphicFrameLocks noChangeAspect="1"/>
          </p:cNvGraphicFramePr>
          <p:nvPr/>
        </p:nvGraphicFramePr>
        <p:xfrm>
          <a:off x="2265363" y="5143500"/>
          <a:ext cx="2265362" cy="712788"/>
        </p:xfrm>
        <a:graphic>
          <a:graphicData uri="http://schemas.openxmlformats.org/presentationml/2006/ole">
            <mc:AlternateContent xmlns:mc="http://schemas.openxmlformats.org/markup-compatibility/2006">
              <mc:Choice xmlns:v="urn:schemas-microsoft-com:vml" Requires="v">
                <p:oleObj spid="_x0000_s30851" name="Equation" r:id="rId12" imgW="1333500" imgH="419100" progId="Equation.DSMT4">
                  <p:embed/>
                </p:oleObj>
              </mc:Choice>
              <mc:Fallback>
                <p:oleObj name="Equation" r:id="rId12" imgW="1333500" imgH="41910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5363" y="5143500"/>
                        <a:ext cx="226536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0" name="Object 2"/>
          <p:cNvGraphicFramePr>
            <a:graphicFrameLocks noChangeAspect="1"/>
          </p:cNvGraphicFramePr>
          <p:nvPr/>
        </p:nvGraphicFramePr>
        <p:xfrm>
          <a:off x="138113" y="1111250"/>
          <a:ext cx="652462" cy="454025"/>
        </p:xfrm>
        <a:graphic>
          <a:graphicData uri="http://schemas.openxmlformats.org/presentationml/2006/ole">
            <mc:AlternateContent xmlns:mc="http://schemas.openxmlformats.org/markup-compatibility/2006">
              <mc:Choice xmlns:v="urn:schemas-microsoft-com:vml" Requires="v">
                <p:oleObj spid="_x0000_s30852" name="Equation" r:id="rId14" imgW="292100" imgH="203200" progId="Equation.DSMT4">
                  <p:embed/>
                </p:oleObj>
              </mc:Choice>
              <mc:Fallback>
                <p:oleObj name="Equation" r:id="rId14" imgW="292100" imgH="203200" progId="Equation.DSMT4">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113" y="1111250"/>
                        <a:ext cx="6524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787400" y="1193800"/>
            <a:ext cx="2570163" cy="307975"/>
          </a:xfrm>
          <a:prstGeom prst="rect">
            <a:avLst/>
          </a:prstGeom>
          <a:noFill/>
        </p:spPr>
        <p:txBody>
          <a:bodyPr wrap="none">
            <a:spAutoFit/>
          </a:bodyPr>
          <a:lstStyle/>
          <a:p>
            <a:pPr>
              <a:defRPr/>
            </a:pPr>
            <a:r>
              <a:rPr lang="en-US" sz="1400" dirty="0">
                <a:solidFill>
                  <a:srgbClr val="36FF64"/>
                </a:solidFill>
                <a:latin typeface="+mn-lt"/>
              </a:rPr>
              <a:t>Non-interacting kinetic energy</a:t>
            </a:r>
          </a:p>
        </p:txBody>
      </p:sp>
      <p:sp>
        <p:nvSpPr>
          <p:cNvPr id="3" name="Date Placeholder 2"/>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7" name="Slide Number Placeholder 6"/>
          <p:cNvSpPr>
            <a:spLocks noGrp="1"/>
          </p:cNvSpPr>
          <p:nvPr>
            <p:ph type="sldNum" sz="quarter" idx="4"/>
          </p:nvPr>
        </p:nvSpPr>
        <p:spPr/>
        <p:txBody>
          <a:bodyPr/>
          <a:lstStyle/>
          <a:p>
            <a:pPr>
              <a:defRPr/>
            </a:pPr>
            <a:fld id="{74ABB877-F4A4-EA4F-9E96-F550B35EC8A4}" type="slidenum">
              <a:rPr lang="en-US" smtClean="0"/>
              <a:pPr>
                <a:defRPr/>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noProof="0" dirty="0" smtClean="0"/>
              <a:t>We do know how to solve for a non-interacting system:</a:t>
            </a:r>
          </a:p>
          <a:p>
            <a:pPr>
              <a:defRPr/>
            </a:pPr>
            <a:endParaRPr lang="en-US" noProof="0" dirty="0"/>
          </a:p>
          <a:p>
            <a:pPr>
              <a:defRPr/>
            </a:pPr>
            <a:endParaRPr lang="en-US" noProof="0" dirty="0" smtClean="0"/>
          </a:p>
          <a:p>
            <a:pPr>
              <a:defRPr/>
            </a:pPr>
            <a:endParaRPr lang="en-US" noProof="0" dirty="0"/>
          </a:p>
          <a:p>
            <a:pPr>
              <a:defRPr/>
            </a:pPr>
            <a:endParaRPr lang="en-US" noProof="0" dirty="0" smtClean="0"/>
          </a:p>
          <a:p>
            <a:pPr>
              <a:defRPr/>
            </a:pPr>
            <a:endParaRPr lang="en-US" noProof="0" dirty="0"/>
          </a:p>
          <a:p>
            <a:pPr>
              <a:defRPr/>
            </a:pPr>
            <a:endParaRPr lang="en-US" noProof="0" dirty="0" smtClean="0"/>
          </a:p>
          <a:p>
            <a:pPr>
              <a:defRPr/>
            </a:pPr>
            <a:endParaRPr lang="en-US" noProof="0" dirty="0"/>
          </a:p>
          <a:p>
            <a:pPr>
              <a:defRPr/>
            </a:pPr>
            <a:r>
              <a:rPr lang="en-US" noProof="0" dirty="0" smtClean="0"/>
              <a:t>For an interacting system we want to solve:</a:t>
            </a:r>
          </a:p>
          <a:p>
            <a:pPr>
              <a:defRPr/>
            </a:pPr>
            <a:endParaRPr lang="en-US" noProof="0" dirty="0"/>
          </a:p>
          <a:p>
            <a:pPr>
              <a:defRPr/>
            </a:pPr>
            <a:endParaRPr lang="en-US" noProof="0" dirty="0" smtClean="0"/>
          </a:p>
          <a:p>
            <a:pPr>
              <a:defRPr/>
            </a:pPr>
            <a:endParaRPr lang="en-US" noProof="0" dirty="0"/>
          </a:p>
          <a:p>
            <a:pPr marL="0" indent="0">
              <a:buFontTx/>
              <a:buNone/>
              <a:defRPr/>
            </a:pPr>
            <a:r>
              <a:rPr lang="en-US" noProof="0" dirty="0"/>
              <a:t>b</a:t>
            </a:r>
            <a:r>
              <a:rPr lang="en-US" noProof="0" dirty="0" smtClean="0"/>
              <a:t>ut we do not know        . We do know how to solve for the non-interacting system with </a:t>
            </a:r>
            <a:endParaRPr lang="en-US" noProof="0" dirty="0"/>
          </a:p>
        </p:txBody>
      </p:sp>
      <p:sp>
        <p:nvSpPr>
          <p:cNvPr id="4" name="Title 1"/>
          <p:cNvSpPr>
            <a:spLocks noGrp="1"/>
          </p:cNvSpPr>
          <p:nvPr>
            <p:ph type="title"/>
          </p:nvPr>
        </p:nvSpPr>
        <p:spPr/>
        <p:txBody>
          <a:bodyPr/>
          <a:lstStyle/>
          <a:p>
            <a:pPr eaLnBrk="1" hangingPunct="1">
              <a:defRPr/>
            </a:pPr>
            <a:r>
              <a:rPr lang="en-US" noProof="0" dirty="0" smtClean="0"/>
              <a:t>Kohn-Sham Theorem II</a:t>
            </a:r>
            <a:br>
              <a:rPr lang="en-US" noProof="0" dirty="0" smtClean="0"/>
            </a:br>
            <a:r>
              <a:rPr lang="en-US" noProof="0" dirty="0" smtClean="0"/>
              <a:t>Self-consistent equations for the ground state</a:t>
            </a:r>
          </a:p>
        </p:txBody>
      </p:sp>
      <p:graphicFrame>
        <p:nvGraphicFramePr>
          <p:cNvPr id="32771" name="Object 4"/>
          <p:cNvGraphicFramePr>
            <a:graphicFrameLocks noChangeAspect="1"/>
          </p:cNvGraphicFramePr>
          <p:nvPr/>
        </p:nvGraphicFramePr>
        <p:xfrm>
          <a:off x="1587500" y="1662113"/>
          <a:ext cx="3187700" cy="2605087"/>
        </p:xfrm>
        <a:graphic>
          <a:graphicData uri="http://schemas.openxmlformats.org/presentationml/2006/ole">
            <mc:AlternateContent xmlns:mc="http://schemas.openxmlformats.org/markup-compatibility/2006">
              <mc:Choice xmlns:v="urn:schemas-microsoft-com:vml" Requires="v">
                <p:oleObj spid="_x0000_s32867" name="Equation" r:id="rId3" imgW="1460500" imgH="1193800" progId="Equation.DSMT4">
                  <p:embed/>
                </p:oleObj>
              </mc:Choice>
              <mc:Fallback>
                <p:oleObj name="Equation" r:id="rId3" imgW="1460500" imgH="1193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662113"/>
                        <a:ext cx="31877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2" name="Object 4"/>
          <p:cNvGraphicFramePr>
            <a:graphicFrameLocks noChangeAspect="1"/>
          </p:cNvGraphicFramePr>
          <p:nvPr/>
        </p:nvGraphicFramePr>
        <p:xfrm>
          <a:off x="1327150" y="4446588"/>
          <a:ext cx="4546600" cy="996950"/>
        </p:xfrm>
        <a:graphic>
          <a:graphicData uri="http://schemas.openxmlformats.org/presentationml/2006/ole">
            <mc:AlternateContent xmlns:mc="http://schemas.openxmlformats.org/markup-compatibility/2006">
              <mc:Choice xmlns:v="urn:schemas-microsoft-com:vml" Requires="v">
                <p:oleObj spid="_x0000_s32868" name="Equation" r:id="rId5" imgW="2082800" imgH="457200" progId="Equation.DSMT4">
                  <p:embed/>
                </p:oleObj>
              </mc:Choice>
              <mc:Fallback>
                <p:oleObj name="Equation" r:id="rId5" imgW="2082800" imgH="4572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7150" y="4446588"/>
                        <a:ext cx="45466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3" name="Object 1"/>
          <p:cNvGraphicFramePr>
            <a:graphicFrameLocks noChangeAspect="1"/>
          </p:cNvGraphicFramePr>
          <p:nvPr/>
        </p:nvGraphicFramePr>
        <p:xfrm>
          <a:off x="2533650" y="5232400"/>
          <a:ext cx="476250" cy="785813"/>
        </p:xfrm>
        <a:graphic>
          <a:graphicData uri="http://schemas.openxmlformats.org/presentationml/2006/ole">
            <mc:AlternateContent xmlns:mc="http://schemas.openxmlformats.org/markup-compatibility/2006">
              <mc:Choice xmlns:v="urn:schemas-microsoft-com:vml" Requires="v">
                <p:oleObj spid="_x0000_s32869" name="Equation" r:id="rId7" imgW="254000" imgH="419100" progId="Equation.DSMT4">
                  <p:embed/>
                </p:oleObj>
              </mc:Choice>
              <mc:Fallback>
                <p:oleObj name="Equation" r:id="rId7" imgW="254000" imgH="4191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3650" y="5232400"/>
                        <a:ext cx="476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4" name="Object 5"/>
          <p:cNvGraphicFramePr>
            <a:graphicFrameLocks noChangeAspect="1"/>
          </p:cNvGraphicFramePr>
          <p:nvPr/>
        </p:nvGraphicFramePr>
        <p:xfrm>
          <a:off x="546100" y="5962650"/>
          <a:ext cx="2579688" cy="450850"/>
        </p:xfrm>
        <a:graphic>
          <a:graphicData uri="http://schemas.openxmlformats.org/presentationml/2006/ole">
            <mc:AlternateContent xmlns:mc="http://schemas.openxmlformats.org/markup-compatibility/2006">
              <mc:Choice xmlns:v="urn:schemas-microsoft-com:vml" Requires="v">
                <p:oleObj spid="_x0000_s32870" name="Equation" r:id="rId9" imgW="1308100" imgH="228600" progId="Equation.DSMT4">
                  <p:embed/>
                </p:oleObj>
              </mc:Choice>
              <mc:Fallback>
                <p:oleObj name="Equation" r:id="rId9" imgW="1308100" imgH="2286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100" y="5962650"/>
                        <a:ext cx="25796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4"/>
          <p:cNvGraphicFramePr>
            <a:graphicFrameLocks noChangeAspect="1"/>
          </p:cNvGraphicFramePr>
          <p:nvPr/>
        </p:nvGraphicFramePr>
        <p:xfrm>
          <a:off x="3624263" y="5691188"/>
          <a:ext cx="2744787" cy="996950"/>
        </p:xfrm>
        <a:graphic>
          <a:graphicData uri="http://schemas.openxmlformats.org/presentationml/2006/ole">
            <mc:AlternateContent xmlns:mc="http://schemas.openxmlformats.org/markup-compatibility/2006">
              <mc:Choice xmlns:v="urn:schemas-microsoft-com:vml" Requires="v">
                <p:oleObj spid="_x0000_s32871" name="Equation" r:id="rId11" imgW="1257300" imgH="457200" progId="Equation.DSMT4">
                  <p:embed/>
                </p:oleObj>
              </mc:Choice>
              <mc:Fallback>
                <p:oleObj name="Equation" r:id="rId11" imgW="1257300" imgH="4572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4263" y="5691188"/>
                        <a:ext cx="27447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Local Density Approximation (LDA)</a:t>
            </a:r>
            <a:endParaRPr lang="en-US" noProof="0" dirty="0"/>
          </a:p>
        </p:txBody>
      </p:sp>
      <p:graphicFrame>
        <p:nvGraphicFramePr>
          <p:cNvPr id="33794" name="Object 3"/>
          <p:cNvGraphicFramePr>
            <a:graphicFrameLocks noChangeAspect="1"/>
          </p:cNvGraphicFramePr>
          <p:nvPr/>
        </p:nvGraphicFramePr>
        <p:xfrm>
          <a:off x="1314450" y="1120775"/>
          <a:ext cx="5505450" cy="3614738"/>
        </p:xfrm>
        <a:graphic>
          <a:graphicData uri="http://schemas.openxmlformats.org/presentationml/2006/ole">
            <mc:AlternateContent xmlns:mc="http://schemas.openxmlformats.org/markup-compatibility/2006">
              <mc:Choice xmlns:v="urn:schemas-microsoft-com:vml" Requires="v">
                <p:oleObj spid="_x0000_s33836" name="Equation" r:id="rId3" imgW="4178300" imgH="2540000" progId="Equation.DSMT4">
                  <p:embed/>
                </p:oleObj>
              </mc:Choice>
              <mc:Fallback>
                <p:oleObj name="Equation" r:id="rId3" imgW="4178300" imgH="25400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1120775"/>
                        <a:ext cx="550545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5" name="Object 4"/>
          <p:cNvGraphicFramePr>
            <a:graphicFrameLocks noChangeAspect="1"/>
          </p:cNvGraphicFramePr>
          <p:nvPr/>
        </p:nvGraphicFramePr>
        <p:xfrm>
          <a:off x="2927350" y="4151313"/>
          <a:ext cx="4984750" cy="1762125"/>
        </p:xfrm>
        <a:graphic>
          <a:graphicData uri="http://schemas.openxmlformats.org/presentationml/2006/ole">
            <mc:AlternateContent xmlns:mc="http://schemas.openxmlformats.org/markup-compatibility/2006">
              <mc:Choice xmlns:v="urn:schemas-microsoft-com:vml" Requires="v">
                <p:oleObj spid="_x0000_s33837" name="Equation" r:id="rId5" imgW="2082800" imgH="736600" progId="Equation.DSMT4">
                  <p:embed/>
                </p:oleObj>
              </mc:Choice>
              <mc:Fallback>
                <p:oleObj name="Equation" r:id="rId5" imgW="2082800" imgH="736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350" y="4151313"/>
                        <a:ext cx="49847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90500" y="5715000"/>
            <a:ext cx="8864600" cy="1016000"/>
          </a:xfrm>
          <a:prstGeom prst="rect">
            <a:avLst/>
          </a:prstGeom>
          <a:noFill/>
        </p:spPr>
        <p:txBody>
          <a:bodyPr>
            <a:spAutoFit/>
          </a:bodyPr>
          <a:lstStyle/>
          <a:p>
            <a:pPr>
              <a:defRPr/>
            </a:pPr>
            <a:r>
              <a:rPr lang="en-US" sz="2000" dirty="0">
                <a:solidFill>
                  <a:srgbClr val="0000FF"/>
                </a:solidFill>
                <a:latin typeface="+mn-lt"/>
              </a:rPr>
              <a:t>Parameterized from QMC computations for the uniform electron gas: </a:t>
            </a:r>
            <a:r>
              <a:rPr lang="en-US" sz="2000" dirty="0">
                <a:solidFill>
                  <a:srgbClr val="0000FF"/>
                </a:solidFill>
              </a:rPr>
              <a:t>D. M. Ceperley and B. J. Alder (1980). "Ground State of the Electron Gas by a Stochastic Method". </a:t>
            </a:r>
            <a:r>
              <a:rPr lang="en-US" sz="2000" i="1" dirty="0">
                <a:solidFill>
                  <a:srgbClr val="0000FF"/>
                </a:solidFill>
              </a:rPr>
              <a:t>Phys. Rev. Lett.</a:t>
            </a:r>
            <a:r>
              <a:rPr lang="en-US" sz="2000" dirty="0">
                <a:solidFill>
                  <a:srgbClr val="0000FF"/>
                </a:solidFill>
              </a:rPr>
              <a:t> </a:t>
            </a:r>
            <a:r>
              <a:rPr lang="en-US" sz="2000" b="1" dirty="0">
                <a:solidFill>
                  <a:srgbClr val="0000FF"/>
                </a:solidFill>
              </a:rPr>
              <a:t>45</a:t>
            </a:r>
            <a:r>
              <a:rPr lang="en-US" sz="2000" dirty="0">
                <a:solidFill>
                  <a:srgbClr val="0000FF"/>
                </a:solidFill>
              </a:rPr>
              <a:t> (7): 566–569 </a:t>
            </a:r>
            <a:endParaRPr lang="en-US" sz="2000" dirty="0">
              <a:solidFill>
                <a:srgbClr val="0000FF"/>
              </a:solidFill>
              <a:latin typeface="+mn-lt"/>
            </a:endParaRPr>
          </a:p>
        </p:txBody>
      </p:sp>
      <p:sp>
        <p:nvSpPr>
          <p:cNvPr id="3" name="Date Placeholder 2"/>
          <p:cNvSpPr>
            <a:spLocks noGrp="1"/>
          </p:cNvSpPr>
          <p:nvPr>
            <p:ph type="dt" sz="half" idx="2"/>
          </p:nvPr>
        </p:nvSpPr>
        <p:spPr/>
        <p:txBody>
          <a:bodyPr/>
          <a:lstStyle/>
          <a:p>
            <a:pPr>
              <a:defRPr/>
            </a:pPr>
            <a:r>
              <a:rPr lang="en-US" smtClean="0"/>
              <a:t>Cohen</a:t>
            </a:r>
            <a:endParaRPr lang="en-US" dirty="0"/>
          </a:p>
        </p:txBody>
      </p:sp>
      <p:sp>
        <p:nvSpPr>
          <p:cNvPr id="4" name="Footer Placeholder 3"/>
          <p:cNvSpPr>
            <a:spLocks noGrp="1"/>
          </p:cNvSpPr>
          <p:nvPr>
            <p:ph type="ftr" sz="quarter" idx="3"/>
          </p:nvPr>
        </p:nvSpPr>
        <p:spPr/>
        <p:txBody>
          <a:bodyPr/>
          <a:lstStyle/>
          <a:p>
            <a:pPr>
              <a:defRPr/>
            </a:pPr>
            <a:r>
              <a:rPr lang="en-US" smtClean="0"/>
              <a:t>QMC Summer School 2012 UIUC</a:t>
            </a:r>
            <a:endParaRPr lang="en-US" dirty="0"/>
          </a:p>
        </p:txBody>
      </p:sp>
      <p:sp>
        <p:nvSpPr>
          <p:cNvPr id="5" name="Slide Number Placeholder 4"/>
          <p:cNvSpPr>
            <a:spLocks noGrp="1"/>
          </p:cNvSpPr>
          <p:nvPr>
            <p:ph type="sldNum" sz="quarter" idx="4"/>
          </p:nvPr>
        </p:nvSpPr>
        <p:spPr/>
        <p:txBody>
          <a:bodyPr/>
          <a:lstStyle/>
          <a:p>
            <a:pPr>
              <a:defRPr/>
            </a:pPr>
            <a:fld id="{74ABB877-F4A4-EA4F-9E96-F550B35EC8A4}" type="slidenum">
              <a:rPr lang="en-US" smtClean="0"/>
              <a:pPr>
                <a:defRPr/>
              </a:pPr>
              <a:t>17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624437"/>
            <a:ext cx="4768200" cy="3071044"/>
          </a:xfrm>
          <a:prstGeom prst="rect">
            <a:avLst/>
          </a:prstGeom>
        </p:spPr>
      </p:pic>
      <p:pic>
        <p:nvPicPr>
          <p:cNvPr id="5" name="Picture 4"/>
          <p:cNvPicPr>
            <a:picLocks noChangeAspect="1"/>
          </p:cNvPicPr>
          <p:nvPr/>
        </p:nvPicPr>
        <p:blipFill>
          <a:blip r:embed="rId4"/>
          <a:stretch>
            <a:fillRect/>
          </a:stretch>
        </p:blipFill>
        <p:spPr>
          <a:xfrm>
            <a:off x="4733138" y="3980438"/>
            <a:ext cx="4410861" cy="2877562"/>
          </a:xfrm>
          <a:prstGeom prst="rect">
            <a:avLst/>
          </a:prstGeom>
        </p:spPr>
      </p:pic>
      <p:pic>
        <p:nvPicPr>
          <p:cNvPr id="6" name="Picture 5"/>
          <p:cNvPicPr>
            <a:picLocks noChangeAspect="1"/>
          </p:cNvPicPr>
          <p:nvPr/>
        </p:nvPicPr>
        <p:blipFill>
          <a:blip r:embed="rId5"/>
          <a:stretch>
            <a:fillRect/>
          </a:stretch>
        </p:blipFill>
        <p:spPr>
          <a:xfrm>
            <a:off x="1019741" y="147616"/>
            <a:ext cx="6753381" cy="145881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80947253"/>
              </p:ext>
            </p:extLst>
          </p:nvPr>
        </p:nvGraphicFramePr>
        <p:xfrm>
          <a:off x="6035861" y="1169488"/>
          <a:ext cx="2429916" cy="2614239"/>
        </p:xfrm>
        <a:graphic>
          <a:graphicData uri="http://schemas.openxmlformats.org/presentationml/2006/ole">
            <mc:AlternateContent xmlns:mc="http://schemas.openxmlformats.org/markup-compatibility/2006">
              <mc:Choice xmlns:v="urn:schemas-microsoft-com:vml" Requires="v">
                <p:oleObj spid="_x0000_s92171" name="Equation" r:id="rId6" imgW="838200" imgH="901700" progId="Equation.DSMT4">
                  <p:embed/>
                </p:oleObj>
              </mc:Choice>
              <mc:Fallback>
                <p:oleObj name="Equation" r:id="rId6" imgW="838200" imgH="901700" progId="Equation.DSMT4">
                  <p:embed/>
                  <p:pic>
                    <p:nvPicPr>
                      <p:cNvPr id="0" name=""/>
                      <p:cNvPicPr/>
                      <p:nvPr/>
                    </p:nvPicPr>
                    <p:blipFill>
                      <a:blip r:embed="rId7"/>
                      <a:stretch>
                        <a:fillRect/>
                      </a:stretch>
                    </p:blipFill>
                    <p:spPr>
                      <a:xfrm>
                        <a:off x="6035861" y="1169488"/>
                        <a:ext cx="2429916" cy="2614239"/>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1088212" y="4560772"/>
            <a:ext cx="1701646" cy="2141082"/>
          </a:xfrm>
          <a:prstGeom prst="rect">
            <a:avLst/>
          </a:prstGeom>
        </p:spPr>
      </p:pic>
      <p:sp>
        <p:nvSpPr>
          <p:cNvPr id="9" name="Footer Placeholder 2"/>
          <p:cNvSpPr txBox="1">
            <a:spLocks/>
          </p:cNvSpPr>
          <p:nvPr/>
        </p:nvSpPr>
        <p:spPr>
          <a:xfrm>
            <a:off x="3124200" y="6356350"/>
            <a:ext cx="28956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defRPr/>
            </a:pPr>
            <a:r>
              <a:rPr lang="en-US" sz="1400" dirty="0" smtClean="0">
                <a:latin typeface="+mn-lt"/>
              </a:rPr>
              <a:t>QMC Summer School 2012 UIUC</a:t>
            </a:r>
            <a:endParaRPr lang="en-US" sz="1400" dirty="0">
              <a:latin typeface="+mn-lt"/>
            </a:endParaRPr>
          </a:p>
        </p:txBody>
      </p:sp>
    </p:spTree>
    <p:extLst>
      <p:ext uri="{BB962C8B-B14F-4D97-AF65-F5344CB8AC3E}">
        <p14:creationId xmlns:p14="http://schemas.microsoft.com/office/powerpoint/2010/main" val="24365395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153400" cy="906462"/>
          </a:xfrm>
        </p:spPr>
        <p:txBody>
          <a:bodyPr/>
          <a:lstStyle/>
          <a:p>
            <a:pPr>
              <a:defRPr/>
            </a:pPr>
            <a:r>
              <a:rPr lang="en-US" noProof="0" dirty="0" smtClean="0"/>
              <a:t>Total Energy in DFT</a:t>
            </a:r>
            <a:endParaRPr lang="en-US" noProof="0" dirty="0"/>
          </a:p>
        </p:txBody>
      </p:sp>
      <p:sp>
        <p:nvSpPr>
          <p:cNvPr id="3" name="Content Placeholder 2"/>
          <p:cNvSpPr>
            <a:spLocks noGrp="1"/>
          </p:cNvSpPr>
          <p:nvPr>
            <p:ph idx="1"/>
          </p:nvPr>
        </p:nvSpPr>
        <p:spPr>
          <a:xfrm>
            <a:off x="347663" y="1039813"/>
            <a:ext cx="8229600" cy="4725987"/>
          </a:xfrm>
        </p:spPr>
        <p:txBody>
          <a:bodyPr/>
          <a:lstStyle/>
          <a:p>
            <a:pPr>
              <a:defRPr/>
            </a:pPr>
            <a:r>
              <a:rPr lang="en-US" noProof="0" dirty="0" smtClean="0"/>
              <a:t>The total energy is a functional of the density: </a:t>
            </a:r>
          </a:p>
          <a:p>
            <a:pPr>
              <a:defRPr/>
            </a:pPr>
            <a:endParaRPr lang="en-US" noProof="0" dirty="0"/>
          </a:p>
          <a:p>
            <a:pPr>
              <a:defRPr/>
            </a:pPr>
            <a:endParaRPr lang="en-US" noProof="0" dirty="0" smtClean="0"/>
          </a:p>
          <a:p>
            <a:pPr marL="0" indent="0">
              <a:buFontTx/>
              <a:buNone/>
              <a:defRPr/>
            </a:pPr>
            <a:r>
              <a:rPr lang="en-US" noProof="0" dirty="0" smtClean="0"/>
              <a:t>(1)</a:t>
            </a:r>
            <a:endParaRPr lang="en-US" noProof="0" dirty="0"/>
          </a:p>
          <a:p>
            <a:pPr>
              <a:defRPr/>
            </a:pPr>
            <a:r>
              <a:rPr lang="en-US" noProof="0" dirty="0" smtClean="0"/>
              <a:t>We know:</a:t>
            </a:r>
          </a:p>
          <a:p>
            <a:pPr>
              <a:defRPr/>
            </a:pPr>
            <a:endParaRPr lang="en-US" noProof="0" dirty="0"/>
          </a:p>
          <a:p>
            <a:pPr>
              <a:defRPr/>
            </a:pPr>
            <a:endParaRPr lang="en-US" noProof="0" dirty="0" smtClean="0"/>
          </a:p>
          <a:p>
            <a:pPr>
              <a:defRPr/>
            </a:pPr>
            <a:endParaRPr lang="en-US" noProof="0" dirty="0"/>
          </a:p>
          <a:p>
            <a:pPr>
              <a:defRPr/>
            </a:pPr>
            <a:endParaRPr lang="en-US" noProof="0" dirty="0" smtClean="0"/>
          </a:p>
          <a:p>
            <a:pPr>
              <a:defRPr/>
            </a:pPr>
            <a:endParaRPr lang="en-US" noProof="0" dirty="0"/>
          </a:p>
          <a:p>
            <a:pPr marL="0" indent="0">
              <a:buFontTx/>
              <a:buNone/>
              <a:defRPr/>
            </a:pPr>
            <a:r>
              <a:rPr lang="en-US" noProof="0" dirty="0" smtClean="0"/>
              <a:t>Multiply (A) by         and sum over occupied states i:</a:t>
            </a:r>
          </a:p>
          <a:p>
            <a:pPr marL="0" indent="0">
              <a:buFontTx/>
              <a:buNone/>
              <a:defRPr/>
            </a:pPr>
            <a:endParaRPr lang="en-US" noProof="0" dirty="0"/>
          </a:p>
          <a:p>
            <a:pPr marL="0" indent="0">
              <a:buFontTx/>
              <a:buNone/>
              <a:defRPr/>
            </a:pPr>
            <a:r>
              <a:rPr lang="en-US" noProof="0" dirty="0" smtClean="0"/>
              <a:t>So there are two expressions for the total energy (1) with                  and:</a:t>
            </a:r>
          </a:p>
          <a:p>
            <a:pPr marL="0" indent="0">
              <a:buFontTx/>
              <a:buNone/>
              <a:defRPr/>
            </a:pPr>
            <a:endParaRPr lang="en-US" noProof="0" dirty="0" smtClean="0"/>
          </a:p>
          <a:p>
            <a:pPr marL="0" indent="0">
              <a:buFontTx/>
              <a:buNone/>
              <a:defRPr/>
            </a:pPr>
            <a:endParaRPr lang="en-US" noProof="0" dirty="0" smtClean="0"/>
          </a:p>
          <a:p>
            <a:pPr marL="0" indent="0">
              <a:buFontTx/>
              <a:buNone/>
              <a:defRPr/>
            </a:pPr>
            <a:endParaRPr lang="en-US" noProof="0" dirty="0"/>
          </a:p>
        </p:txBody>
      </p:sp>
      <p:graphicFrame>
        <p:nvGraphicFramePr>
          <p:cNvPr id="34819" name="Object 3"/>
          <p:cNvGraphicFramePr>
            <a:graphicFrameLocks noChangeAspect="1"/>
          </p:cNvGraphicFramePr>
          <p:nvPr/>
        </p:nvGraphicFramePr>
        <p:xfrm>
          <a:off x="139700" y="1231900"/>
          <a:ext cx="8839200" cy="1095375"/>
        </p:xfrm>
        <a:graphic>
          <a:graphicData uri="http://schemas.openxmlformats.org/presentationml/2006/ole">
            <mc:AlternateContent xmlns:mc="http://schemas.openxmlformats.org/markup-compatibility/2006">
              <mc:Choice xmlns:v="urn:schemas-microsoft-com:vml" Requires="v">
                <p:oleObj spid="_x0000_s34941" name="Equation" r:id="rId3" imgW="3898900" imgH="444500" progId="Equation.DSMT4">
                  <p:embed/>
                </p:oleObj>
              </mc:Choice>
              <mc:Fallback>
                <p:oleObj name="Equation" r:id="rId3" imgW="3898900" imgH="444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1231900"/>
                        <a:ext cx="8839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Object 4"/>
          <p:cNvGraphicFramePr>
            <a:graphicFrameLocks noChangeAspect="1"/>
          </p:cNvGraphicFramePr>
          <p:nvPr/>
        </p:nvGraphicFramePr>
        <p:xfrm>
          <a:off x="357188" y="2682875"/>
          <a:ext cx="5572125" cy="1579563"/>
        </p:xfrm>
        <a:graphic>
          <a:graphicData uri="http://schemas.openxmlformats.org/presentationml/2006/ole">
            <mc:AlternateContent xmlns:mc="http://schemas.openxmlformats.org/markup-compatibility/2006">
              <mc:Choice xmlns:v="urn:schemas-microsoft-com:vml" Requires="v">
                <p:oleObj spid="_x0000_s34942" name="Equation" r:id="rId5" imgW="2552700" imgH="723900" progId="Equation.DSMT4">
                  <p:embed/>
                </p:oleObj>
              </mc:Choice>
              <mc:Fallback>
                <p:oleObj name="Equation" r:id="rId5" imgW="2552700" imgH="7239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2682875"/>
                        <a:ext cx="557212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5"/>
          <p:cNvGraphicFramePr>
            <a:graphicFrameLocks noChangeAspect="1"/>
          </p:cNvGraphicFramePr>
          <p:nvPr/>
        </p:nvGraphicFramePr>
        <p:xfrm>
          <a:off x="1924050" y="4235450"/>
          <a:ext cx="425450" cy="477838"/>
        </p:xfrm>
        <a:graphic>
          <a:graphicData uri="http://schemas.openxmlformats.org/presentationml/2006/ole">
            <mc:AlternateContent xmlns:mc="http://schemas.openxmlformats.org/markup-compatibility/2006">
              <mc:Choice xmlns:v="urn:schemas-microsoft-com:vml" Requires="v">
                <p:oleObj spid="_x0000_s34943" name="Equation" r:id="rId7" imgW="203200" imgH="228600" progId="Equation.DSMT4">
                  <p:embed/>
                </p:oleObj>
              </mc:Choice>
              <mc:Fallback>
                <p:oleObj name="Equation" r:id="rId7" imgW="203200" imgH="2286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4050" y="4235450"/>
                        <a:ext cx="4254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2" name="Object 6"/>
          <p:cNvGraphicFramePr>
            <a:graphicFrameLocks noChangeAspect="1"/>
          </p:cNvGraphicFramePr>
          <p:nvPr/>
        </p:nvGraphicFramePr>
        <p:xfrm>
          <a:off x="336550" y="4502150"/>
          <a:ext cx="5864225" cy="768350"/>
        </p:xfrm>
        <a:graphic>
          <a:graphicData uri="http://schemas.openxmlformats.org/presentationml/2006/ole">
            <mc:AlternateContent xmlns:mc="http://schemas.openxmlformats.org/markup-compatibility/2006">
              <mc:Choice xmlns:v="urn:schemas-microsoft-com:vml" Requires="v">
                <p:oleObj spid="_x0000_s34944" name="Equation" r:id="rId9" imgW="3683000" imgH="482600" progId="Equation.DSMT4">
                  <p:embed/>
                </p:oleObj>
              </mc:Choice>
              <mc:Fallback>
                <p:oleObj name="Equation" r:id="rId9" imgW="3683000" imgH="4826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 y="4502150"/>
                        <a:ext cx="58642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3" name="Object 7"/>
          <p:cNvGraphicFramePr>
            <a:graphicFrameLocks noChangeAspect="1"/>
          </p:cNvGraphicFramePr>
          <p:nvPr/>
        </p:nvGraphicFramePr>
        <p:xfrm>
          <a:off x="6223000" y="4940300"/>
          <a:ext cx="1082675" cy="533400"/>
        </p:xfrm>
        <a:graphic>
          <a:graphicData uri="http://schemas.openxmlformats.org/presentationml/2006/ole">
            <mc:AlternateContent xmlns:mc="http://schemas.openxmlformats.org/markup-compatibility/2006">
              <mc:Choice xmlns:v="urn:schemas-microsoft-com:vml" Requires="v">
                <p:oleObj spid="_x0000_s34945" name="Equation" r:id="rId11" imgW="901700" imgH="444500" progId="Equation.DSMT4">
                  <p:embed/>
                </p:oleObj>
              </mc:Choice>
              <mc:Fallback>
                <p:oleObj name="Equation" r:id="rId11" imgW="901700" imgH="4445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3000" y="4940300"/>
                        <a:ext cx="1082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bject 8"/>
          <p:cNvGraphicFramePr>
            <a:graphicFrameLocks noChangeAspect="1"/>
          </p:cNvGraphicFramePr>
          <p:nvPr/>
        </p:nvGraphicFramePr>
        <p:xfrm>
          <a:off x="106363" y="5367338"/>
          <a:ext cx="8897937" cy="1125537"/>
        </p:xfrm>
        <a:graphic>
          <a:graphicData uri="http://schemas.openxmlformats.org/presentationml/2006/ole">
            <mc:AlternateContent xmlns:mc="http://schemas.openxmlformats.org/markup-compatibility/2006">
              <mc:Choice xmlns:v="urn:schemas-microsoft-com:vml" Requires="v">
                <p:oleObj spid="_x0000_s34946" name="Equation" r:id="rId13" imgW="3924300" imgH="457200" progId="Equation.DSMT4">
                  <p:embed/>
                </p:oleObj>
              </mc:Choice>
              <mc:Fallback>
                <p:oleObj name="Equation" r:id="rId13" imgW="3924300" imgH="45720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363" y="5367338"/>
                        <a:ext cx="889793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0" y="6211888"/>
            <a:ext cx="9144000" cy="646112"/>
          </a:xfrm>
          <a:prstGeom prst="rect">
            <a:avLst/>
          </a:prstGeom>
          <a:noFill/>
        </p:spPr>
        <p:txBody>
          <a:bodyPr>
            <a:spAutoFit/>
          </a:bodyPr>
          <a:lstStyle/>
          <a:p>
            <a:pPr>
              <a:defRPr/>
            </a:pPr>
            <a:r>
              <a:rPr lang="en-US" sz="1800" dirty="0">
                <a:solidFill>
                  <a:srgbClr val="FF0000"/>
                </a:solidFill>
                <a:latin typeface="+mn-lt"/>
              </a:rPr>
              <a:t>NB: large negative potential energy and large positive kinetic energy near nuclei in atomic cores</a:t>
            </a:r>
          </a:p>
        </p:txBody>
      </p:sp>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noProof="0" dirty="0" smtClean="0"/>
              <a:t>Outline</a:t>
            </a:r>
          </a:p>
        </p:txBody>
      </p:sp>
      <p:sp>
        <p:nvSpPr>
          <p:cNvPr id="62467" name="Rectangle 3"/>
          <p:cNvSpPr>
            <a:spLocks noGrp="1" noChangeArrowheads="1"/>
          </p:cNvSpPr>
          <p:nvPr>
            <p:ph type="body" idx="1"/>
          </p:nvPr>
        </p:nvSpPr>
        <p:spPr/>
        <p:txBody>
          <a:bodyPr/>
          <a:lstStyle/>
          <a:p>
            <a:pPr eaLnBrk="1" hangingPunct="1">
              <a:lnSpc>
                <a:spcPct val="90000"/>
              </a:lnSpc>
              <a:defRPr/>
            </a:pPr>
            <a:r>
              <a:rPr lang="en-US" noProof="0" dirty="0" smtClean="0">
                <a:cs typeface="+mn-cs"/>
              </a:rPr>
              <a:t>Motivation: an example—Quartz and Stishovite, DFT versus QMC</a:t>
            </a:r>
          </a:p>
          <a:p>
            <a:pPr eaLnBrk="1" hangingPunct="1">
              <a:lnSpc>
                <a:spcPct val="90000"/>
              </a:lnSpc>
              <a:defRPr/>
            </a:pPr>
            <a:r>
              <a:rPr lang="en-US" noProof="0" dirty="0" smtClean="0">
                <a:cs typeface="+mn-cs"/>
              </a:rPr>
              <a:t>What is DFT used for in QMC studies?</a:t>
            </a:r>
          </a:p>
          <a:p>
            <a:pPr eaLnBrk="1" hangingPunct="1">
              <a:lnSpc>
                <a:spcPct val="90000"/>
              </a:lnSpc>
              <a:defRPr/>
            </a:pPr>
            <a:r>
              <a:rPr lang="en-US" noProof="0" dirty="0" smtClean="0">
                <a:cs typeface="+mn-cs"/>
              </a:rPr>
              <a:t>The steps for Diffusion Monte Carlo.</a:t>
            </a:r>
          </a:p>
          <a:p>
            <a:pPr eaLnBrk="1" hangingPunct="1">
              <a:lnSpc>
                <a:spcPct val="90000"/>
              </a:lnSpc>
              <a:defRPr/>
            </a:pPr>
            <a:r>
              <a:rPr lang="en-US" noProof="0" dirty="0" smtClean="0">
                <a:cs typeface="+mn-cs"/>
              </a:rPr>
              <a:t>Density Functional Theory</a:t>
            </a:r>
          </a:p>
          <a:p>
            <a:pPr lvl="1" eaLnBrk="1" hangingPunct="1">
              <a:lnSpc>
                <a:spcPct val="90000"/>
              </a:lnSpc>
              <a:defRPr/>
            </a:pPr>
            <a:r>
              <a:rPr lang="en-US" noProof="0" dirty="0" smtClean="0"/>
              <a:t>What is a functional?</a:t>
            </a:r>
          </a:p>
          <a:p>
            <a:pPr lvl="1" eaLnBrk="1" hangingPunct="1">
              <a:lnSpc>
                <a:spcPct val="90000"/>
              </a:lnSpc>
              <a:defRPr/>
            </a:pPr>
            <a:r>
              <a:rPr lang="en-US" noProof="0" dirty="0" smtClean="0"/>
              <a:t>Hohenburg Kohn Theorems</a:t>
            </a:r>
          </a:p>
          <a:p>
            <a:pPr lvl="1" eaLnBrk="1" hangingPunct="1">
              <a:lnSpc>
                <a:spcPct val="90000"/>
              </a:lnSpc>
              <a:defRPr/>
            </a:pPr>
            <a:r>
              <a:rPr lang="en-US" noProof="0" dirty="0" smtClean="0"/>
              <a:t>Kohn–Sham method</a:t>
            </a:r>
          </a:p>
          <a:p>
            <a:pPr lvl="1" eaLnBrk="1" hangingPunct="1">
              <a:lnSpc>
                <a:spcPct val="90000"/>
              </a:lnSpc>
              <a:defRPr/>
            </a:pPr>
            <a:r>
              <a:rPr lang="en-US" noProof="0" dirty="0" smtClean="0"/>
              <a:t>Local Density Approximation (LDA)</a:t>
            </a:r>
          </a:p>
          <a:p>
            <a:pPr lvl="1" eaLnBrk="1" hangingPunct="1">
              <a:lnSpc>
                <a:spcPct val="90000"/>
              </a:lnSpc>
              <a:defRPr/>
            </a:pPr>
            <a:r>
              <a:rPr lang="en-US" noProof="0" dirty="0" smtClean="0"/>
              <a:t>Total energy calculations</a:t>
            </a:r>
          </a:p>
          <a:p>
            <a:pPr lvl="1" eaLnBrk="1" hangingPunct="1">
              <a:lnSpc>
                <a:spcPct val="90000"/>
              </a:lnSpc>
              <a:defRPr/>
            </a:pPr>
            <a:r>
              <a:rPr lang="en-US" noProof="0" dirty="0" smtClean="0"/>
              <a:t>Typical Errors</a:t>
            </a:r>
          </a:p>
          <a:p>
            <a:pPr lvl="1" eaLnBrk="1" hangingPunct="1">
              <a:lnSpc>
                <a:spcPct val="90000"/>
              </a:lnSpc>
              <a:defRPr/>
            </a:pPr>
            <a:r>
              <a:rPr lang="en-US" noProof="0" dirty="0" smtClean="0"/>
              <a:t>What is known about exchange and correlation functionals?</a:t>
            </a:r>
          </a:p>
          <a:p>
            <a:pPr lvl="1" eaLnBrk="1" hangingPunct="1">
              <a:lnSpc>
                <a:spcPct val="90000"/>
              </a:lnSpc>
              <a:defRPr/>
            </a:pPr>
            <a:r>
              <a:rPr lang="en-US" noProof="0" dirty="0" smtClean="0"/>
              <a:t>The exchange correlation hole and coupling constant integration</a:t>
            </a:r>
          </a:p>
          <a:p>
            <a:pPr lvl="1" eaLnBrk="1" hangingPunct="1">
              <a:lnSpc>
                <a:spcPct val="90000"/>
              </a:lnSpc>
              <a:defRPr/>
            </a:pPr>
            <a:r>
              <a:rPr lang="en-US" noProof="0" dirty="0" smtClean="0"/>
              <a:t>LDA and GGA (more)</a:t>
            </a:r>
          </a:p>
          <a:p>
            <a:pPr lvl="1" eaLnBrk="1" hangingPunct="1">
              <a:lnSpc>
                <a:spcPct val="90000"/>
              </a:lnSpc>
              <a:defRPr/>
            </a:pPr>
            <a:r>
              <a:rPr lang="en-US" noProof="0" dirty="0" smtClean="0"/>
              <a:t>Band theory</a:t>
            </a:r>
          </a:p>
          <a:p>
            <a:pPr lvl="1" eaLnBrk="1" hangingPunct="1">
              <a:lnSpc>
                <a:spcPct val="90000"/>
              </a:lnSpc>
              <a:defRPr/>
            </a:pPr>
            <a:r>
              <a:rPr lang="en-US" noProof="0" dirty="0" smtClean="0"/>
              <a:t>Self-consistency</a:t>
            </a:r>
          </a:p>
          <a:p>
            <a:pPr lvl="1" eaLnBrk="1" hangingPunct="1">
              <a:lnSpc>
                <a:spcPct val="90000"/>
              </a:lnSpc>
              <a:defRPr/>
            </a:pPr>
            <a:r>
              <a:rPr lang="en-US" noProof="0" dirty="0" smtClean="0"/>
              <a:t>Pseudopotentials versus all-electron</a:t>
            </a:r>
          </a:p>
          <a:p>
            <a:pPr lvl="1" eaLnBrk="1" hangingPunct="1">
              <a:lnSpc>
                <a:spcPct val="90000"/>
              </a:lnSpc>
              <a:buFontTx/>
              <a:buNone/>
              <a:defRPr/>
            </a:pPr>
            <a:endParaRPr lang="en-US" noProof="0" dirty="0" smtClean="0"/>
          </a:p>
        </p:txBody>
      </p:sp>
      <p:sp>
        <p:nvSpPr>
          <p:cNvPr id="2" name="Date Placeholder 1"/>
          <p:cNvSpPr>
            <a:spLocks noGrp="1"/>
          </p:cNvSpPr>
          <p:nvPr>
            <p:ph type="dt" sz="half" idx="2"/>
          </p:nvPr>
        </p:nvSpPr>
        <p:spPr/>
        <p:txBody>
          <a:bodyPr/>
          <a:lstStyle/>
          <a:p>
            <a:pPr>
              <a:defRPr/>
            </a:pPr>
            <a:r>
              <a:rPr lang="en-US" smtClean="0"/>
              <a:t>Cohen</a:t>
            </a:r>
            <a:endParaRPr lang="en-US" dirty="0"/>
          </a:p>
        </p:txBody>
      </p:sp>
      <p:sp>
        <p:nvSpPr>
          <p:cNvPr id="3" name="Footer Placeholder 2"/>
          <p:cNvSpPr>
            <a:spLocks noGrp="1"/>
          </p:cNvSpPr>
          <p:nvPr>
            <p:ph type="ftr" sz="quarter" idx="3"/>
          </p:nvPr>
        </p:nvSpPr>
        <p:spPr/>
        <p:txBody>
          <a:bodyPr/>
          <a:lstStyle/>
          <a:p>
            <a:pPr>
              <a:defRPr/>
            </a:pPr>
            <a:r>
              <a:rPr lang="en-US" smtClean="0"/>
              <a:t>QMC Summer School 2012 UIUC</a:t>
            </a:r>
            <a:endParaRPr lang="en-US" dirty="0"/>
          </a:p>
        </p:txBody>
      </p:sp>
      <p:sp>
        <p:nvSpPr>
          <p:cNvPr id="4" name="Slide Number Placeholder 3"/>
          <p:cNvSpPr>
            <a:spLocks noGrp="1"/>
          </p:cNvSpPr>
          <p:nvPr>
            <p:ph type="sldNum" sz="quarter" idx="4"/>
          </p:nvPr>
        </p:nvSpPr>
        <p:spPr/>
        <p:txBody>
          <a:bodyPr/>
          <a:lstStyle/>
          <a:p>
            <a:pPr>
              <a:defRPr/>
            </a:pPr>
            <a:fld id="{74ABB877-F4A4-EA4F-9E96-F550B35EC8A4}" type="slidenum">
              <a:rPr lang="en-US" smtClean="0"/>
              <a:pPr>
                <a:defRPr/>
              </a:pPr>
              <a:t>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Different density functionals</a:t>
            </a:r>
            <a:endParaRPr lang="en-US" noProof="0" dirty="0"/>
          </a:p>
        </p:txBody>
      </p:sp>
      <p:sp>
        <p:nvSpPr>
          <p:cNvPr id="3" name="Content Placeholder 2"/>
          <p:cNvSpPr>
            <a:spLocks noGrp="1"/>
          </p:cNvSpPr>
          <p:nvPr>
            <p:ph idx="1"/>
          </p:nvPr>
        </p:nvSpPr>
        <p:spPr/>
        <p:txBody>
          <a:bodyPr/>
          <a:lstStyle/>
          <a:p>
            <a:pPr>
              <a:defRPr/>
            </a:pPr>
            <a:r>
              <a:rPr lang="en-US" noProof="0" dirty="0" smtClean="0"/>
              <a:t>LDA</a:t>
            </a:r>
          </a:p>
          <a:p>
            <a:pPr>
              <a:defRPr/>
            </a:pPr>
            <a:r>
              <a:rPr lang="en-US" noProof="0" dirty="0" smtClean="0"/>
              <a:t>LSDA include spin density </a:t>
            </a:r>
          </a:p>
          <a:p>
            <a:pPr>
              <a:defRPr/>
            </a:pPr>
            <a:r>
              <a:rPr lang="en-US" noProof="0" dirty="0" smtClean="0"/>
              <a:t>GGA, include also gradients</a:t>
            </a:r>
          </a:p>
          <a:p>
            <a:pPr>
              <a:defRPr/>
            </a:pPr>
            <a:r>
              <a:rPr lang="en-US" noProof="0" dirty="0" smtClean="0"/>
              <a:t>Meta-GGA include kinetic energy density</a:t>
            </a:r>
            <a:endParaRPr lang="en-US" noProof="0" dirty="0"/>
          </a:p>
        </p:txBody>
      </p:sp>
      <p:graphicFrame>
        <p:nvGraphicFramePr>
          <p:cNvPr id="35843" name="Object 3"/>
          <p:cNvGraphicFramePr>
            <a:graphicFrameLocks noChangeAspect="1"/>
          </p:cNvGraphicFramePr>
          <p:nvPr/>
        </p:nvGraphicFramePr>
        <p:xfrm>
          <a:off x="3587750" y="1720850"/>
          <a:ext cx="823913" cy="463550"/>
        </p:xfrm>
        <a:graphic>
          <a:graphicData uri="http://schemas.openxmlformats.org/presentationml/2006/ole">
            <mc:AlternateContent xmlns:mc="http://schemas.openxmlformats.org/markup-compatibility/2006">
              <mc:Choice xmlns:v="urn:schemas-microsoft-com:vml" Requires="v">
                <p:oleObj spid="_x0000_s35911" name="Equation" r:id="rId3" imgW="406400" imgH="228600" progId="Equation.DSMT4">
                  <p:embed/>
                </p:oleObj>
              </mc:Choice>
              <mc:Fallback>
                <p:oleObj name="Equation" r:id="rId3" imgW="406400" imgH="228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0" y="1720850"/>
                        <a:ext cx="8239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4" name="Object 4"/>
          <p:cNvGraphicFramePr>
            <a:graphicFrameLocks noChangeAspect="1"/>
          </p:cNvGraphicFramePr>
          <p:nvPr/>
        </p:nvGraphicFramePr>
        <p:xfrm>
          <a:off x="3829050" y="2089150"/>
          <a:ext cx="901700" cy="463550"/>
        </p:xfrm>
        <a:graphic>
          <a:graphicData uri="http://schemas.openxmlformats.org/presentationml/2006/ole">
            <mc:AlternateContent xmlns:mc="http://schemas.openxmlformats.org/markup-compatibility/2006">
              <mc:Choice xmlns:v="urn:schemas-microsoft-com:vml" Requires="v">
                <p:oleObj spid="_x0000_s35912" name="Equation" r:id="rId5" imgW="444500" imgH="228600" progId="Equation.DSMT4">
                  <p:embed/>
                </p:oleObj>
              </mc:Choice>
              <mc:Fallback>
                <p:oleObj name="Equation" r:id="rId5" imgW="444500" imgH="2286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9050" y="2089150"/>
                        <a:ext cx="9017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5" name="Object 5"/>
          <p:cNvGraphicFramePr>
            <a:graphicFrameLocks noChangeAspect="1"/>
          </p:cNvGraphicFramePr>
          <p:nvPr/>
        </p:nvGraphicFramePr>
        <p:xfrm>
          <a:off x="5060950" y="2355850"/>
          <a:ext cx="901700" cy="514350"/>
        </p:xfrm>
        <a:graphic>
          <a:graphicData uri="http://schemas.openxmlformats.org/presentationml/2006/ole">
            <mc:AlternateContent xmlns:mc="http://schemas.openxmlformats.org/markup-compatibility/2006">
              <mc:Choice xmlns:v="urn:schemas-microsoft-com:vml" Requires="v">
                <p:oleObj spid="_x0000_s35913" name="Equation" r:id="rId7" imgW="444500" imgH="254000" progId="Equation.DSMT4">
                  <p:embed/>
                </p:oleObj>
              </mc:Choice>
              <mc:Fallback>
                <p:oleObj name="Equation" r:id="rId7" imgW="444500" imgH="2540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0950" y="2355850"/>
                        <a:ext cx="9017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6" name="Picture 185" descr="QQggal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1700" y="1243013"/>
            <a:ext cx="31623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7"/>
          <p:cNvSpPr txBox="1">
            <a:spLocks noChangeArrowheads="1"/>
          </p:cNvSpPr>
          <p:nvPr/>
        </p:nvSpPr>
        <p:spPr bwMode="auto">
          <a:xfrm>
            <a:off x="3722688" y="2984500"/>
            <a:ext cx="32369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dirty="0" smtClean="0">
                <a:solidFill>
                  <a:srgbClr val="00C400"/>
                </a:solidFill>
                <a:latin typeface="+mn-lt"/>
              </a:rPr>
              <a:t>difference in GGA and LDA valence density for quartz SiO</a:t>
            </a:r>
            <a:r>
              <a:rPr lang="en-US" sz="2000" baseline="-25000" dirty="0" smtClean="0">
                <a:solidFill>
                  <a:srgbClr val="00C400"/>
                </a:solidFill>
                <a:latin typeface="+mn-lt"/>
              </a:rPr>
              <a:t>2</a:t>
            </a:r>
          </a:p>
        </p:txBody>
      </p:sp>
      <p:pic>
        <p:nvPicPr>
          <p:cNvPr id="35848"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4000" y="4060825"/>
            <a:ext cx="26797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3095625"/>
            <a:ext cx="3657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4521200"/>
            <a:ext cx="417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3400" y="5219700"/>
            <a:ext cx="3619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13100" y="5867400"/>
            <a:ext cx="157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67300" y="5689600"/>
            <a:ext cx="1181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5689600"/>
            <a:ext cx="673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5" name="Picture 1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035800" y="5689600"/>
            <a:ext cx="1092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Coupling constant integration</a:t>
            </a:r>
            <a:endParaRPr lang="en-US" noProof="0" dirty="0"/>
          </a:p>
        </p:txBody>
      </p:sp>
      <p:pic>
        <p:nvPicPr>
          <p:cNvPr id="4" name="Picture 3"/>
          <p:cNvPicPr>
            <a:picLocks noChangeAspect="1"/>
          </p:cNvPicPr>
          <p:nvPr/>
        </p:nvPicPr>
        <p:blipFill>
          <a:blip r:embed="rId2"/>
          <a:stretch>
            <a:fillRect/>
          </a:stretch>
        </p:blipFill>
        <p:spPr>
          <a:xfrm>
            <a:off x="3418652" y="1003942"/>
            <a:ext cx="1498600" cy="1181100"/>
          </a:xfrm>
          <a:prstGeom prst="rect">
            <a:avLst/>
          </a:prstGeom>
        </p:spPr>
      </p:pic>
      <p:pic>
        <p:nvPicPr>
          <p:cNvPr id="5" name="Picture 4"/>
          <p:cNvPicPr>
            <a:picLocks noChangeAspect="1"/>
          </p:cNvPicPr>
          <p:nvPr/>
        </p:nvPicPr>
        <p:blipFill>
          <a:blip r:embed="rId3"/>
          <a:stretch>
            <a:fillRect/>
          </a:stretch>
        </p:blipFill>
        <p:spPr>
          <a:xfrm>
            <a:off x="894017" y="2023474"/>
            <a:ext cx="7086600" cy="1104900"/>
          </a:xfrm>
          <a:prstGeom prst="rect">
            <a:avLst/>
          </a:prstGeom>
        </p:spPr>
      </p:pic>
      <p:pic>
        <p:nvPicPr>
          <p:cNvPr id="6" name="Picture 5"/>
          <p:cNvPicPr>
            <a:picLocks noChangeAspect="1"/>
          </p:cNvPicPr>
          <p:nvPr/>
        </p:nvPicPr>
        <p:blipFill>
          <a:blip r:embed="rId4"/>
          <a:stretch>
            <a:fillRect/>
          </a:stretch>
        </p:blipFill>
        <p:spPr>
          <a:xfrm>
            <a:off x="1887665" y="4498213"/>
            <a:ext cx="5715000" cy="850900"/>
          </a:xfrm>
          <a:prstGeom prst="rect">
            <a:avLst/>
          </a:prstGeom>
        </p:spPr>
      </p:pic>
      <p:pic>
        <p:nvPicPr>
          <p:cNvPr id="7" name="Picture 6"/>
          <p:cNvPicPr>
            <a:picLocks noChangeAspect="1"/>
          </p:cNvPicPr>
          <p:nvPr/>
        </p:nvPicPr>
        <p:blipFill>
          <a:blip r:embed="rId5"/>
          <a:stretch>
            <a:fillRect/>
          </a:stretch>
        </p:blipFill>
        <p:spPr>
          <a:xfrm>
            <a:off x="2050859" y="5236023"/>
            <a:ext cx="5003800" cy="876300"/>
          </a:xfrm>
          <a:prstGeom prst="rect">
            <a:avLst/>
          </a:prstGeom>
        </p:spPr>
      </p:pic>
      <p:pic>
        <p:nvPicPr>
          <p:cNvPr id="8" name="Picture 7"/>
          <p:cNvPicPr>
            <a:picLocks noChangeAspect="1"/>
          </p:cNvPicPr>
          <p:nvPr/>
        </p:nvPicPr>
        <p:blipFill>
          <a:blip r:embed="rId6"/>
          <a:stretch>
            <a:fillRect/>
          </a:stretch>
        </p:blipFill>
        <p:spPr>
          <a:xfrm>
            <a:off x="2517332" y="6019800"/>
            <a:ext cx="3365500" cy="838200"/>
          </a:xfrm>
          <a:prstGeom prst="rect">
            <a:avLst/>
          </a:prstGeom>
        </p:spPr>
      </p:pic>
      <p:sp>
        <p:nvSpPr>
          <p:cNvPr id="9" name="TextBox 8"/>
          <p:cNvSpPr txBox="1"/>
          <p:nvPr/>
        </p:nvSpPr>
        <p:spPr>
          <a:xfrm>
            <a:off x="269366" y="3944974"/>
            <a:ext cx="3828993" cy="461665"/>
          </a:xfrm>
          <a:prstGeom prst="rect">
            <a:avLst/>
          </a:prstGeom>
          <a:noFill/>
        </p:spPr>
        <p:txBody>
          <a:bodyPr wrap="none" rtlCol="0">
            <a:spAutoFit/>
          </a:bodyPr>
          <a:lstStyle/>
          <a:p>
            <a:r>
              <a:rPr lang="en-US" dirty="0" smtClean="0">
                <a:latin typeface="+mn-lt"/>
              </a:rPr>
              <a:t>Exchange correlation hole:</a:t>
            </a:r>
          </a:p>
        </p:txBody>
      </p:sp>
      <p:sp>
        <p:nvSpPr>
          <p:cNvPr id="10" name="TextBox 9"/>
          <p:cNvSpPr txBox="1"/>
          <p:nvPr/>
        </p:nvSpPr>
        <p:spPr>
          <a:xfrm>
            <a:off x="5231865" y="3981913"/>
            <a:ext cx="3726050" cy="461665"/>
          </a:xfrm>
          <a:prstGeom prst="rect">
            <a:avLst/>
          </a:prstGeom>
          <a:noFill/>
        </p:spPr>
        <p:txBody>
          <a:bodyPr wrap="none" rtlCol="0">
            <a:spAutoFit/>
          </a:bodyPr>
          <a:lstStyle/>
          <a:p>
            <a:r>
              <a:rPr lang="en-US" dirty="0">
                <a:latin typeface="+mn-lt"/>
              </a:rPr>
              <a:t>g</a:t>
            </a:r>
            <a:r>
              <a:rPr lang="en-US" dirty="0" smtClean="0">
                <a:latin typeface="+mn-lt"/>
              </a:rPr>
              <a:t>: pair correlation function</a:t>
            </a:r>
          </a:p>
        </p:txBody>
      </p:sp>
      <p:sp>
        <p:nvSpPr>
          <p:cNvPr id="11" name="Date Placeholder 10"/>
          <p:cNvSpPr>
            <a:spLocks noGrp="1"/>
          </p:cNvSpPr>
          <p:nvPr>
            <p:ph type="dt" sz="half" idx="2"/>
          </p:nvPr>
        </p:nvSpPr>
        <p:spPr/>
        <p:txBody>
          <a:bodyPr/>
          <a:lstStyle/>
          <a:p>
            <a:pPr>
              <a:defRPr/>
            </a:pPr>
            <a:r>
              <a:rPr lang="en-US" smtClean="0"/>
              <a:t>Cohen</a:t>
            </a:r>
            <a:endParaRPr lang="en-US" dirty="0"/>
          </a:p>
        </p:txBody>
      </p:sp>
      <p:sp>
        <p:nvSpPr>
          <p:cNvPr id="12" name="Footer Placeholder 11"/>
          <p:cNvSpPr>
            <a:spLocks noGrp="1"/>
          </p:cNvSpPr>
          <p:nvPr>
            <p:ph type="ftr" sz="quarter" idx="3"/>
          </p:nvPr>
        </p:nvSpPr>
        <p:spPr/>
        <p:txBody>
          <a:bodyPr/>
          <a:lstStyle/>
          <a:p>
            <a:pPr>
              <a:defRPr/>
            </a:pPr>
            <a:r>
              <a:rPr lang="en-US" smtClean="0"/>
              <a:t>QMC Summer School 2012 UIUC</a:t>
            </a:r>
            <a:endParaRPr lang="en-US" dirty="0"/>
          </a:p>
        </p:txBody>
      </p:sp>
      <p:sp>
        <p:nvSpPr>
          <p:cNvPr id="13" name="Slide Number Placeholder 12"/>
          <p:cNvSpPr>
            <a:spLocks noGrp="1"/>
          </p:cNvSpPr>
          <p:nvPr>
            <p:ph type="sldNum" sz="quarter" idx="4"/>
          </p:nvPr>
        </p:nvSpPr>
        <p:spPr/>
        <p:txBody>
          <a:bodyPr/>
          <a:lstStyle/>
          <a:p>
            <a:pPr>
              <a:defRPr/>
            </a:pPr>
            <a:fld id="{74ABB877-F4A4-EA4F-9E96-F550B35EC8A4}" type="slidenum">
              <a:rPr lang="en-US" smtClean="0"/>
              <a:pPr>
                <a:defRPr/>
              </a:pPr>
              <a:t>21</a:t>
            </a:fld>
            <a:endParaRPr lang="en-US" dirty="0"/>
          </a:p>
        </p:txBody>
      </p:sp>
    </p:spTree>
    <p:extLst>
      <p:ext uri="{BB962C8B-B14F-4D97-AF65-F5344CB8AC3E}">
        <p14:creationId xmlns:p14="http://schemas.microsoft.com/office/powerpoint/2010/main" val="3465396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noProof="0" dirty="0"/>
          </a:p>
        </p:txBody>
      </p:sp>
      <p:sp>
        <p:nvSpPr>
          <p:cNvPr id="3" name="Content Placeholder 2"/>
          <p:cNvSpPr>
            <a:spLocks noGrp="1"/>
          </p:cNvSpPr>
          <p:nvPr>
            <p:ph idx="1"/>
          </p:nvPr>
        </p:nvSpPr>
        <p:spPr/>
        <p:txBody>
          <a:bodyPr/>
          <a:lstStyle/>
          <a:p>
            <a:pPr>
              <a:defRPr/>
            </a:pPr>
            <a:endParaRPr lang="en-US" dirty="0"/>
          </a:p>
        </p:txBody>
      </p:sp>
      <p:pic>
        <p:nvPicPr>
          <p:cNvPr id="368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4700"/>
            <a:ext cx="91440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241425"/>
            <a:ext cx="77993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22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5"/>
          <p:cNvSpPr>
            <a:spLocks noGrp="1"/>
          </p:cNvSpPr>
          <p:nvPr>
            <p:ph type="dt" sz="quarter" idx="10"/>
          </p:nvPr>
        </p:nvSpPr>
        <p:spPr/>
        <p:txBody>
          <a:bodyPr/>
          <a:lstStyle/>
          <a:p>
            <a:pPr>
              <a:defRPr/>
            </a:pPr>
            <a:r>
              <a:rPr lang="en-US" smtClean="0"/>
              <a:t>Cohen</a:t>
            </a:r>
            <a:endParaRPr lang="en-US" dirty="0"/>
          </a:p>
        </p:txBody>
      </p:sp>
      <p:sp>
        <p:nvSpPr>
          <p:cNvPr id="17" name="Footer Placeholder 6"/>
          <p:cNvSpPr>
            <a:spLocks noGrp="1"/>
          </p:cNvSpPr>
          <p:nvPr>
            <p:ph type="ftr" sz="quarter" idx="11"/>
          </p:nvPr>
        </p:nvSpPr>
        <p:spPr/>
        <p:txBody>
          <a:bodyPr/>
          <a:lstStyle/>
          <a:p>
            <a:pPr>
              <a:defRPr/>
            </a:pPr>
            <a:r>
              <a:rPr lang="en-US" smtClean="0"/>
              <a:t>QMC Summer School 2012 UIUC</a:t>
            </a:r>
            <a:endParaRPr lang="en-US" dirty="0"/>
          </a:p>
        </p:txBody>
      </p:sp>
      <p:sp>
        <p:nvSpPr>
          <p:cNvPr id="18" name="Slide Number Placeholder 7"/>
          <p:cNvSpPr>
            <a:spLocks noGrp="1"/>
          </p:cNvSpPr>
          <p:nvPr>
            <p:ph type="sldNum" sz="quarter" idx="12"/>
          </p:nvPr>
        </p:nvSpPr>
        <p:spPr/>
        <p:txBody>
          <a:bodyPr/>
          <a:lstStyle/>
          <a:p>
            <a:pPr>
              <a:defRPr/>
            </a:pPr>
            <a:fld id="{7F918CA9-1668-1243-B3A0-8BA091C06F6D}" type="slidenum">
              <a:rPr lang="en-US"/>
              <a:pPr>
                <a:defRPr/>
              </a:pPr>
              <a:t>23</a:t>
            </a:fld>
            <a:endParaRPr lang="en-US" dirty="0"/>
          </a:p>
        </p:txBody>
      </p:sp>
      <p:sp>
        <p:nvSpPr>
          <p:cNvPr id="541703" name="Rectangle 7"/>
          <p:cNvSpPr>
            <a:spLocks noChangeArrowheads="1"/>
          </p:cNvSpPr>
          <p:nvPr/>
        </p:nvSpPr>
        <p:spPr bwMode="auto">
          <a:xfrm>
            <a:off x="304800" y="33528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nSpc>
                <a:spcPct val="90000"/>
              </a:lnSpc>
              <a:buClr>
                <a:schemeClr val="accent2"/>
              </a:buClr>
              <a:buFontTx/>
              <a:buChar char="•"/>
              <a:defRPr/>
            </a:pPr>
            <a:r>
              <a:rPr lang="en-US" dirty="0">
                <a:latin typeface="Arial" charset="0"/>
              </a:rPr>
              <a:t>A new </a:t>
            </a:r>
            <a:r>
              <a:rPr lang="en-US" i="1" dirty="0">
                <a:latin typeface="Arial" charset="0"/>
              </a:rPr>
              <a:t>      </a:t>
            </a:r>
            <a:r>
              <a:rPr lang="en-US" dirty="0">
                <a:latin typeface="Arial" charset="0"/>
              </a:rPr>
              <a:t>based on above observations:</a:t>
            </a:r>
          </a:p>
          <a:p>
            <a:pPr marL="342900" indent="-342900">
              <a:lnSpc>
                <a:spcPct val="90000"/>
              </a:lnSpc>
              <a:buClr>
                <a:schemeClr val="accent2"/>
              </a:buClr>
              <a:buFontTx/>
              <a:buChar char="•"/>
              <a:defRPr/>
            </a:pPr>
            <a:endParaRPr lang="en-US" dirty="0">
              <a:latin typeface="Arial" charset="0"/>
            </a:endParaRPr>
          </a:p>
          <a:p>
            <a:pPr marL="342900" indent="-342900">
              <a:lnSpc>
                <a:spcPct val="90000"/>
              </a:lnSpc>
              <a:buClr>
                <a:schemeClr val="accent2"/>
              </a:buClr>
              <a:buFontTx/>
              <a:buChar char="•"/>
              <a:defRPr/>
            </a:pPr>
            <a:endParaRPr lang="en-US" dirty="0">
              <a:latin typeface="Arial" charset="0"/>
            </a:endParaRPr>
          </a:p>
          <a:p>
            <a:pPr marL="342900" indent="-342900">
              <a:lnSpc>
                <a:spcPct val="90000"/>
              </a:lnSpc>
              <a:buClr>
                <a:schemeClr val="accent2"/>
              </a:buClr>
              <a:buFontTx/>
              <a:buChar char="•"/>
              <a:defRPr/>
            </a:pPr>
            <a:endParaRPr lang="en-US" dirty="0">
              <a:latin typeface="Arial" charset="0"/>
            </a:endParaRPr>
          </a:p>
          <a:p>
            <a:pPr marL="342900" indent="-342900">
              <a:lnSpc>
                <a:spcPct val="90000"/>
              </a:lnSpc>
              <a:buClr>
                <a:schemeClr val="accent2"/>
              </a:buClr>
              <a:buFontTx/>
              <a:buChar char="•"/>
              <a:defRPr/>
            </a:pPr>
            <a:r>
              <a:rPr lang="en-US" dirty="0">
                <a:latin typeface="Arial" charset="0"/>
              </a:rPr>
              <a:t>and</a:t>
            </a:r>
          </a:p>
        </p:txBody>
      </p:sp>
      <p:graphicFrame>
        <p:nvGraphicFramePr>
          <p:cNvPr id="37893" name="Object 9"/>
          <p:cNvGraphicFramePr>
            <a:graphicFrameLocks noChangeAspect="1"/>
          </p:cNvGraphicFramePr>
          <p:nvPr/>
        </p:nvGraphicFramePr>
        <p:xfrm>
          <a:off x="914400" y="3810000"/>
          <a:ext cx="4572000" cy="958850"/>
        </p:xfrm>
        <a:graphic>
          <a:graphicData uri="http://schemas.openxmlformats.org/presentationml/2006/ole">
            <mc:AlternateContent xmlns:mc="http://schemas.openxmlformats.org/markup-compatibility/2006">
              <mc:Choice xmlns:v="urn:schemas-microsoft-com:vml" Requires="v">
                <p:oleObj spid="_x0000_s38021" name="Equation" r:id="rId4" imgW="3022600" imgH="635000" progId="Equation.3">
                  <p:embed/>
                </p:oleObj>
              </mc:Choice>
              <mc:Fallback>
                <p:oleObj name="Equation" r:id="rId4" imgW="3022600" imgH="6350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10000"/>
                        <a:ext cx="4572000" cy="95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1699" name="Rectangle 3"/>
          <p:cNvSpPr>
            <a:spLocks noGrp="1" noChangeArrowheads="1"/>
          </p:cNvSpPr>
          <p:nvPr>
            <p:ph type="body" sz="half" idx="1"/>
          </p:nvPr>
        </p:nvSpPr>
        <p:spPr>
          <a:xfrm>
            <a:off x="381000" y="1371600"/>
            <a:ext cx="7543800" cy="1905000"/>
          </a:xfrm>
        </p:spPr>
        <p:txBody>
          <a:bodyPr/>
          <a:lstStyle/>
          <a:p>
            <a:pPr>
              <a:lnSpc>
                <a:spcPct val="90000"/>
              </a:lnSpc>
              <a:defRPr/>
            </a:pPr>
            <a:r>
              <a:rPr lang="en-US" sz="1600" noProof="0" dirty="0"/>
              <a:t>The xc hole in solids can have a </a:t>
            </a:r>
            <a:r>
              <a:rPr lang="en-US" sz="1600" b="1" noProof="0" dirty="0">
                <a:solidFill>
                  <a:schemeClr val="hlink"/>
                </a:solidFill>
              </a:rPr>
              <a:t>diffuse</a:t>
            </a:r>
            <a:r>
              <a:rPr lang="en-US" sz="1600" noProof="0" dirty="0"/>
              <a:t> tail, not in atoms or small molecules.</a:t>
            </a:r>
          </a:p>
          <a:p>
            <a:pPr>
              <a:lnSpc>
                <a:spcPct val="90000"/>
              </a:lnSpc>
              <a:defRPr/>
            </a:pPr>
            <a:r>
              <a:rPr lang="en-US" sz="1600" noProof="0" dirty="0"/>
              <a:t>A diffuse cutoff of the exchange hole leads to a </a:t>
            </a:r>
            <a:r>
              <a:rPr lang="en-US" sz="1600" noProof="0" dirty="0">
                <a:solidFill>
                  <a:schemeClr val="tx2"/>
                </a:solidFill>
              </a:rPr>
              <a:t>smaller</a:t>
            </a:r>
            <a:r>
              <a:rPr lang="en-US" sz="1600" noProof="0" dirty="0"/>
              <a:t>        than        . </a:t>
            </a:r>
            <a:r>
              <a:rPr lang="en-US" sz="1600" noProof="0" dirty="0">
                <a:solidFill>
                  <a:srgbClr val="006600"/>
                </a:solidFill>
              </a:rPr>
              <a:t>(Perdew et al., PRB </a:t>
            </a:r>
            <a:r>
              <a:rPr lang="en-US" sz="1600" b="1" noProof="0" dirty="0">
                <a:solidFill>
                  <a:srgbClr val="006600"/>
                </a:solidFill>
              </a:rPr>
              <a:t>54</a:t>
            </a:r>
            <a:r>
              <a:rPr lang="en-US" sz="1600" noProof="0" dirty="0">
                <a:solidFill>
                  <a:srgbClr val="006600"/>
                </a:solidFill>
              </a:rPr>
              <a:t>, 16533)</a:t>
            </a:r>
          </a:p>
          <a:p>
            <a:pPr>
              <a:lnSpc>
                <a:spcPct val="90000"/>
              </a:lnSpc>
              <a:defRPr/>
            </a:pPr>
            <a:r>
              <a:rPr lang="en-US" sz="1600" noProof="0" dirty="0"/>
              <a:t>For slowly varying density systems, </a:t>
            </a:r>
            <a:r>
              <a:rPr lang="en-US" sz="1400" noProof="0" dirty="0">
                <a:solidFill>
                  <a:srgbClr val="006600"/>
                </a:solidFill>
              </a:rPr>
              <a:t>(Svendsen and von Barth, PRB 54, 17402)</a:t>
            </a:r>
          </a:p>
        </p:txBody>
      </p:sp>
      <p:graphicFrame>
        <p:nvGraphicFramePr>
          <p:cNvPr id="37895" name="Object 4"/>
          <p:cNvGraphicFramePr>
            <a:graphicFrameLocks noGrp="1" noChangeAspect="1"/>
          </p:cNvGraphicFramePr>
          <p:nvPr>
            <p:ph sz="quarter" idx="2"/>
          </p:nvPr>
        </p:nvGraphicFramePr>
        <p:xfrm>
          <a:off x="5791200" y="1600200"/>
          <a:ext cx="336550" cy="381000"/>
        </p:xfrm>
        <a:graphic>
          <a:graphicData uri="http://schemas.openxmlformats.org/presentationml/2006/ole">
            <mc:AlternateContent xmlns:mc="http://schemas.openxmlformats.org/markup-compatibility/2006">
              <mc:Choice xmlns:v="urn:schemas-microsoft-com:vml" Requires="v">
                <p:oleObj spid="_x0000_s38022" name="Equation" r:id="rId6" imgW="190335" imgH="215713" progId="Equation.3">
                  <p:embed/>
                </p:oleObj>
              </mc:Choice>
              <mc:Fallback>
                <p:oleObj name="Equation" r:id="rId6" imgW="190335" imgH="215713"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1600200"/>
                        <a:ext cx="33655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37896" name="Object 5"/>
          <p:cNvGraphicFramePr>
            <a:graphicFrameLocks noGrp="1" noChangeAspect="1"/>
          </p:cNvGraphicFramePr>
          <p:nvPr>
            <p:ph sz="quarter" idx="3"/>
          </p:nvPr>
        </p:nvGraphicFramePr>
        <p:xfrm>
          <a:off x="6705600" y="1600200"/>
          <a:ext cx="609600" cy="425450"/>
        </p:xfrm>
        <a:graphic>
          <a:graphicData uri="http://schemas.openxmlformats.org/presentationml/2006/ole">
            <mc:AlternateContent xmlns:mc="http://schemas.openxmlformats.org/markup-compatibility/2006">
              <mc:Choice xmlns:v="urn:schemas-microsoft-com:vml" Requires="v">
                <p:oleObj spid="_x0000_s38023" name="Equation" r:id="rId8" imgW="380835" imgH="266584" progId="Equation.3">
                  <p:embed/>
                </p:oleObj>
              </mc:Choice>
              <mc:Fallback>
                <p:oleObj name="Equation" r:id="rId8" imgW="380835" imgH="266584"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1600200"/>
                        <a:ext cx="60960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37897" name="Object 6"/>
          <p:cNvGraphicFramePr>
            <a:graphicFrameLocks noChangeAspect="1"/>
          </p:cNvGraphicFramePr>
          <p:nvPr/>
        </p:nvGraphicFramePr>
        <p:xfrm>
          <a:off x="609600" y="2362200"/>
          <a:ext cx="3962400" cy="981075"/>
        </p:xfrm>
        <a:graphic>
          <a:graphicData uri="http://schemas.openxmlformats.org/presentationml/2006/ole">
            <mc:AlternateContent xmlns:mc="http://schemas.openxmlformats.org/markup-compatibility/2006">
              <mc:Choice xmlns:v="urn:schemas-microsoft-com:vml" Requires="v">
                <p:oleObj spid="_x0000_s38024" name="Equation" r:id="rId10" imgW="2565400" imgH="635000" progId="Equation.3">
                  <p:embed/>
                </p:oleObj>
              </mc:Choice>
              <mc:Fallback>
                <p:oleObj name="Equation" r:id="rId10" imgW="2565400" imgH="6350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362200"/>
                        <a:ext cx="3962400"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7898" name="Object 8"/>
          <p:cNvGraphicFramePr>
            <a:graphicFrameLocks noChangeAspect="1"/>
          </p:cNvGraphicFramePr>
          <p:nvPr/>
        </p:nvGraphicFramePr>
        <p:xfrm>
          <a:off x="1676400" y="3352800"/>
          <a:ext cx="403225" cy="457200"/>
        </p:xfrm>
        <a:graphic>
          <a:graphicData uri="http://schemas.openxmlformats.org/presentationml/2006/ole">
            <mc:AlternateContent xmlns:mc="http://schemas.openxmlformats.org/markup-compatibility/2006">
              <mc:Choice xmlns:v="urn:schemas-microsoft-com:vml" Requires="v">
                <p:oleObj spid="_x0000_s38025" name="Equation" r:id="rId12" imgW="190335" imgH="215713" progId="Equation.3">
                  <p:embed/>
                </p:oleObj>
              </mc:Choice>
              <mc:Fallback>
                <p:oleObj name="Equation" r:id="rId12" imgW="190335" imgH="215713"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352800"/>
                        <a:ext cx="403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1706" name="Rectangle 10"/>
          <p:cNvSpPr>
            <a:spLocks noChangeArrowheads="1"/>
          </p:cNvSpPr>
          <p:nvPr/>
        </p:nvSpPr>
        <p:spPr bwMode="auto">
          <a:xfrm>
            <a:off x="609600" y="3733800"/>
            <a:ext cx="4876800" cy="1057275"/>
          </a:xfrm>
          <a:prstGeom prst="rect">
            <a:avLst/>
          </a:prstGeom>
          <a:noFill/>
          <a:ln w="25400">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p>
        </p:txBody>
      </p:sp>
      <p:sp>
        <p:nvSpPr>
          <p:cNvPr id="541709" name="Rectangle 13"/>
          <p:cNvSpPr>
            <a:spLocks noChangeArrowheads="1"/>
          </p:cNvSpPr>
          <p:nvPr/>
        </p:nvSpPr>
        <p:spPr bwMode="auto">
          <a:xfrm>
            <a:off x="228600" y="50292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nSpc>
                <a:spcPct val="90000"/>
              </a:lnSpc>
              <a:buClr>
                <a:schemeClr val="accent2"/>
              </a:buClr>
              <a:buFontTx/>
              <a:buChar char="•"/>
              <a:defRPr/>
            </a:pPr>
            <a:endParaRPr lang="en-US" dirty="0">
              <a:solidFill>
                <a:srgbClr val="D8D8D8"/>
              </a:solidFill>
              <a:latin typeface="Arial" charset="0"/>
            </a:endParaRPr>
          </a:p>
        </p:txBody>
      </p:sp>
      <p:graphicFrame>
        <p:nvGraphicFramePr>
          <p:cNvPr id="37901" name="Object 14"/>
          <p:cNvGraphicFramePr>
            <a:graphicFrameLocks noChangeAspect="1"/>
          </p:cNvGraphicFramePr>
          <p:nvPr/>
        </p:nvGraphicFramePr>
        <p:xfrm>
          <a:off x="1371600" y="4953000"/>
          <a:ext cx="1676400" cy="568325"/>
        </p:xfrm>
        <a:graphic>
          <a:graphicData uri="http://schemas.openxmlformats.org/presentationml/2006/ole">
            <mc:AlternateContent xmlns:mc="http://schemas.openxmlformats.org/markup-compatibility/2006">
              <mc:Choice xmlns:v="urn:schemas-microsoft-com:vml" Requires="v">
                <p:oleObj spid="_x0000_s38026" name="Equation" r:id="rId13" imgW="710891" imgH="241195" progId="Equation.DSMT4">
                  <p:embed/>
                </p:oleObj>
              </mc:Choice>
              <mc:Fallback>
                <p:oleObj name="Equation" r:id="rId13" imgW="710891" imgH="241195" progId="Equation.DSMT4">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4953000"/>
                        <a:ext cx="1676400" cy="56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37902" name="Picture 15" descr="fig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5000" y="4137025"/>
            <a:ext cx="32766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12" name="Rectangle 16"/>
          <p:cNvSpPr>
            <a:spLocks noChangeArrowheads="1"/>
          </p:cNvSpPr>
          <p:nvPr/>
        </p:nvSpPr>
        <p:spPr bwMode="auto">
          <a:xfrm>
            <a:off x="6019800" y="2667000"/>
            <a:ext cx="312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7" rIns="92075" bIns="46037"/>
          <a:lstStyle/>
          <a:p>
            <a:pPr marL="342900" indent="-342900">
              <a:buClr>
                <a:schemeClr val="accent2"/>
              </a:buClr>
              <a:buFontTx/>
              <a:buChar char="•"/>
              <a:defRPr/>
            </a:pPr>
            <a:r>
              <a:rPr lang="en-US" sz="1600" dirty="0">
                <a:solidFill>
                  <a:srgbClr val="33CAFF"/>
                </a:solidFill>
                <a:latin typeface="Arial" charset="0"/>
              </a:rPr>
              <a:t>Symbols in insert are determined by the real space cutoff procedure [1].</a:t>
            </a:r>
          </a:p>
          <a:p>
            <a:pPr marL="342900" indent="-342900">
              <a:buClr>
                <a:schemeClr val="accent2"/>
              </a:buClr>
              <a:buFontTx/>
              <a:buChar char="•"/>
              <a:defRPr/>
            </a:pPr>
            <a:r>
              <a:rPr lang="en-US" sz="1600" i="1" dirty="0">
                <a:solidFill>
                  <a:srgbClr val="33CAFF"/>
                </a:solidFill>
                <a:latin typeface="Arial" charset="0"/>
              </a:rPr>
              <a:t>F</a:t>
            </a:r>
            <a:r>
              <a:rPr lang="en-US" sz="1600" baseline="-25000" dirty="0">
                <a:solidFill>
                  <a:srgbClr val="33CAFF"/>
                </a:solidFill>
                <a:latin typeface="Arial" charset="0"/>
              </a:rPr>
              <a:t>x</a:t>
            </a:r>
            <a:r>
              <a:rPr lang="en-US" sz="1600" baseline="30000" dirty="0">
                <a:solidFill>
                  <a:srgbClr val="33CAFF"/>
                </a:solidFill>
                <a:latin typeface="Arial" charset="0"/>
              </a:rPr>
              <a:t>WC</a:t>
            </a:r>
            <a:r>
              <a:rPr lang="en-US" sz="1600" dirty="0">
                <a:solidFill>
                  <a:srgbClr val="33CAFF"/>
                </a:solidFill>
                <a:latin typeface="Arial" charset="0"/>
              </a:rPr>
              <a:t> matches that of TPSS meta-GGA [2] for the slowly varying limit well.</a:t>
            </a:r>
          </a:p>
        </p:txBody>
      </p:sp>
      <p:sp>
        <p:nvSpPr>
          <p:cNvPr id="541713" name="Rectangle 17"/>
          <p:cNvSpPr>
            <a:spLocks noChangeArrowheads="1"/>
          </p:cNvSpPr>
          <p:nvPr/>
        </p:nvSpPr>
        <p:spPr bwMode="auto">
          <a:xfrm>
            <a:off x="1447800" y="5791200"/>
            <a:ext cx="419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a:solidFill>
                  <a:srgbClr val="33CAFF"/>
                </a:solidFill>
                <a:latin typeface="Arial" charset="0"/>
              </a:rPr>
              <a:t>[1] Perdew, Burke, and Wang, PRB </a:t>
            </a:r>
            <a:r>
              <a:rPr lang="en-US" sz="1600" b="1" dirty="0">
                <a:solidFill>
                  <a:srgbClr val="33CAFF"/>
                </a:solidFill>
                <a:latin typeface="Arial" charset="0"/>
              </a:rPr>
              <a:t>54</a:t>
            </a:r>
            <a:r>
              <a:rPr lang="en-US" sz="1600" dirty="0">
                <a:solidFill>
                  <a:srgbClr val="33CAFF"/>
                </a:solidFill>
                <a:latin typeface="Arial" charset="0"/>
              </a:rPr>
              <a:t>, 16533</a:t>
            </a:r>
          </a:p>
          <a:p>
            <a:pPr>
              <a:defRPr/>
            </a:pPr>
            <a:r>
              <a:rPr lang="en-US" sz="1600" dirty="0">
                <a:solidFill>
                  <a:srgbClr val="33CAFF"/>
                </a:solidFill>
                <a:latin typeface="Arial" charset="0"/>
              </a:rPr>
              <a:t>[2] Tao et al., PRL </a:t>
            </a:r>
            <a:r>
              <a:rPr lang="en-US" sz="1600" b="1" dirty="0">
                <a:solidFill>
                  <a:srgbClr val="33CAFF"/>
                </a:solidFill>
                <a:latin typeface="Arial" charset="0"/>
              </a:rPr>
              <a:t>91</a:t>
            </a:r>
            <a:r>
              <a:rPr lang="en-US" sz="1600" dirty="0">
                <a:solidFill>
                  <a:srgbClr val="33CAFF"/>
                </a:solidFill>
                <a:latin typeface="Arial" charset="0"/>
              </a:rPr>
              <a:t>, 146401</a:t>
            </a:r>
          </a:p>
        </p:txBody>
      </p:sp>
      <p:pic>
        <p:nvPicPr>
          <p:cNvPr id="19" name="Content Placeholder 3"/>
          <p:cNvPicPr>
            <a:picLocks noChangeAspect="1"/>
          </p:cNvPicPr>
          <p:nvPr/>
        </p:nvPicPr>
        <p:blipFill rotWithShape="1">
          <a:blip r:embed="rId16"/>
          <a:srcRect l="7967" t="12362" r="6384" b="-1202"/>
          <a:stretch/>
        </p:blipFill>
        <p:spPr bwMode="auto">
          <a:xfrm>
            <a:off x="1841500" y="101600"/>
            <a:ext cx="44958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4"/>
          <p:cNvSpPr>
            <a:spLocks noGrp="1"/>
          </p:cNvSpPr>
          <p:nvPr>
            <p:ph type="dt" sz="quarter" idx="10"/>
          </p:nvPr>
        </p:nvSpPr>
        <p:spPr/>
        <p:txBody>
          <a:bodyPr/>
          <a:lstStyle/>
          <a:p>
            <a:pPr>
              <a:defRPr/>
            </a:pPr>
            <a:r>
              <a:rPr lang="en-US" smtClean="0"/>
              <a:t>Cohen</a:t>
            </a:r>
            <a:endParaRPr lang="en-US" dirty="0"/>
          </a:p>
        </p:txBody>
      </p:sp>
      <p:sp>
        <p:nvSpPr>
          <p:cNvPr id="37" name="Footer Placeholder 5"/>
          <p:cNvSpPr>
            <a:spLocks noGrp="1"/>
          </p:cNvSpPr>
          <p:nvPr>
            <p:ph type="ftr" sz="quarter" idx="11"/>
          </p:nvPr>
        </p:nvSpPr>
        <p:spPr/>
        <p:txBody>
          <a:bodyPr/>
          <a:lstStyle/>
          <a:p>
            <a:pPr>
              <a:defRPr/>
            </a:pPr>
            <a:r>
              <a:rPr lang="en-US" smtClean="0"/>
              <a:t>QMC Summer School 2012 UIUC</a:t>
            </a:r>
            <a:endParaRPr lang="en-US" dirty="0"/>
          </a:p>
        </p:txBody>
      </p:sp>
      <p:sp>
        <p:nvSpPr>
          <p:cNvPr id="38" name="Slide Number Placeholder 6"/>
          <p:cNvSpPr>
            <a:spLocks noGrp="1"/>
          </p:cNvSpPr>
          <p:nvPr>
            <p:ph type="sldNum" sz="quarter" idx="12"/>
          </p:nvPr>
        </p:nvSpPr>
        <p:spPr/>
        <p:txBody>
          <a:bodyPr/>
          <a:lstStyle/>
          <a:p>
            <a:pPr>
              <a:defRPr/>
            </a:pPr>
            <a:fld id="{FE6B631D-1BE2-F84F-8FFD-2E130713FFF2}" type="slidenum">
              <a:rPr lang="en-US"/>
              <a:pPr>
                <a:defRPr/>
              </a:pPr>
              <a:t>24</a:t>
            </a:fld>
            <a:endParaRPr lang="en-US" dirty="0"/>
          </a:p>
        </p:txBody>
      </p:sp>
      <p:sp>
        <p:nvSpPr>
          <p:cNvPr id="543746" name="Rectangle 2"/>
          <p:cNvSpPr>
            <a:spLocks noGrp="1" noChangeArrowheads="1"/>
          </p:cNvSpPr>
          <p:nvPr>
            <p:ph type="title"/>
          </p:nvPr>
        </p:nvSpPr>
        <p:spPr/>
        <p:txBody>
          <a:bodyPr/>
          <a:lstStyle/>
          <a:p>
            <a:pPr>
              <a:defRPr/>
            </a:pPr>
            <a:r>
              <a:rPr lang="en-US" noProof="0" dirty="0"/>
              <a:t>Simple solids</a:t>
            </a:r>
          </a:p>
        </p:txBody>
      </p:sp>
      <p:sp>
        <p:nvSpPr>
          <p:cNvPr id="543747" name="Rectangle 3"/>
          <p:cNvSpPr>
            <a:spLocks noGrp="1" noChangeArrowheads="1"/>
          </p:cNvSpPr>
          <p:nvPr>
            <p:ph type="body" sz="half" idx="1"/>
          </p:nvPr>
        </p:nvSpPr>
        <p:spPr>
          <a:xfrm>
            <a:off x="762000" y="1371600"/>
            <a:ext cx="7010400" cy="1828800"/>
          </a:xfrm>
        </p:spPr>
        <p:txBody>
          <a:bodyPr/>
          <a:lstStyle/>
          <a:p>
            <a:pPr>
              <a:lnSpc>
                <a:spcPct val="90000"/>
              </a:lnSpc>
              <a:defRPr/>
            </a:pPr>
            <a:r>
              <a:rPr lang="en-US" sz="2400" noProof="0" dirty="0"/>
              <a:t>We tested the following 18 solids: Li, Na, K, Al, C, Si, SiC, Ge, GaAs, NaCl, NaF, LiCl, LiF, MgO, Ru, Rh, Pd, Ag.</a:t>
            </a:r>
          </a:p>
          <a:p>
            <a:pPr>
              <a:lnSpc>
                <a:spcPct val="90000"/>
              </a:lnSpc>
              <a:defRPr/>
            </a:pPr>
            <a:r>
              <a:rPr lang="en-US" sz="2400" noProof="0" dirty="0"/>
              <a:t>The new GGA is </a:t>
            </a:r>
            <a:r>
              <a:rPr lang="en-US" sz="2400" noProof="0" dirty="0">
                <a:solidFill>
                  <a:srgbClr val="004800"/>
                </a:solidFill>
              </a:rPr>
              <a:t>much better</a:t>
            </a:r>
            <a:r>
              <a:rPr lang="en-US" sz="2400" noProof="0" dirty="0"/>
              <a:t> than other approximations.</a:t>
            </a:r>
          </a:p>
        </p:txBody>
      </p:sp>
      <p:graphicFrame>
        <p:nvGraphicFramePr>
          <p:cNvPr id="543748" name="Group 4"/>
          <p:cNvGraphicFramePr>
            <a:graphicFrameLocks noGrp="1"/>
          </p:cNvGraphicFramePr>
          <p:nvPr>
            <p:ph sz="half" idx="2"/>
          </p:nvPr>
        </p:nvGraphicFramePr>
        <p:xfrm>
          <a:off x="1143000" y="4114800"/>
          <a:ext cx="6324600" cy="1676400"/>
        </p:xfrm>
        <a:graphic>
          <a:graphicData uri="http://schemas.openxmlformats.org/drawingml/2006/table">
            <a:tbl>
              <a:tblPr/>
              <a:tblGrid>
                <a:gridCol w="987425"/>
                <a:gridCol w="985838"/>
                <a:gridCol w="987425"/>
                <a:gridCol w="987425"/>
                <a:gridCol w="1157287"/>
                <a:gridCol w="1219200"/>
              </a:tblGrid>
              <a:tr h="5524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LDA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PBE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WC</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TPSS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PKZB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400" b="0" i="1" u="none" strike="noStrike" cap="none" normalizeH="0" baseline="0" dirty="0" smtClean="0">
                          <a:ln>
                            <a:noFill/>
                          </a:ln>
                          <a:solidFill>
                            <a:srgbClr val="000000"/>
                          </a:solidFill>
                          <a:effectLst/>
                          <a:latin typeface="+mn-lt"/>
                          <a:ea typeface="ＭＳ Ｐゴシック" charset="0"/>
                        </a:rPr>
                        <a:t>a</a:t>
                      </a:r>
                      <a:r>
                        <a:rPr kumimoji="0" lang="en-US" sz="2400" b="0" i="0" u="none" strike="noStrike" cap="none" normalizeH="0" baseline="-25000" dirty="0" smtClean="0">
                          <a:ln>
                            <a:noFill/>
                          </a:ln>
                          <a:solidFill>
                            <a:srgbClr val="000000"/>
                          </a:solidFill>
                          <a:effectLst/>
                          <a:latin typeface="Arial" charset="0"/>
                          <a:ea typeface="ＭＳ Ｐゴシック" charset="0"/>
                        </a:rPr>
                        <a:t>0</a:t>
                      </a:r>
                      <a:endParaRPr kumimoji="0" lang="en-US" sz="2400" b="0" i="0" u="none" strike="noStrike" cap="none" normalizeH="0" baseline="-25000" dirty="0">
                        <a:ln>
                          <a:noFill/>
                        </a:ln>
                        <a:solidFill>
                          <a:srgbClr val="000000"/>
                        </a:solidFill>
                        <a:effectLst/>
                        <a:latin typeface="Arial" charset="0"/>
                        <a:ea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1.74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1.30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0.29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0.83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1.65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15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400" b="0" i="1" u="none" strike="noStrike" cap="none" normalizeH="0" baseline="0" dirty="0">
                          <a:ln>
                            <a:noFill/>
                          </a:ln>
                          <a:solidFill>
                            <a:srgbClr val="000000"/>
                          </a:solidFill>
                          <a:effectLst/>
                          <a:latin typeface="Arial" charset="0"/>
                          <a:ea typeface="ＭＳ Ｐゴシック" charset="0"/>
                        </a:rPr>
                        <a:t>B</a:t>
                      </a:r>
                      <a:r>
                        <a:rPr kumimoji="0" lang="en-US" sz="2400" b="0" i="0" u="none" strike="noStrike" cap="none" normalizeH="0" baseline="-25000" dirty="0">
                          <a:ln>
                            <a:noFill/>
                          </a:ln>
                          <a:solidFill>
                            <a:srgbClr val="000000"/>
                          </a:solidFill>
                          <a:effectLst/>
                          <a:latin typeface="Arial" charset="0"/>
                          <a:ea typeface="ＭＳ Ｐゴシック" charset="0"/>
                        </a:rPr>
                        <a:t>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12.9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9.9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7.6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rPr>
                        <a:t>8.0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43778" name="Text Box 34"/>
          <p:cNvSpPr txBox="1">
            <a:spLocks noChangeArrowheads="1"/>
          </p:cNvSpPr>
          <p:nvPr/>
        </p:nvSpPr>
        <p:spPr bwMode="auto">
          <a:xfrm>
            <a:off x="1066800" y="3124200"/>
            <a:ext cx="668496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000099"/>
                </a:solidFill>
                <a:latin typeface="Arial" charset="0"/>
              </a:rPr>
              <a:t>Mean errors (%) of calculated equilibrium lattice </a:t>
            </a:r>
          </a:p>
          <a:p>
            <a:pPr>
              <a:defRPr/>
            </a:pPr>
            <a:r>
              <a:rPr lang="en-US" dirty="0">
                <a:solidFill>
                  <a:srgbClr val="000099"/>
                </a:solidFill>
                <a:latin typeface="Arial" charset="0"/>
              </a:rPr>
              <a:t>Constants </a:t>
            </a:r>
            <a:r>
              <a:rPr lang="en-US" i="1" dirty="0">
                <a:solidFill>
                  <a:srgbClr val="000099"/>
                </a:solidFill>
                <a:latin typeface="+mn-lt"/>
              </a:rPr>
              <a:t>a</a:t>
            </a:r>
            <a:r>
              <a:rPr lang="en-US" baseline="-25000" dirty="0">
                <a:solidFill>
                  <a:srgbClr val="000099"/>
                </a:solidFill>
                <a:latin typeface="Arial" charset="0"/>
              </a:rPr>
              <a:t>0</a:t>
            </a:r>
            <a:r>
              <a:rPr lang="en-US" dirty="0">
                <a:solidFill>
                  <a:srgbClr val="000099"/>
                </a:solidFill>
                <a:latin typeface="Arial" charset="0"/>
              </a:rPr>
              <a:t> and bulk moduli </a:t>
            </a:r>
            <a:r>
              <a:rPr lang="en-US" i="1" dirty="0">
                <a:solidFill>
                  <a:srgbClr val="000099"/>
                </a:solidFill>
                <a:latin typeface="Arial" charset="0"/>
              </a:rPr>
              <a:t>B</a:t>
            </a:r>
            <a:r>
              <a:rPr lang="en-US" baseline="-25000" dirty="0">
                <a:solidFill>
                  <a:srgbClr val="000099"/>
                </a:solidFill>
                <a:latin typeface="Arial" charset="0"/>
              </a:rPr>
              <a:t>0</a:t>
            </a:r>
            <a:r>
              <a:rPr lang="en-US" dirty="0">
                <a:solidFill>
                  <a:srgbClr val="000099"/>
                </a:solidFill>
                <a:latin typeface="Arial" charset="0"/>
              </a:rPr>
              <a:t> at 0K.</a:t>
            </a:r>
          </a:p>
        </p:txBody>
      </p:sp>
      <p:sp>
        <p:nvSpPr>
          <p:cNvPr id="543779" name="Text Box 35"/>
          <p:cNvSpPr txBox="1">
            <a:spLocks noChangeArrowheads="1"/>
          </p:cNvSpPr>
          <p:nvPr/>
        </p:nvSpPr>
        <p:spPr bwMode="auto">
          <a:xfrm>
            <a:off x="1371600" y="58674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dirty="0">
                <a:solidFill>
                  <a:srgbClr val="006600"/>
                </a:solidFill>
                <a:latin typeface="Arial" charset="0"/>
              </a:rPr>
              <a:t>TPSS and PKZB results: Staroverov, </a:t>
            </a:r>
            <a:r>
              <a:rPr lang="en-US" sz="1800" i="1" dirty="0">
                <a:solidFill>
                  <a:srgbClr val="006600"/>
                </a:solidFill>
                <a:latin typeface="Arial" charset="0"/>
              </a:rPr>
              <a:t>et al</a:t>
            </a:r>
            <a:r>
              <a:rPr lang="en-US" sz="1800" dirty="0">
                <a:solidFill>
                  <a:srgbClr val="006600"/>
                </a:solidFill>
                <a:latin typeface="Arial" charset="0"/>
              </a:rPr>
              <a:t>. PRB </a:t>
            </a:r>
            <a:r>
              <a:rPr lang="en-US" sz="1800" b="1" dirty="0">
                <a:solidFill>
                  <a:srgbClr val="006600"/>
                </a:solidFill>
                <a:latin typeface="Arial" charset="0"/>
              </a:rPr>
              <a:t>69</a:t>
            </a:r>
            <a:r>
              <a:rPr lang="en-US" sz="1800" dirty="0">
                <a:solidFill>
                  <a:srgbClr val="006600"/>
                </a:solidFill>
                <a:latin typeface="Arial" charset="0"/>
              </a:rPr>
              <a:t>, 075102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Date Placeholder 5"/>
          <p:cNvSpPr>
            <a:spLocks noGrp="1"/>
          </p:cNvSpPr>
          <p:nvPr>
            <p:ph type="dt" sz="quarter" idx="10"/>
          </p:nvPr>
        </p:nvSpPr>
        <p:spPr/>
        <p:txBody>
          <a:bodyPr/>
          <a:lstStyle/>
          <a:p>
            <a:pPr>
              <a:defRPr/>
            </a:pPr>
            <a:r>
              <a:rPr lang="en-US" smtClean="0"/>
              <a:t>Cohen</a:t>
            </a:r>
            <a:endParaRPr lang="en-US" dirty="0"/>
          </a:p>
        </p:txBody>
      </p:sp>
      <p:sp>
        <p:nvSpPr>
          <p:cNvPr id="105" name="Footer Placeholder 6"/>
          <p:cNvSpPr>
            <a:spLocks noGrp="1"/>
          </p:cNvSpPr>
          <p:nvPr>
            <p:ph type="ftr" sz="quarter" idx="11"/>
          </p:nvPr>
        </p:nvSpPr>
        <p:spPr/>
        <p:txBody>
          <a:bodyPr/>
          <a:lstStyle/>
          <a:p>
            <a:pPr>
              <a:defRPr/>
            </a:pPr>
            <a:r>
              <a:rPr lang="en-US" smtClean="0"/>
              <a:t>QMC Summer School 2012 UIUC</a:t>
            </a:r>
            <a:endParaRPr lang="en-US" dirty="0"/>
          </a:p>
        </p:txBody>
      </p:sp>
      <p:sp>
        <p:nvSpPr>
          <p:cNvPr id="106" name="Slide Number Placeholder 7"/>
          <p:cNvSpPr>
            <a:spLocks noGrp="1"/>
          </p:cNvSpPr>
          <p:nvPr>
            <p:ph type="sldNum" sz="quarter" idx="12"/>
          </p:nvPr>
        </p:nvSpPr>
        <p:spPr/>
        <p:txBody>
          <a:bodyPr/>
          <a:lstStyle/>
          <a:p>
            <a:pPr>
              <a:defRPr/>
            </a:pPr>
            <a:fld id="{C0419442-119D-924D-9F9F-64DDDAE48CEF}" type="slidenum">
              <a:rPr lang="en-US"/>
              <a:pPr>
                <a:defRPr/>
              </a:pPr>
              <a:t>25</a:t>
            </a:fld>
            <a:endParaRPr lang="en-US" dirty="0"/>
          </a:p>
        </p:txBody>
      </p:sp>
      <p:sp>
        <p:nvSpPr>
          <p:cNvPr id="544770" name="Rectangle 2"/>
          <p:cNvSpPr>
            <a:spLocks noGrp="1" noChangeArrowheads="1"/>
          </p:cNvSpPr>
          <p:nvPr>
            <p:ph type="title"/>
          </p:nvPr>
        </p:nvSpPr>
        <p:spPr>
          <a:xfrm>
            <a:off x="381000" y="228600"/>
            <a:ext cx="4876800" cy="1104900"/>
          </a:xfrm>
        </p:spPr>
        <p:txBody>
          <a:bodyPr/>
          <a:lstStyle/>
          <a:p>
            <a:pPr>
              <a:defRPr/>
            </a:pPr>
            <a:r>
              <a:rPr lang="en-US" sz="4000" noProof="0" dirty="0"/>
              <a:t>More accurate E</a:t>
            </a:r>
            <a:r>
              <a:rPr lang="en-US" sz="4000" baseline="-25000" noProof="0" dirty="0"/>
              <a:t>xc</a:t>
            </a:r>
            <a:r>
              <a:rPr lang="en-US" sz="4000" noProof="0" dirty="0"/>
              <a:t> for Ferroelectrics</a:t>
            </a:r>
          </a:p>
        </p:txBody>
      </p:sp>
      <p:graphicFrame>
        <p:nvGraphicFramePr>
          <p:cNvPr id="545322" name="Group 554"/>
          <p:cNvGraphicFramePr>
            <a:graphicFrameLocks noGrp="1"/>
          </p:cNvGraphicFramePr>
          <p:nvPr>
            <p:ph sz="quarter" idx="2"/>
          </p:nvPr>
        </p:nvGraphicFramePr>
        <p:xfrm>
          <a:off x="228600" y="3733800"/>
          <a:ext cx="4191000" cy="2560635"/>
        </p:xfrm>
        <a:graphic>
          <a:graphicData uri="http://schemas.openxmlformats.org/drawingml/2006/table">
            <a:tbl>
              <a:tblPr/>
              <a:tblGrid>
                <a:gridCol w="1081088"/>
                <a:gridCol w="773112"/>
                <a:gridCol w="769938"/>
                <a:gridCol w="790575"/>
                <a:gridCol w="776287"/>
              </a:tblGrid>
              <a:tr h="36580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endParaRPr>
                    </a:p>
                  </a:txBody>
                  <a:tcPr marT="45726" marB="45726" horzOverflow="overflow">
                    <a:lnL w="38100" cap="flat" cmpd="sng" algn="ctr">
                      <a:solidFill>
                        <a:srgbClr val="1FF566"/>
                      </a:solidFill>
                      <a:prstDash val="solid"/>
                      <a:round/>
                      <a:headEnd type="none" w="sm" len="sm"/>
                      <a:tailEnd type="none" w="sm" len="sm"/>
                    </a:lnL>
                    <a:lnR>
                      <a:noFill/>
                    </a:lnR>
                    <a:lnT w="38100" cap="flat" cmpd="sng" algn="ctr">
                      <a:solidFill>
                        <a:srgbClr val="1FF566"/>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LDA</a:t>
                      </a:r>
                    </a:p>
                  </a:txBody>
                  <a:tcPr marT="45726" marB="45726" horzOverflow="overflow">
                    <a:lnL>
                      <a:noFill/>
                    </a:lnL>
                    <a:lnR>
                      <a:noFill/>
                    </a:lnR>
                    <a:lnT w="38100" cap="flat" cmpd="sng" algn="ctr">
                      <a:solidFill>
                        <a:srgbClr val="1FF566"/>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PBE</a:t>
                      </a:r>
                    </a:p>
                  </a:txBody>
                  <a:tcPr marT="45726" marB="45726" horzOverflow="overflow">
                    <a:lnL>
                      <a:noFill/>
                    </a:lnL>
                    <a:lnR>
                      <a:noFill/>
                    </a:lnR>
                    <a:lnT w="38100" cap="flat" cmpd="sng" algn="ctr">
                      <a:solidFill>
                        <a:srgbClr val="1FF566"/>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WC</a:t>
                      </a:r>
                    </a:p>
                  </a:txBody>
                  <a:tcPr marT="45726" marB="45726" horzOverflow="overflow">
                    <a:lnL>
                      <a:noFill/>
                    </a:lnL>
                    <a:lnR>
                      <a:noFill/>
                    </a:lnR>
                    <a:lnT w="38100" cap="flat" cmpd="sng" algn="ctr">
                      <a:solidFill>
                        <a:srgbClr val="1FF566"/>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Expt</a:t>
                      </a:r>
                    </a:p>
                  </a:txBody>
                  <a:tcPr marT="45726" marB="45726" horzOverflow="overflow">
                    <a:lnL>
                      <a:noFill/>
                    </a:lnL>
                    <a:lnR w="38100" cap="flat" cmpd="sng" algn="ctr">
                      <a:solidFill>
                        <a:srgbClr val="1FF566"/>
                      </a:solidFill>
                      <a:prstDash val="solid"/>
                      <a:round/>
                      <a:headEnd type="none" w="sm" len="sm"/>
                      <a:tailEnd type="none" w="sm" len="sm"/>
                    </a:lnR>
                    <a:lnT w="38100" cap="flat" cmpd="sng" algn="ctr">
                      <a:solidFill>
                        <a:srgbClr val="1FF566"/>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V</a:t>
                      </a:r>
                      <a:r>
                        <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rPr>
                        <a:t>0</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(Å</a:t>
                      </a:r>
                      <a:r>
                        <a:rPr kumimoji="0" lang="en-US" sz="1800" b="0" i="0" u="none" strike="noStrike" cap="none" normalizeH="0" baseline="30000" dirty="0">
                          <a:ln>
                            <a:noFill/>
                          </a:ln>
                          <a:solidFill>
                            <a:srgbClr val="000000"/>
                          </a:solidFill>
                          <a:effectLst/>
                          <a:latin typeface="Arial Unicode MS" charset="0"/>
                          <a:ea typeface="ＭＳ Ｐゴシック" charset="0"/>
                          <a:cs typeface="Arial Unicode MS" charset="0"/>
                        </a:rPr>
                        <a:t>3</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a:t>
                      </a:r>
                      <a:endPar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endParaRPr>
                    </a:p>
                  </a:txBody>
                  <a:tcPr marT="45726" marB="45726" horzOverflow="overflow">
                    <a:lnL w="38100" cap="flat" cmpd="sng" algn="ctr">
                      <a:solidFill>
                        <a:srgbClr val="1FF566"/>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60.37</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70.54</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63.47</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63.09</a:t>
                      </a:r>
                    </a:p>
                  </a:txBody>
                  <a:tcPr marT="45726" marB="45726" horzOverflow="overflow">
                    <a:lnL>
                      <a:noFill/>
                    </a:lnL>
                    <a:lnR w="38100" cap="flat" cmpd="sng" algn="ctr">
                      <a:solidFill>
                        <a:srgbClr val="1FF566"/>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c</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a:t>
                      </a: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a</a:t>
                      </a:r>
                    </a:p>
                  </a:txBody>
                  <a:tcPr marT="45726" marB="45726" horzOverflow="overflow">
                    <a:lnL w="38100" cap="flat" cmpd="sng" algn="ctr">
                      <a:solidFill>
                        <a:srgbClr val="1FF566"/>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1.046</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1.239</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1.078</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1.071</a:t>
                      </a:r>
                    </a:p>
                  </a:txBody>
                  <a:tcPr marT="45726" marB="45726" horzOverflow="overflow">
                    <a:lnL>
                      <a:noFill/>
                    </a:lnL>
                    <a:lnR w="38100" cap="flat" cmpd="sng" algn="ctr">
                      <a:solidFill>
                        <a:srgbClr val="1FF566"/>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(Pb)</a:t>
                      </a:r>
                    </a:p>
                  </a:txBody>
                  <a:tcPr marT="45726" marB="45726" horzOverflow="overflow">
                    <a:lnL w="38100" cap="flat" cmpd="sng" algn="ctr">
                      <a:solidFill>
                        <a:srgbClr val="1FF566"/>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0.0000</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0.0000</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0.0000</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a:t>
                      </a:r>
                    </a:p>
                  </a:txBody>
                  <a:tcPr marT="45726" marB="45726" horzOverflow="overflow">
                    <a:lnL>
                      <a:noFill/>
                    </a:lnL>
                    <a:lnR w="38100" cap="flat" cmpd="sng" algn="ctr">
                      <a:solidFill>
                        <a:srgbClr val="1FF566"/>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(Ti)</a:t>
                      </a:r>
                    </a:p>
                  </a:txBody>
                  <a:tcPr marT="45726" marB="45726" horzOverflow="overflow">
                    <a:lnL w="38100" cap="flat" cmpd="sng" algn="ctr">
                      <a:solidFill>
                        <a:srgbClr val="1FF566"/>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0.5235</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0.5532</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0.5324</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0.538</a:t>
                      </a:r>
                    </a:p>
                  </a:txBody>
                  <a:tcPr marT="45726" marB="45726" horzOverflow="overflow">
                    <a:lnL>
                      <a:noFill/>
                    </a:lnL>
                    <a:lnR w="38100" cap="flat" cmpd="sng" algn="ctr">
                      <a:solidFill>
                        <a:srgbClr val="1FF566"/>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(O</a:t>
                      </a:r>
                      <a:r>
                        <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rPr>
                        <a:t>1,2</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a:t>
                      </a:r>
                    </a:p>
                  </a:txBody>
                  <a:tcPr marT="45726" marB="45726" horzOverflow="overflow">
                    <a:lnL w="38100" cap="flat" cmpd="sng" algn="ctr">
                      <a:solidFill>
                        <a:srgbClr val="1FF566"/>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0.5886</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0.6615</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0.6106</a:t>
                      </a:r>
                    </a:p>
                  </a:txBody>
                  <a:tcPr marT="45726" marB="45726"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0.612</a:t>
                      </a:r>
                    </a:p>
                  </a:txBody>
                  <a:tcPr marT="45726" marB="45726" horzOverflow="overflow">
                    <a:lnL>
                      <a:noFill/>
                    </a:lnL>
                    <a:lnR w="38100" cap="flat" cmpd="sng" algn="ctr">
                      <a:solidFill>
                        <a:srgbClr val="1FF566"/>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80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(O</a:t>
                      </a:r>
                      <a:r>
                        <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rPr>
                        <a:t>3</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a:t>
                      </a:r>
                    </a:p>
                  </a:txBody>
                  <a:tcPr marT="45726" marB="45726" horzOverflow="overflow">
                    <a:lnL w="38100" cap="flat" cmpd="sng" algn="ctr">
                      <a:solidFill>
                        <a:srgbClr val="1FF566"/>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38100" cap="flat" cmpd="sng" algn="ctr">
                      <a:solidFill>
                        <a:srgbClr val="1FF566"/>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0.0823</a:t>
                      </a:r>
                    </a:p>
                  </a:txBody>
                  <a:tcPr marT="45726" marB="45726" horzOverflow="overflow">
                    <a:lnL>
                      <a:noFill/>
                    </a:lnL>
                    <a:lnR>
                      <a:noFill/>
                    </a:lnR>
                    <a:lnT w="12700" cap="flat" cmpd="sng" algn="ctr">
                      <a:solidFill>
                        <a:schemeClr val="tx1"/>
                      </a:solidFill>
                      <a:prstDash val="solid"/>
                      <a:round/>
                      <a:headEnd type="none" w="sm" len="sm"/>
                      <a:tailEnd type="none" w="sm" len="sm"/>
                    </a:lnT>
                    <a:lnB w="38100" cap="flat" cmpd="sng" algn="ctr">
                      <a:solidFill>
                        <a:srgbClr val="1FF566"/>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0.1884</a:t>
                      </a:r>
                    </a:p>
                  </a:txBody>
                  <a:tcPr marT="45726" marB="45726" horzOverflow="overflow">
                    <a:lnL>
                      <a:noFill/>
                    </a:lnL>
                    <a:lnR>
                      <a:noFill/>
                    </a:lnR>
                    <a:lnT w="12700" cap="flat" cmpd="sng" algn="ctr">
                      <a:solidFill>
                        <a:schemeClr val="tx1"/>
                      </a:solidFill>
                      <a:prstDash val="solid"/>
                      <a:round/>
                      <a:headEnd type="none" w="sm" len="sm"/>
                      <a:tailEnd type="none" w="sm" len="sm"/>
                    </a:lnT>
                    <a:lnB w="38100" cap="flat" cmpd="sng" algn="ctr">
                      <a:solidFill>
                        <a:srgbClr val="1FF566"/>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0.1083</a:t>
                      </a:r>
                    </a:p>
                  </a:txBody>
                  <a:tcPr marT="45726" marB="45726" horzOverflow="overflow">
                    <a:lnL>
                      <a:noFill/>
                    </a:lnL>
                    <a:lnR>
                      <a:noFill/>
                    </a:lnR>
                    <a:lnT w="12700" cap="flat" cmpd="sng" algn="ctr">
                      <a:solidFill>
                        <a:schemeClr val="tx1"/>
                      </a:solidFill>
                      <a:prstDash val="solid"/>
                      <a:round/>
                      <a:headEnd type="none" w="sm" len="sm"/>
                      <a:tailEnd type="none" w="sm" len="sm"/>
                    </a:lnT>
                    <a:lnB w="38100" cap="flat" cmpd="sng" algn="ctr">
                      <a:solidFill>
                        <a:srgbClr val="1FF566"/>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0.112</a:t>
                      </a:r>
                    </a:p>
                  </a:txBody>
                  <a:tcPr marT="45726" marB="45726" horzOverflow="overflow">
                    <a:lnL>
                      <a:noFill/>
                    </a:lnL>
                    <a:lnR w="38100" cap="flat" cmpd="sng" algn="ctr">
                      <a:solidFill>
                        <a:srgbClr val="1FF566"/>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1FF566"/>
                      </a:solidFill>
                      <a:prstDash val="solid"/>
                      <a:round/>
                      <a:headEnd type="none" w="sm" len="sm"/>
                      <a:tailEnd type="none" w="sm" len="sm"/>
                    </a:lnB>
                    <a:lnTlToBr>
                      <a:noFill/>
                    </a:lnTlToBr>
                    <a:lnBlToTr>
                      <a:noFill/>
                    </a:lnBlToTr>
                    <a:noFill/>
                  </a:tcPr>
                </a:tc>
              </a:tr>
            </a:tbl>
          </a:graphicData>
        </a:graphic>
      </p:graphicFrame>
      <p:graphicFrame>
        <p:nvGraphicFramePr>
          <p:cNvPr id="545321" name="Group 553"/>
          <p:cNvGraphicFramePr>
            <a:graphicFrameLocks noGrp="1"/>
          </p:cNvGraphicFramePr>
          <p:nvPr>
            <p:extLst>
              <p:ext uri="{D42A27DB-BD31-4B8C-83A1-F6EECF244321}">
                <p14:modId xmlns:p14="http://schemas.microsoft.com/office/powerpoint/2010/main" val="137836990"/>
              </p:ext>
            </p:extLst>
          </p:nvPr>
        </p:nvGraphicFramePr>
        <p:xfrm>
          <a:off x="4495800" y="3733800"/>
          <a:ext cx="4572000" cy="2565509"/>
        </p:xfrm>
        <a:graphic>
          <a:graphicData uri="http://schemas.openxmlformats.org/drawingml/2006/table">
            <a:tbl>
              <a:tblPr/>
              <a:tblGrid>
                <a:gridCol w="1158875"/>
                <a:gridCol w="827088"/>
                <a:gridCol w="825500"/>
                <a:gridCol w="846137"/>
                <a:gridCol w="914400"/>
              </a:tblGrid>
              <a:tr h="36569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endParaRPr>
                    </a:p>
                  </a:txBody>
                  <a:tcPr marT="45694" marB="45694" horzOverflow="overflow">
                    <a:lnL w="38100" cap="flat" cmpd="sng" algn="ctr">
                      <a:solidFill>
                        <a:srgbClr val="33CAFF"/>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rgbClr val="33CAFF"/>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LDA</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rgbClr val="33CAFF"/>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PBE</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rgbClr val="33CAFF"/>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WC</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8100" cap="flat" cmpd="sng" algn="ctr">
                      <a:solidFill>
                        <a:srgbClr val="33CAFF"/>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Expt</a:t>
                      </a:r>
                    </a:p>
                  </a:txBody>
                  <a:tcPr marT="45694" marB="45694" horzOverflow="overflow">
                    <a:lnL w="12700" cap="flat" cmpd="sng" algn="ctr">
                      <a:solidFill>
                        <a:schemeClr val="tx1"/>
                      </a:solidFill>
                      <a:prstDash val="solid"/>
                      <a:round/>
                      <a:headEnd type="none" w="sm" len="sm"/>
                      <a:tailEnd type="none" w="sm" len="sm"/>
                    </a:lnL>
                    <a:lnR w="38100" cap="flat" cmpd="sng" algn="ctr">
                      <a:solidFill>
                        <a:srgbClr val="33CAFF"/>
                      </a:solidFill>
                      <a:prstDash val="solid"/>
                      <a:round/>
                      <a:headEnd type="none" w="sm" len="sm"/>
                      <a:tailEnd type="none" w="sm" len="sm"/>
                    </a:lnR>
                    <a:lnT w="38100" cap="flat" cmpd="sng" algn="ctr">
                      <a:solidFill>
                        <a:srgbClr val="33CAFF"/>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9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V</a:t>
                      </a:r>
                      <a:r>
                        <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rPr>
                        <a:t>0</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(Å</a:t>
                      </a:r>
                      <a:r>
                        <a:rPr kumimoji="0" lang="en-US" sz="1800" b="0" i="0" u="none" strike="noStrike" cap="none" normalizeH="0" baseline="30000" dirty="0">
                          <a:ln>
                            <a:noFill/>
                          </a:ln>
                          <a:solidFill>
                            <a:srgbClr val="000000"/>
                          </a:solidFill>
                          <a:effectLst/>
                          <a:latin typeface="Arial Unicode MS" charset="0"/>
                          <a:ea typeface="ＭＳ Ｐゴシック" charset="0"/>
                          <a:cs typeface="Arial Unicode MS" charset="0"/>
                        </a:rPr>
                        <a:t>3</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a:t>
                      </a:r>
                      <a:endPar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endParaRPr>
                    </a:p>
                  </a:txBody>
                  <a:tcPr marT="45694" marB="45694" horzOverflow="overflow">
                    <a:lnL w="38100" cap="flat" cmpd="sng" algn="ctr">
                      <a:solidFill>
                        <a:srgbClr val="33CAFF"/>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61.59</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67.47</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64.04</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64.04</a:t>
                      </a:r>
                    </a:p>
                  </a:txBody>
                  <a:tcPr marT="45694" marB="45694" horzOverflow="overflow">
                    <a:lnL w="12700" cap="flat" cmpd="sng" algn="ctr">
                      <a:solidFill>
                        <a:schemeClr val="tx1"/>
                      </a:solidFill>
                      <a:prstDash val="solid"/>
                      <a:round/>
                      <a:headEnd type="none" w="sm" len="sm"/>
                      <a:tailEnd type="none" w="sm" len="sm"/>
                    </a:lnL>
                    <a:lnR w="38100" cap="flat" cmpd="sng" algn="ctr">
                      <a:solidFill>
                        <a:srgbClr val="33CAFF"/>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9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sym typeface="Math1" charset="0"/>
                        </a:rPr>
                        <a:t>α</a:t>
                      </a:r>
                      <a:r>
                        <a:rPr kumimoji="0" lang="en-US" sz="1800" b="0" i="0" u="none" strike="noStrike" cap="none" normalizeH="0" baseline="0" dirty="0" smtClean="0">
                          <a:ln>
                            <a:noFill/>
                          </a:ln>
                          <a:solidFill>
                            <a:srgbClr val="000000"/>
                          </a:solidFill>
                          <a:effectLst/>
                          <a:latin typeface="Arial Unicode MS" charset="0"/>
                          <a:ea typeface="ＭＳ Ｐゴシック" charset="0"/>
                          <a:cs typeface="Arial Unicode MS" charset="0"/>
                          <a:sym typeface="Math1" charset="0"/>
                        </a:rPr>
                        <a:t>(</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sym typeface="Math1" charset="0"/>
                        </a:rPr>
                        <a:t>º)</a:t>
                      </a:r>
                      <a:endPar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sym typeface="Math1" charset="0"/>
                      </a:endParaRPr>
                    </a:p>
                  </a:txBody>
                  <a:tcPr marT="45694" marB="45694" horzOverflow="overflow">
                    <a:lnL w="38100" cap="flat" cmpd="sng" algn="ctr">
                      <a:solidFill>
                        <a:srgbClr val="33CAFF"/>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89.91</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89.65</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89.86</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89.87</a:t>
                      </a:r>
                    </a:p>
                  </a:txBody>
                  <a:tcPr marT="45694" marB="45694" horzOverflow="overflow">
                    <a:lnL w="12700" cap="flat" cmpd="sng" algn="ctr">
                      <a:solidFill>
                        <a:schemeClr val="tx1"/>
                      </a:solidFill>
                      <a:prstDash val="solid"/>
                      <a:round/>
                      <a:headEnd type="none" w="sm" len="sm"/>
                      <a:tailEnd type="none" w="sm" len="sm"/>
                    </a:lnL>
                    <a:lnR w="38100" cap="flat" cmpd="sng" algn="ctr">
                      <a:solidFill>
                        <a:srgbClr val="33CAFF"/>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9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(Pb)</a:t>
                      </a:r>
                    </a:p>
                  </a:txBody>
                  <a:tcPr marT="45694" marB="45694" horzOverflow="overflow">
                    <a:lnL w="38100" cap="flat" cmpd="sng" algn="ctr">
                      <a:solidFill>
                        <a:srgbClr val="33CAFF"/>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0.0000</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0.0000</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0.0000</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0.0000</a:t>
                      </a:r>
                    </a:p>
                  </a:txBody>
                  <a:tcPr marT="45694" marB="45694" horzOverflow="overflow">
                    <a:lnL w="12700" cap="flat" cmpd="sng" algn="ctr">
                      <a:solidFill>
                        <a:schemeClr val="tx1"/>
                      </a:solidFill>
                      <a:prstDash val="solid"/>
                      <a:round/>
                      <a:headEnd type="none" w="sm" len="sm"/>
                      <a:tailEnd type="none" w="sm" len="sm"/>
                    </a:lnL>
                    <a:lnR w="38100" cap="flat" cmpd="sng" algn="ctr">
                      <a:solidFill>
                        <a:srgbClr val="33CAFF"/>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9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(Ti)</a:t>
                      </a:r>
                    </a:p>
                  </a:txBody>
                  <a:tcPr marT="45694" marB="45694" horzOverflow="overflow">
                    <a:lnL w="38100" cap="flat" cmpd="sng" algn="ctr">
                      <a:solidFill>
                        <a:srgbClr val="33CAFF"/>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0.4901</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0.4845</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0.4883</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0.487</a:t>
                      </a:r>
                    </a:p>
                  </a:txBody>
                  <a:tcPr marT="45694" marB="45694" horzOverflow="overflow">
                    <a:lnL w="12700" cap="flat" cmpd="sng" algn="ctr">
                      <a:solidFill>
                        <a:schemeClr val="tx1"/>
                      </a:solidFill>
                      <a:prstDash val="solid"/>
                      <a:round/>
                      <a:headEnd type="none" w="sm" len="sm"/>
                      <a:tailEnd type="none" w="sm" len="sm"/>
                    </a:lnL>
                    <a:lnR w="38100" cap="flat" cmpd="sng" algn="ctr">
                      <a:solidFill>
                        <a:srgbClr val="33CAFF"/>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9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(O</a:t>
                      </a:r>
                      <a:r>
                        <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rPr>
                        <a:t>1,2</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a:t>
                      </a:r>
                    </a:p>
                  </a:txBody>
                  <a:tcPr marT="45694" marB="45694" horzOverflow="overflow">
                    <a:lnL w="38100" cap="flat" cmpd="sng" algn="ctr">
                      <a:solidFill>
                        <a:srgbClr val="33CAFF"/>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0.5092</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0.5172</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0.5116</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0.511</a:t>
                      </a:r>
                    </a:p>
                  </a:txBody>
                  <a:tcPr marT="45694" marB="45694" horzOverflow="overflow">
                    <a:lnL w="12700" cap="flat" cmpd="sng" algn="ctr">
                      <a:solidFill>
                        <a:schemeClr val="tx1"/>
                      </a:solidFill>
                      <a:prstDash val="solid"/>
                      <a:round/>
                      <a:headEnd type="none" w="sm" len="sm"/>
                      <a:tailEnd type="none" w="sm" len="sm"/>
                    </a:lnL>
                    <a:lnR w="38100" cap="flat" cmpd="sng" algn="ctr">
                      <a:solidFill>
                        <a:srgbClr val="33CAFF"/>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7126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800" b="0" i="1" u="none" strike="noStrike" cap="none" normalizeH="0" baseline="0" dirty="0">
                          <a:ln>
                            <a:noFill/>
                          </a:ln>
                          <a:solidFill>
                            <a:srgbClr val="000000"/>
                          </a:solidFill>
                          <a:effectLst/>
                          <a:latin typeface="Arial Unicode MS" charset="0"/>
                          <a:ea typeface="ＭＳ Ｐゴシック" charset="0"/>
                          <a:cs typeface="Arial Unicode MS" charset="0"/>
                        </a:rPr>
                        <a:t>u</a:t>
                      </a:r>
                      <a:r>
                        <a:rPr kumimoji="0" lang="en-US" sz="1800" b="0" i="1" u="none" strike="noStrike" cap="none" normalizeH="0" baseline="-25000" dirty="0">
                          <a:ln>
                            <a:noFill/>
                          </a:ln>
                          <a:solidFill>
                            <a:srgbClr val="000000"/>
                          </a:solidFill>
                          <a:effectLst/>
                          <a:latin typeface="Arial Unicode MS" charset="0"/>
                          <a:ea typeface="ＭＳ Ｐゴシック" charset="0"/>
                          <a:cs typeface="Arial Unicode MS" charset="0"/>
                        </a:rPr>
                        <a:t>z</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(O</a:t>
                      </a:r>
                      <a:r>
                        <a:rPr kumimoji="0" lang="en-US" sz="1800" b="0" i="0" u="none" strike="noStrike" cap="none" normalizeH="0" baseline="-25000" dirty="0">
                          <a:ln>
                            <a:noFill/>
                          </a:ln>
                          <a:solidFill>
                            <a:srgbClr val="000000"/>
                          </a:solidFill>
                          <a:effectLst/>
                          <a:latin typeface="Arial Unicode MS" charset="0"/>
                          <a:ea typeface="ＭＳ Ｐゴシック" charset="0"/>
                          <a:cs typeface="Arial Unicode MS" charset="0"/>
                        </a:rPr>
                        <a:t>3</a:t>
                      </a:r>
                      <a:r>
                        <a:rPr kumimoji="0" lang="en-US" sz="1800" b="0" i="0" u="none" strike="noStrike" cap="none" normalizeH="0" baseline="0" dirty="0">
                          <a:ln>
                            <a:noFill/>
                          </a:ln>
                          <a:solidFill>
                            <a:srgbClr val="000000"/>
                          </a:solidFill>
                          <a:effectLst/>
                          <a:latin typeface="Arial Unicode MS" charset="0"/>
                          <a:ea typeface="ＭＳ Ｐゴシック" charset="0"/>
                          <a:cs typeface="Arial Unicode MS" charset="0"/>
                        </a:rPr>
                        <a:t>)</a:t>
                      </a:r>
                    </a:p>
                  </a:txBody>
                  <a:tcPr marT="45694" marB="45694" horzOverflow="overflow">
                    <a:lnL w="38100" cap="flat" cmpd="sng" algn="ctr">
                      <a:solidFill>
                        <a:srgbClr val="33CAFF"/>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33CAFF"/>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0.0150</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33CAFF"/>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0.0295</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33CAFF"/>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0.0184</a:t>
                      </a:r>
                    </a:p>
                  </a:txBody>
                  <a:tcPr marT="45694" marB="4569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33CAFF"/>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1400" b="0" i="0" u="none" strike="noStrike" cap="none" normalizeH="0" baseline="0" dirty="0">
                          <a:ln>
                            <a:noFill/>
                          </a:ln>
                          <a:solidFill>
                            <a:srgbClr val="000000"/>
                          </a:solidFill>
                          <a:effectLst/>
                          <a:latin typeface="Arial Unicode MS" charset="0"/>
                          <a:ea typeface="ＭＳ Ｐゴシック" charset="0"/>
                          <a:cs typeface="Arial Unicode MS" charset="0"/>
                        </a:rPr>
                        <a:t>0.018</a:t>
                      </a:r>
                    </a:p>
                  </a:txBody>
                  <a:tcPr marT="45694" marB="45694" horzOverflow="overflow">
                    <a:lnL w="12700" cap="flat" cmpd="sng" algn="ctr">
                      <a:solidFill>
                        <a:schemeClr val="tx1"/>
                      </a:solidFill>
                      <a:prstDash val="solid"/>
                      <a:round/>
                      <a:headEnd type="none" w="sm" len="sm"/>
                      <a:tailEnd type="none" w="sm" len="sm"/>
                    </a:lnL>
                    <a:lnR w="38100" cap="flat" cmpd="sng" algn="ctr">
                      <a:solidFill>
                        <a:srgbClr val="33CAFF"/>
                      </a:solidFill>
                      <a:prstDash val="solid"/>
                      <a:round/>
                      <a:headEnd type="none" w="sm" len="sm"/>
                      <a:tailEnd type="none" w="sm" len="sm"/>
                    </a:lnR>
                    <a:lnT w="12700" cap="flat" cmpd="sng" algn="ctr">
                      <a:solidFill>
                        <a:schemeClr val="tx1"/>
                      </a:solidFill>
                      <a:prstDash val="solid"/>
                      <a:round/>
                      <a:headEnd type="none" w="sm" len="sm"/>
                      <a:tailEnd type="none" w="sm" len="sm"/>
                    </a:lnT>
                    <a:lnB w="38100" cap="flat" cmpd="sng" algn="ctr">
                      <a:solidFill>
                        <a:srgbClr val="33CAFF"/>
                      </a:solidFill>
                      <a:prstDash val="solid"/>
                      <a:round/>
                      <a:headEnd type="none" w="sm" len="sm"/>
                      <a:tailEnd type="none" w="sm" len="sm"/>
                    </a:lnB>
                    <a:lnTlToBr>
                      <a:noFill/>
                    </a:lnTlToBr>
                    <a:lnBlToTr>
                      <a:noFill/>
                    </a:lnBlToTr>
                    <a:noFill/>
                  </a:tcPr>
                </a:tc>
              </a:tr>
            </a:tbl>
          </a:graphicData>
        </a:graphic>
      </p:graphicFrame>
      <p:sp>
        <p:nvSpPr>
          <p:cNvPr id="544871" name="Rectangle 103"/>
          <p:cNvSpPr>
            <a:spLocks noChangeArrowheads="1"/>
          </p:cNvSpPr>
          <p:nvPr/>
        </p:nvSpPr>
        <p:spPr bwMode="auto">
          <a:xfrm>
            <a:off x="1447800" y="3200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1" dirty="0">
                <a:solidFill>
                  <a:srgbClr val="1FF566"/>
                </a:solidFill>
                <a:latin typeface="Arial" charset="0"/>
              </a:rPr>
              <a:t>P4mm</a:t>
            </a:r>
            <a:r>
              <a:rPr lang="en-US" sz="1800" dirty="0">
                <a:solidFill>
                  <a:srgbClr val="1FF566"/>
                </a:solidFill>
                <a:latin typeface="Arial" charset="0"/>
              </a:rPr>
              <a:t> PbTiO</a:t>
            </a:r>
            <a:r>
              <a:rPr lang="en-US" sz="1800" baseline="-25000" dirty="0">
                <a:solidFill>
                  <a:srgbClr val="1FF566"/>
                </a:solidFill>
                <a:latin typeface="Arial" charset="0"/>
              </a:rPr>
              <a:t>3</a:t>
            </a:r>
            <a:endParaRPr lang="en-US" sz="2000" dirty="0">
              <a:solidFill>
                <a:srgbClr val="1FF566"/>
              </a:solidFill>
              <a:latin typeface="Arial" charset="0"/>
            </a:endParaRPr>
          </a:p>
        </p:txBody>
      </p:sp>
      <p:sp>
        <p:nvSpPr>
          <p:cNvPr id="544872" name="Rectangle 104"/>
          <p:cNvSpPr>
            <a:spLocks noChangeArrowheads="1"/>
          </p:cNvSpPr>
          <p:nvPr/>
        </p:nvSpPr>
        <p:spPr bwMode="auto">
          <a:xfrm>
            <a:off x="4267200" y="6248400"/>
            <a:ext cx="460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i="1" dirty="0">
                <a:solidFill>
                  <a:schemeClr val="bg1"/>
                </a:solidFill>
                <a:cs typeface="Arial Unicode MS" charset="0"/>
              </a:rPr>
              <a:t>u</a:t>
            </a:r>
            <a:r>
              <a:rPr lang="en-US" sz="1800" i="1" baseline="-25000" dirty="0">
                <a:solidFill>
                  <a:schemeClr val="bg1"/>
                </a:solidFill>
                <a:cs typeface="Arial Unicode MS" charset="0"/>
              </a:rPr>
              <a:t>z</a:t>
            </a:r>
            <a:r>
              <a:rPr lang="en-US" sz="1800" dirty="0">
                <a:solidFill>
                  <a:schemeClr val="bg1"/>
                </a:solidFill>
                <a:cs typeface="Arial Unicode MS" charset="0"/>
              </a:rPr>
              <a:t> are given in terms of the lattice constants</a:t>
            </a:r>
          </a:p>
        </p:txBody>
      </p:sp>
      <p:pic>
        <p:nvPicPr>
          <p:cNvPr id="42087" name="Picture 105" descr="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34798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874" name="Rectangle 106"/>
          <p:cNvSpPr>
            <a:spLocks noGrp="1" noChangeArrowheads="1"/>
          </p:cNvSpPr>
          <p:nvPr>
            <p:ph type="body" sz="half" idx="1"/>
          </p:nvPr>
        </p:nvSpPr>
        <p:spPr>
          <a:xfrm>
            <a:off x="304800" y="1295400"/>
            <a:ext cx="4876800" cy="1828800"/>
          </a:xfrm>
        </p:spPr>
        <p:txBody>
          <a:bodyPr tIns="46038" bIns="46038"/>
          <a:lstStyle/>
          <a:p>
            <a:pPr>
              <a:lnSpc>
                <a:spcPct val="90000"/>
              </a:lnSpc>
              <a:defRPr/>
            </a:pPr>
            <a:r>
              <a:rPr lang="en-US" sz="2000" noProof="0" dirty="0"/>
              <a:t>The new GGA is </a:t>
            </a:r>
            <a:r>
              <a:rPr lang="en-US" sz="2000" noProof="0" dirty="0">
                <a:solidFill>
                  <a:srgbClr val="CC00CC"/>
                </a:solidFill>
              </a:rPr>
              <a:t>very accurate</a:t>
            </a:r>
            <a:r>
              <a:rPr lang="en-US" sz="2000" noProof="0" dirty="0"/>
              <a:t> for the ground state structure of ferroelectrics.</a:t>
            </a:r>
          </a:p>
          <a:p>
            <a:pPr>
              <a:lnSpc>
                <a:spcPct val="90000"/>
              </a:lnSpc>
              <a:defRPr/>
            </a:pPr>
            <a:r>
              <a:rPr lang="en-US" sz="2000" i="1" noProof="0" dirty="0"/>
              <a:t>V</a:t>
            </a:r>
            <a:r>
              <a:rPr lang="en-US" sz="2000" baseline="-25000" noProof="0" dirty="0"/>
              <a:t>x</a:t>
            </a:r>
            <a:r>
              <a:rPr lang="en-US" sz="2000" baseline="30000" noProof="0" dirty="0"/>
              <a:t>WC</a:t>
            </a:r>
            <a:r>
              <a:rPr lang="en-US" sz="2000" noProof="0" dirty="0"/>
              <a:t> differs from </a:t>
            </a:r>
            <a:r>
              <a:rPr lang="en-US" sz="2000" i="1" noProof="0" dirty="0"/>
              <a:t>V</a:t>
            </a:r>
            <a:r>
              <a:rPr lang="en-US" sz="2000" baseline="-25000" noProof="0" dirty="0"/>
              <a:t>x</a:t>
            </a:r>
            <a:r>
              <a:rPr lang="en-US" sz="2000" baseline="30000" noProof="0" dirty="0"/>
              <a:t>PBE</a:t>
            </a:r>
            <a:r>
              <a:rPr lang="en-US" sz="2000" noProof="0" dirty="0"/>
              <a:t> </a:t>
            </a:r>
            <a:r>
              <a:rPr lang="en-US" sz="2000" noProof="0" dirty="0">
                <a:solidFill>
                  <a:srgbClr val="CC00CC"/>
                </a:solidFill>
              </a:rPr>
              <a:t>significantly</a:t>
            </a:r>
            <a:r>
              <a:rPr lang="en-US" sz="2000" noProof="0" dirty="0"/>
              <a:t> only in core regions.</a:t>
            </a:r>
          </a:p>
          <a:p>
            <a:pPr>
              <a:lnSpc>
                <a:spcPct val="90000"/>
              </a:lnSpc>
              <a:defRPr/>
            </a:pPr>
            <a:r>
              <a:rPr lang="en-US" sz="2000" noProof="0" dirty="0"/>
              <a:t>In bonding regions, the difference </a:t>
            </a:r>
            <a:r>
              <a:rPr lang="en-US" sz="2000" i="1" noProof="0" dirty="0"/>
              <a:t>V</a:t>
            </a:r>
            <a:r>
              <a:rPr lang="en-US" sz="2000" baseline="-25000" noProof="0" dirty="0"/>
              <a:t>x</a:t>
            </a:r>
            <a:r>
              <a:rPr lang="en-US" sz="2000" baseline="30000" noProof="0" dirty="0"/>
              <a:t>WC</a:t>
            </a:r>
            <a:r>
              <a:rPr lang="en-US" sz="2000" noProof="0" dirty="0"/>
              <a:t> and </a:t>
            </a:r>
            <a:r>
              <a:rPr lang="en-US" sz="2000" i="1" noProof="0" dirty="0"/>
              <a:t>V</a:t>
            </a:r>
            <a:r>
              <a:rPr lang="en-US" sz="2000" baseline="-25000" noProof="0" dirty="0"/>
              <a:t>x</a:t>
            </a:r>
            <a:r>
              <a:rPr lang="en-US" sz="2000" baseline="30000" noProof="0" dirty="0"/>
              <a:t>PBE</a:t>
            </a:r>
            <a:r>
              <a:rPr lang="en-US" sz="2000" noProof="0" dirty="0"/>
              <a:t> is much smaller.</a:t>
            </a:r>
          </a:p>
        </p:txBody>
      </p:sp>
      <p:sp>
        <p:nvSpPr>
          <p:cNvPr id="544881" name="Rectangle 113"/>
          <p:cNvSpPr>
            <a:spLocks noChangeArrowheads="1"/>
          </p:cNvSpPr>
          <p:nvPr/>
        </p:nvSpPr>
        <p:spPr bwMode="auto">
          <a:xfrm>
            <a:off x="6477000" y="3200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i="1" dirty="0">
                <a:solidFill>
                  <a:srgbClr val="33CAFF"/>
                </a:solidFill>
                <a:latin typeface="Arial" charset="0"/>
              </a:rPr>
              <a:t>R3m</a:t>
            </a:r>
            <a:r>
              <a:rPr lang="en-US" sz="1800" dirty="0">
                <a:solidFill>
                  <a:srgbClr val="33CAFF"/>
                </a:solidFill>
                <a:latin typeface="Arial" charset="0"/>
              </a:rPr>
              <a:t> BaTiO</a:t>
            </a:r>
            <a:r>
              <a:rPr lang="en-US" sz="1800" baseline="-25000" dirty="0">
                <a:solidFill>
                  <a:srgbClr val="33CAFF"/>
                </a:solidFill>
                <a:latin typeface="Arial" charset="0"/>
              </a:rPr>
              <a:t>3</a:t>
            </a:r>
            <a:endParaRPr lang="en-US" sz="2000" baseline="-25000" dirty="0">
              <a:solidFill>
                <a:srgbClr val="33CAFF"/>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quarter" idx="2"/>
          </p:nvPr>
        </p:nvSpPr>
        <p:spPr>
          <a:xfrm>
            <a:off x="0" y="6400800"/>
            <a:ext cx="1905000" cy="457200"/>
          </a:xfrm>
        </p:spPr>
        <p:txBody>
          <a:bodyPr/>
          <a:lstStyle/>
          <a:p>
            <a:pPr>
              <a:defRPr/>
            </a:pPr>
            <a:r>
              <a:rPr lang="en-US" smtClean="0"/>
              <a:t>Cohen</a:t>
            </a:r>
            <a:endParaRPr lang="en-US" dirty="0"/>
          </a:p>
        </p:txBody>
      </p:sp>
      <p:sp>
        <p:nvSpPr>
          <p:cNvPr id="15" name="Footer Placeholder 4"/>
          <p:cNvSpPr>
            <a:spLocks noGrp="1"/>
          </p:cNvSpPr>
          <p:nvPr>
            <p:ph type="ftr" sz="quarter" idx="3"/>
          </p:nvPr>
        </p:nvSpPr>
        <p:spPr>
          <a:xfrm>
            <a:off x="1905000" y="6400800"/>
            <a:ext cx="5334000" cy="457200"/>
          </a:xfrm>
        </p:spPr>
        <p:txBody>
          <a:bodyPr/>
          <a:lstStyle/>
          <a:p>
            <a:pPr>
              <a:defRPr/>
            </a:pPr>
            <a:r>
              <a:rPr lang="en-US" smtClean="0"/>
              <a:t>QMC Summer School 2012 UIUC</a:t>
            </a:r>
            <a:endParaRPr lang="en-US" dirty="0"/>
          </a:p>
        </p:txBody>
      </p:sp>
      <p:sp>
        <p:nvSpPr>
          <p:cNvPr id="16" name="Slide Number Placeholder 5"/>
          <p:cNvSpPr>
            <a:spLocks noGrp="1"/>
          </p:cNvSpPr>
          <p:nvPr>
            <p:ph type="sldNum" sz="quarter" idx="4"/>
          </p:nvPr>
        </p:nvSpPr>
        <p:spPr>
          <a:xfrm>
            <a:off x="7239000" y="6400800"/>
            <a:ext cx="1905000" cy="457200"/>
          </a:xfrm>
        </p:spPr>
        <p:txBody>
          <a:bodyPr/>
          <a:lstStyle/>
          <a:p>
            <a:pPr>
              <a:defRPr/>
            </a:pPr>
            <a:fld id="{4BE3BA3F-40CF-FF44-ACB1-FEEE7BE2AB38}" type="slidenum">
              <a:rPr lang="en-US"/>
              <a:pPr>
                <a:defRPr/>
              </a:pPr>
              <a:t>26</a:t>
            </a:fld>
            <a:endParaRPr lang="en-US" dirty="0"/>
          </a:p>
        </p:txBody>
      </p:sp>
      <p:sp>
        <p:nvSpPr>
          <p:cNvPr id="564226" name="Rectangle 2"/>
          <p:cNvSpPr>
            <a:spLocks noGrp="1" noChangeArrowheads="1"/>
          </p:cNvSpPr>
          <p:nvPr>
            <p:ph type="title"/>
          </p:nvPr>
        </p:nvSpPr>
        <p:spPr>
          <a:xfrm>
            <a:off x="457200" y="198438"/>
            <a:ext cx="8153400" cy="550862"/>
          </a:xfrm>
        </p:spPr>
        <p:txBody>
          <a:bodyPr/>
          <a:lstStyle/>
          <a:p>
            <a:pPr>
              <a:defRPr/>
            </a:pPr>
            <a:r>
              <a:rPr lang="en-US" sz="3200" noProof="0" dirty="0">
                <a:solidFill>
                  <a:srgbClr val="FFFF00"/>
                </a:solidFill>
              </a:rPr>
              <a:t>Difference in x-c potentials for PbTiO</a:t>
            </a:r>
            <a:r>
              <a:rPr lang="en-US" sz="3200" baseline="-25000" noProof="0" dirty="0">
                <a:solidFill>
                  <a:srgbClr val="FFFF00"/>
                </a:solidFill>
              </a:rPr>
              <a:t>3</a:t>
            </a:r>
            <a:endParaRPr lang="en-US" sz="3200" noProof="0" dirty="0">
              <a:solidFill>
                <a:srgbClr val="FFFF00"/>
              </a:solidFill>
            </a:endParaRPr>
          </a:p>
        </p:txBody>
      </p:sp>
      <p:grpSp>
        <p:nvGrpSpPr>
          <p:cNvPr id="44038" name="Group 20"/>
          <p:cNvGrpSpPr>
            <a:grpSpLocks/>
          </p:cNvGrpSpPr>
          <p:nvPr/>
        </p:nvGrpSpPr>
        <p:grpSpPr bwMode="auto">
          <a:xfrm>
            <a:off x="-33338" y="2133600"/>
            <a:ext cx="4224338" cy="4343400"/>
            <a:chOff x="96" y="1104"/>
            <a:chExt cx="2661" cy="2736"/>
          </a:xfrm>
        </p:grpSpPr>
        <p:sp>
          <p:nvSpPr>
            <p:cNvPr id="564229" name="Text Box 5"/>
            <p:cNvSpPr txBox="1">
              <a:spLocks noChangeArrowheads="1"/>
            </p:cNvSpPr>
            <p:nvPr/>
          </p:nvSpPr>
          <p:spPr bwMode="auto">
            <a:xfrm>
              <a:off x="768" y="3648"/>
              <a:ext cx="862"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37FF37"/>
                  </a:solidFill>
                  <a:latin typeface="Times New Roman" charset="0"/>
                </a:rPr>
                <a:t>PBE – LDA V</a:t>
              </a:r>
              <a:r>
                <a:rPr lang="en-US" baseline="-25000" dirty="0">
                  <a:solidFill>
                    <a:srgbClr val="37FF37"/>
                  </a:solidFill>
                  <a:latin typeface="Times New Roman" charset="0"/>
                </a:rPr>
                <a:t>X</a:t>
              </a:r>
              <a:r>
                <a:rPr lang="en-US" dirty="0">
                  <a:solidFill>
                    <a:srgbClr val="37FF37"/>
                  </a:solidFill>
                  <a:latin typeface="Times New Roman" charset="0"/>
                </a:rPr>
                <a:t> </a:t>
              </a:r>
            </a:p>
          </p:txBody>
        </p:sp>
        <p:sp>
          <p:nvSpPr>
            <p:cNvPr id="564232" name="Text Box 8"/>
            <p:cNvSpPr txBox="1">
              <a:spLocks noChangeArrowheads="1"/>
            </p:cNvSpPr>
            <p:nvPr/>
          </p:nvSpPr>
          <p:spPr bwMode="auto">
            <a:xfrm>
              <a:off x="96" y="3360"/>
              <a:ext cx="538"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Times New Roman" charset="0"/>
                </a:rPr>
                <a:t>-0.04 eV</a:t>
              </a:r>
            </a:p>
          </p:txBody>
        </p:sp>
        <p:sp>
          <p:nvSpPr>
            <p:cNvPr id="564233" name="Text Box 9"/>
            <p:cNvSpPr txBox="1">
              <a:spLocks noChangeArrowheads="1"/>
            </p:cNvSpPr>
            <p:nvPr/>
          </p:nvSpPr>
          <p:spPr bwMode="auto">
            <a:xfrm>
              <a:off x="1265" y="3360"/>
              <a:ext cx="271"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Times New Roman" charset="0"/>
                </a:rPr>
                <a:t>0.0</a:t>
              </a:r>
            </a:p>
          </p:txBody>
        </p:sp>
        <p:sp>
          <p:nvSpPr>
            <p:cNvPr id="564234" name="Text Box 10"/>
            <p:cNvSpPr txBox="1">
              <a:spLocks noChangeArrowheads="1"/>
            </p:cNvSpPr>
            <p:nvPr/>
          </p:nvSpPr>
          <p:spPr bwMode="auto">
            <a:xfrm>
              <a:off x="2256" y="3360"/>
              <a:ext cx="501"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Times New Roman" charset="0"/>
                </a:rPr>
                <a:t>0.04 eV</a:t>
              </a:r>
            </a:p>
          </p:txBody>
        </p:sp>
        <p:pic>
          <p:nvPicPr>
            <p:cNvPr id="44048" name="Picture 13" descr="VX_PBE_LSD_difference_low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 y="1104"/>
              <a:ext cx="2303"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39" name="Group 21"/>
          <p:cNvGrpSpPr>
            <a:grpSpLocks/>
          </p:cNvGrpSpPr>
          <p:nvPr/>
        </p:nvGrpSpPr>
        <p:grpSpPr bwMode="auto">
          <a:xfrm>
            <a:off x="4954588" y="2133600"/>
            <a:ext cx="3656012" cy="4267200"/>
            <a:chOff x="2832" y="1104"/>
            <a:chExt cx="2303" cy="2688"/>
          </a:xfrm>
        </p:grpSpPr>
        <p:sp>
          <p:nvSpPr>
            <p:cNvPr id="564231" name="Text Box 7"/>
            <p:cNvSpPr txBox="1">
              <a:spLocks noChangeArrowheads="1"/>
            </p:cNvSpPr>
            <p:nvPr/>
          </p:nvSpPr>
          <p:spPr bwMode="auto">
            <a:xfrm>
              <a:off x="3552" y="3600"/>
              <a:ext cx="831" cy="19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37FF37"/>
                  </a:solidFill>
                  <a:latin typeface="Times New Roman" charset="0"/>
                </a:rPr>
                <a:t>WC – PBE V</a:t>
              </a:r>
              <a:r>
                <a:rPr lang="en-US" baseline="-25000" dirty="0">
                  <a:solidFill>
                    <a:srgbClr val="37FF37"/>
                  </a:solidFill>
                  <a:latin typeface="Times New Roman" charset="0"/>
                </a:rPr>
                <a:t>X</a:t>
              </a:r>
              <a:r>
                <a:rPr lang="en-US" dirty="0">
                  <a:solidFill>
                    <a:srgbClr val="37FF37"/>
                  </a:solidFill>
                  <a:latin typeface="Times New Roman" charset="0"/>
                </a:rPr>
                <a:t> </a:t>
              </a:r>
            </a:p>
          </p:txBody>
        </p:sp>
        <p:pic>
          <p:nvPicPr>
            <p:cNvPr id="44043" name="Picture 14" descr="VX_WC_PBE_difference_low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 y="1104"/>
              <a:ext cx="2303" cy="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4242" name="VXC_WC_PBE_Difference.mpg">
            <a:hlinkClick r:id="" action="ppaction://media"/>
          </p:cNvPr>
          <p:cNvPicPr>
            <a:picLocks noGrp="1" noRot="1" noChangeAspect="1" noChangeArrowheads="1"/>
          </p:cNvPicPr>
          <p:nvPr>
            <p:ph idx="1"/>
            <a:vide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a:xfrm>
            <a:off x="3048000" y="727075"/>
            <a:ext cx="2819400" cy="25098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64247" name="Text Box 23"/>
          <p:cNvSpPr txBox="1">
            <a:spLocks noChangeArrowheads="1"/>
          </p:cNvSpPr>
          <p:nvPr/>
        </p:nvSpPr>
        <p:spPr bwMode="auto">
          <a:xfrm>
            <a:off x="5791200" y="1524000"/>
            <a:ext cx="1352550" cy="30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type="none" w="lg"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37FF37"/>
                </a:solidFill>
                <a:latin typeface="Times New Roman" charset="0"/>
              </a:rPr>
              <a:t>WC – PBE V</a:t>
            </a:r>
            <a:r>
              <a:rPr lang="en-US" baseline="-25000" dirty="0">
                <a:solidFill>
                  <a:srgbClr val="37FF37"/>
                </a:solidFill>
                <a:latin typeface="Times New Roman" charset="0"/>
              </a:rPr>
              <a:t>XC</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9" fill="hold"/>
                                        <p:tgtEl>
                                          <p:spTgt spid="5642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564242"/>
                </p:tgtEl>
              </p:cMediaNode>
            </p:video>
            <p:seq concurrent="1" nextAc="seek">
              <p:cTn id="8" restart="whenNotActive" fill="hold" evtFilter="cancelBubble" nodeType="interactiveSeq">
                <p:stCondLst>
                  <p:cond evt="onClick" delay="0">
                    <p:tgtEl>
                      <p:spTgt spid="56424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64242"/>
                                        </p:tgtEl>
                                      </p:cBhvr>
                                    </p:cmd>
                                  </p:childTnLst>
                                </p:cTn>
                              </p:par>
                            </p:childTnLst>
                          </p:cTn>
                        </p:par>
                      </p:childTnLst>
                    </p:cTn>
                  </p:par>
                </p:childTnLst>
              </p:cTn>
              <p:nextCondLst>
                <p:cond evt="onClick" delay="0">
                  <p:tgtEl>
                    <p:spTgt spid="56424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Functionals in Abinit</a:t>
            </a:r>
            <a:endParaRPr lang="en-US" noProof="0" dirty="0"/>
          </a:p>
        </p:txBody>
      </p:sp>
      <p:sp>
        <p:nvSpPr>
          <p:cNvPr id="3" name="Content Placeholder 2"/>
          <p:cNvSpPr>
            <a:spLocks noGrp="1"/>
          </p:cNvSpPr>
          <p:nvPr>
            <p:ph idx="1"/>
          </p:nvPr>
        </p:nvSpPr>
        <p:spPr>
          <a:xfrm>
            <a:off x="436563" y="1420813"/>
            <a:ext cx="8229600" cy="5094287"/>
          </a:xfrm>
        </p:spPr>
        <p:txBody>
          <a:bodyPr/>
          <a:lstStyle/>
          <a:p>
            <a:pPr>
              <a:buFontTx/>
              <a:buAutoNum type="arabicPeriod"/>
              <a:defRPr/>
            </a:pPr>
            <a:r>
              <a:rPr lang="en-US" sz="400" noProof="0" dirty="0">
                <a:latin typeface="Arial" charset="0"/>
                <a:ea typeface="ＭＳ Ｐゴシック" charset="0"/>
              </a:rPr>
              <a:t>001=&gt; XC_LDA_X [PAM Dirac, Proceedings of the Cambridge Philosophical Society 26, 376 (1930); F Bloch, Zeitschrift fuer Physik 57, 545 (1929) ]</a:t>
            </a:r>
          </a:p>
          <a:p>
            <a:pPr>
              <a:buFontTx/>
              <a:buAutoNum type="arabicPeriod"/>
              <a:defRPr/>
            </a:pPr>
            <a:r>
              <a:rPr lang="en-US" sz="400" noProof="0" dirty="0">
                <a:latin typeface="Arial" charset="0"/>
                <a:ea typeface="ＭＳ Ｐゴシック" charset="0"/>
              </a:rPr>
              <a:t>002=&gt; XC_LDA_C_WIGNER Wigner parametrization [EP Wigner, Trans. Faraday Soc. 34, 678 (1938) ]</a:t>
            </a:r>
          </a:p>
          <a:p>
            <a:pPr>
              <a:buFontTx/>
              <a:buAutoNum type="arabicPeriod"/>
              <a:defRPr/>
            </a:pPr>
            <a:r>
              <a:rPr lang="en-US" sz="400" noProof="0" dirty="0">
                <a:latin typeface="Arial" charset="0"/>
                <a:ea typeface="ＭＳ Ｐゴシック" charset="0"/>
              </a:rPr>
              <a:t>003=&gt; XC_LDA_C_RPA Random Phase Approximation [M Gell-Mann and KA Brueckner, Phys. Rev. 106, 364 (1957) ]</a:t>
            </a:r>
          </a:p>
          <a:p>
            <a:pPr>
              <a:buFontTx/>
              <a:buAutoNum type="arabicPeriod"/>
              <a:defRPr/>
            </a:pPr>
            <a:r>
              <a:rPr lang="en-US" sz="400" noProof="0" dirty="0">
                <a:latin typeface="Arial" charset="0"/>
                <a:ea typeface="ＭＳ Ｐゴシック" charset="0"/>
              </a:rPr>
              <a:t>004=&gt; XC_LDA_C_HL Hedin &amp; Lundqvist [L Hedin and BI Lundqvist, J. Phys. C 4, 2064 (1971) ]</a:t>
            </a:r>
          </a:p>
          <a:p>
            <a:pPr>
              <a:buFontTx/>
              <a:buAutoNum type="arabicPeriod"/>
              <a:defRPr/>
            </a:pPr>
            <a:r>
              <a:rPr lang="en-US" sz="400" noProof="0" dirty="0">
                <a:latin typeface="Arial" charset="0"/>
                <a:ea typeface="ＭＳ Ｐゴシック" charset="0"/>
              </a:rPr>
              <a:t>005=&gt; XC_LDA_C_GL ! Gunnarson &amp; Lundqvist [O Gunnarsson and BI Lundqvist, PRB 13, 4274 (1976) ]</a:t>
            </a:r>
          </a:p>
          <a:p>
            <a:pPr>
              <a:buFontTx/>
              <a:buAutoNum type="arabicPeriod"/>
              <a:defRPr/>
            </a:pPr>
            <a:r>
              <a:rPr lang="en-US" sz="400" noProof="0" dirty="0">
                <a:latin typeface="Arial" charset="0"/>
                <a:ea typeface="ＭＳ Ｐゴシック" charset="0"/>
              </a:rPr>
              <a:t>006=&gt; XC_LDA_C_XALPHA ! Slater's Xalpha ]</a:t>
            </a:r>
          </a:p>
          <a:p>
            <a:pPr>
              <a:buFontTx/>
              <a:buAutoNum type="arabicPeriod"/>
              <a:defRPr/>
            </a:pPr>
            <a:r>
              <a:rPr lang="en-US" sz="400" noProof="0" dirty="0">
                <a:latin typeface="Arial" charset="0"/>
                <a:ea typeface="ＭＳ Ｐゴシック" charset="0"/>
              </a:rPr>
              <a:t>007=&gt; XC_LDA_C_VWN ! Vosko, Wilk, &amp; Nussair [SH Vosko, L Wilk, and M Nusair, Can. J. Phys. 58, 1200 (1980) ]</a:t>
            </a:r>
          </a:p>
          <a:p>
            <a:pPr>
              <a:buFontTx/>
              <a:buAutoNum type="arabicPeriod"/>
              <a:defRPr/>
            </a:pPr>
            <a:r>
              <a:rPr lang="en-US" sz="400" noProof="0" dirty="0">
                <a:latin typeface="Arial" charset="0"/>
                <a:ea typeface="ＭＳ Ｐゴシック" charset="0"/>
              </a:rPr>
              <a:t>008=&gt; XC_LDA_C_VWN_RPA ! Vosko, Wilk, &amp; Nussair (RPA) [SH Vosko, L Wilk, and M Nusair, Can. J. Phys. 58, 1200 (1980) ]</a:t>
            </a:r>
          </a:p>
          <a:p>
            <a:pPr>
              <a:buFontTx/>
              <a:buAutoNum type="arabicPeriod"/>
              <a:defRPr/>
            </a:pPr>
            <a:r>
              <a:rPr lang="en-US" sz="400" noProof="0" dirty="0">
                <a:latin typeface="Arial" charset="0"/>
                <a:ea typeface="ＭＳ Ｐゴシック" charset="0"/>
              </a:rPr>
              <a:t>009=&gt; XC_LDA_C_PZ ! Perdew &amp; Zunger [Perdew and Zunger, Phys. Rev. B 23, 5048 (1981) ]</a:t>
            </a:r>
          </a:p>
          <a:p>
            <a:pPr>
              <a:buFontTx/>
              <a:buAutoNum type="arabicPeriod"/>
              <a:defRPr/>
            </a:pPr>
            <a:r>
              <a:rPr lang="en-US" sz="400" noProof="0" dirty="0">
                <a:latin typeface="Arial" charset="0"/>
                <a:ea typeface="ＭＳ Ｐゴシック" charset="0"/>
              </a:rPr>
              <a:t>010=&gt; XC_LDA_C_PZ_MOD ! Perdew &amp; Zunger (Modified) [Perdew and Zunger, Phys. Rev. B 23, 5048 (1981) Modified to improve the matching between the low and high rs part ]</a:t>
            </a:r>
          </a:p>
          <a:p>
            <a:pPr>
              <a:buFontTx/>
              <a:buAutoNum type="arabicPeriod"/>
              <a:defRPr/>
            </a:pPr>
            <a:r>
              <a:rPr lang="en-US" sz="400" noProof="0" dirty="0">
                <a:latin typeface="Arial" charset="0"/>
                <a:ea typeface="ＭＳ Ｐゴシック" charset="0"/>
              </a:rPr>
              <a:t>011=&gt; XC_LDA_C_OB_PZ ! Ortiz &amp; Ballone (PZ) [G Ortiz and P Ballone, Phys. Rev. B 50, 1391 (1994) ; G Ortiz and P Ballone, Phys. Rev. B 56, 9970(E) (1997) ; Perdew and Zunger, Phys. Rev. B 23, 5048 (1981) ]</a:t>
            </a:r>
          </a:p>
          <a:p>
            <a:pPr>
              <a:buFontTx/>
              <a:buAutoNum type="arabicPeriod"/>
              <a:defRPr/>
            </a:pPr>
            <a:r>
              <a:rPr lang="en-US" sz="400" noProof="0" dirty="0">
                <a:latin typeface="Arial" charset="0"/>
                <a:ea typeface="ＭＳ Ｐゴシック" charset="0"/>
              </a:rPr>
              <a:t>012=&gt; XC_LDA_C_PW ! Perdew &amp; Wang [JP Perdew and Y Wang, Phys. Rev. B 45, 13244 (1992) ]</a:t>
            </a:r>
          </a:p>
          <a:p>
            <a:pPr>
              <a:buFontTx/>
              <a:buAutoNum type="arabicPeriod"/>
              <a:defRPr/>
            </a:pPr>
            <a:r>
              <a:rPr lang="en-US" sz="400" noProof="0" dirty="0">
                <a:latin typeface="Arial" charset="0"/>
                <a:ea typeface="ＭＳ Ｐゴシック" charset="0"/>
              </a:rPr>
              <a:t>013=&gt; XC_LDA_C_PW_MOD ! Perdew &amp; Wang (Modified) [JP Perdew and Y Wang, Phys. Rev. B 45, 13244 (1992) ; Added extra digits to some constants as in the PBE routine see </a:t>
            </a:r>
            <a:r>
              <a:rPr lang="en-US" sz="400" noProof="0" dirty="0">
                <a:latin typeface="Arial" charset="0"/>
                <a:ea typeface="ＭＳ Ｐゴシック" charset="0"/>
                <a:hlinkClick r:id="rId2"/>
              </a:rPr>
              <a:t>http://www.chem.uci.edu/~kieron/dftold2/pbe.php</a:t>
            </a:r>
            <a:r>
              <a:rPr lang="en-US" sz="400" noProof="0" dirty="0">
                <a:latin typeface="Arial" charset="0"/>
                <a:ea typeface="ＭＳ Ｐゴシック" charset="0"/>
              </a:rPr>
              <a:t> (at some point it was available at http://dft.uci.edu/pbe.php) ]</a:t>
            </a:r>
          </a:p>
          <a:p>
            <a:pPr>
              <a:buFontTx/>
              <a:buAutoNum type="arabicPeriod"/>
              <a:defRPr/>
            </a:pPr>
            <a:r>
              <a:rPr lang="en-US" sz="400" noProof="0" dirty="0">
                <a:latin typeface="Arial" charset="0"/>
                <a:ea typeface="ＭＳ Ｐゴシック" charset="0"/>
              </a:rPr>
              <a:t>014=&gt; XC_LDA_C_OB_PW ! Ortiz &amp; Ballone (PW) [G Ortiz and P Ballone, Phys. Rev. B 50, 1391 (1994) ; G Ortiz and P Ballone, Phys. Rev. B 56, 9970(E) (1997) ; JP Perdew and Y Wang, Phys. Rev. B 45, 13244 (1992) ]</a:t>
            </a:r>
          </a:p>
          <a:p>
            <a:pPr>
              <a:buFontTx/>
              <a:buAutoNum type="arabicPeriod"/>
              <a:defRPr/>
            </a:pPr>
            <a:r>
              <a:rPr lang="en-US" sz="400" noProof="0" dirty="0">
                <a:latin typeface="Arial" charset="0"/>
                <a:ea typeface="ＭＳ Ｐゴシック" charset="0"/>
              </a:rPr>
              <a:t>017=&gt; XC_LDA_C_vBH ! von Barth &amp; Hedin [U von Barth and L Hedin, J. Phys. C: Solid State Phys. 5, 1629 (1972) ]</a:t>
            </a:r>
          </a:p>
          <a:p>
            <a:pPr>
              <a:buFontTx/>
              <a:buAutoNum type="arabicPeriod"/>
              <a:defRPr/>
            </a:pPr>
            <a:r>
              <a:rPr lang="en-US" sz="400" noProof="0" dirty="0">
                <a:latin typeface="Arial" charset="0"/>
                <a:ea typeface="ＭＳ Ｐゴシック" charset="0"/>
              </a:rPr>
              <a:t>020=&gt; XC_LDA_XC_TETER93 ! Teter 93 parametrization [S Goedecker, M Teter, J Hutter, PRB 54, 1703 (1996) ]</a:t>
            </a:r>
          </a:p>
          <a:p>
            <a:pPr>
              <a:buFontTx/>
              <a:buAutoNum type="arabicPeriod"/>
              <a:defRPr/>
            </a:pPr>
            <a:r>
              <a:rPr lang="en-US" sz="400" noProof="0" dirty="0">
                <a:latin typeface="Arial" charset="0"/>
                <a:ea typeface="ＭＳ Ｐゴシック" charset="0"/>
              </a:rPr>
              <a:t>GGA functionals (do not forget to add a minus sign, as discussed above)</a:t>
            </a:r>
          </a:p>
          <a:p>
            <a:pPr>
              <a:buFontTx/>
              <a:buAutoNum type="arabicPeriod"/>
              <a:defRPr/>
            </a:pPr>
            <a:r>
              <a:rPr lang="en-US" sz="400" noProof="0" dirty="0">
                <a:latin typeface="Arial" charset="0"/>
                <a:ea typeface="ＭＳ Ｐゴシック" charset="0"/>
              </a:rPr>
              <a:t>101=&gt; XC_GGA_X_PBE ! Perdew, Burke &amp; Ernzerhof exchange [JP Perdew, K Burke, and M Ernzerhof, Phys. Rev. Lett. 77, 3865 (1996) ; JP Perdew, K Burke, and M Ernzerhof, Phys. Rev. Lett. 78, 1396(E) (1997) ]</a:t>
            </a:r>
          </a:p>
          <a:p>
            <a:pPr>
              <a:buFontTx/>
              <a:buAutoNum type="arabicPeriod"/>
              <a:defRPr/>
            </a:pPr>
            <a:r>
              <a:rPr lang="en-US" sz="400" noProof="0" dirty="0">
                <a:latin typeface="Arial" charset="0"/>
                <a:ea typeface="ＭＳ Ｐゴシック" charset="0"/>
              </a:rPr>
              <a:t>102=&gt; XC_GGA_X_PBE_R ! Perdew, Burke &amp; Ernzerhof exchange (revised) [Y Zhang and W Yang, Phys. Rev. Lett 80, 890 (1998) ]</a:t>
            </a:r>
          </a:p>
          <a:p>
            <a:pPr>
              <a:buFontTx/>
              <a:buAutoNum type="arabicPeriod"/>
              <a:defRPr/>
            </a:pPr>
            <a:r>
              <a:rPr lang="en-US" sz="400" noProof="0" dirty="0">
                <a:latin typeface="Arial" charset="0"/>
                <a:ea typeface="ＭＳ Ｐゴシック" charset="0"/>
              </a:rPr>
              <a:t>103=&gt; XC_GGA_X_B86 ! Becke 86 Xalfa,beta,gamma [AD Becke, J. Chem. Phys 84, 4524 (1986) ]</a:t>
            </a:r>
          </a:p>
          <a:p>
            <a:pPr>
              <a:buFontTx/>
              <a:buAutoNum type="arabicPeriod"/>
              <a:defRPr/>
            </a:pPr>
            <a:r>
              <a:rPr lang="en-US" sz="400" noProof="0" dirty="0">
                <a:latin typeface="Arial" charset="0"/>
                <a:ea typeface="ＭＳ Ｐゴシック" charset="0"/>
              </a:rPr>
              <a:t>104=&gt; XC_GGA_X_B86_R ! Becke 86 Xalfa,beta,gamma (reoptimized) [AD Becke, J. Chem. Phys 84, 4524 (1986) ; AD Becke, J. Chem. Phys 107, 8554 (1997) ]</a:t>
            </a:r>
          </a:p>
          <a:p>
            <a:pPr>
              <a:buFontTx/>
              <a:buAutoNum type="arabicPeriod"/>
              <a:defRPr/>
            </a:pPr>
            <a:r>
              <a:rPr lang="en-US" sz="400" noProof="0" dirty="0">
                <a:latin typeface="Arial" charset="0"/>
                <a:ea typeface="ＭＳ Ｐゴシック" charset="0"/>
              </a:rPr>
              <a:t>105=&gt; XC_GGA_X_B86_MGC ! Becke 86 Xalfa,beta,gamma (with mod. grad. correction) [AD Becke, J. Chem. Phys 84, 4524 (1986) ; AD Becke, J. Chem. Phys 85, 7184 (1986) ]</a:t>
            </a:r>
          </a:p>
          <a:p>
            <a:pPr>
              <a:buFontTx/>
              <a:buAutoNum type="arabicPeriod"/>
              <a:defRPr/>
            </a:pPr>
            <a:r>
              <a:rPr lang="en-US" sz="400" noProof="0" dirty="0">
                <a:latin typeface="Arial" charset="0"/>
                <a:ea typeface="ＭＳ Ｐゴシック" charset="0"/>
              </a:rPr>
              <a:t>106=&gt; XC_GGA_X_B88 ! Becke 88 [AD Becke, Phys. Rev. A 38, 3098 (1988) ]</a:t>
            </a:r>
          </a:p>
          <a:p>
            <a:pPr>
              <a:buFontTx/>
              <a:buAutoNum type="arabicPeriod"/>
              <a:defRPr/>
            </a:pPr>
            <a:r>
              <a:rPr lang="en-US" sz="400" noProof="0" dirty="0">
                <a:latin typeface="Arial" charset="0"/>
                <a:ea typeface="ＭＳ Ｐゴシック" charset="0"/>
              </a:rPr>
              <a:t>107=&gt; XC_GGA_X_G96 ! Gill 96 [PMW Gill, Mol. Phys. 89, 433 (1996) ]</a:t>
            </a:r>
          </a:p>
          <a:p>
            <a:pPr>
              <a:buFontTx/>
              <a:buAutoNum type="arabicPeriod"/>
              <a:defRPr/>
            </a:pPr>
            <a:r>
              <a:rPr lang="en-US" sz="400" noProof="0" dirty="0">
                <a:latin typeface="Arial" charset="0"/>
                <a:ea typeface="ＭＳ Ｐゴシック" charset="0"/>
              </a:rPr>
              <a:t>108=&gt; XC_GGA_X_PW86 ! Perdew &amp; Wang 86 [JP Perdew and Y Wang, Phys. Rev. B 33, 8800 (1986) ]</a:t>
            </a:r>
          </a:p>
          <a:p>
            <a:pPr>
              <a:buFontTx/>
              <a:buAutoNum type="arabicPeriod"/>
              <a:defRPr/>
            </a:pPr>
            <a:r>
              <a:rPr lang="en-US" sz="400" noProof="0" dirty="0">
                <a:latin typeface="Arial" charset="0"/>
                <a:ea typeface="ＭＳ Ｐゴシック" charset="0"/>
              </a:rPr>
              <a:t>109=&gt; XC_GGA_X_PW91 ! Perdew &amp; Wang 91 [JP Perdew, in Proceedings of the 21st Annual International Symposium on the Electronic Structure of Solids, ed. by P Ziesche and H Eschrig (Akademie Verlag, Berlin, 1991), p. 11. ; JP Perdew, JA Chevary, SH Vosko, KA Jackson, MR Pederson, DJ Singh, and C Fiolhais, Phys. Rev. B 46, 6671 (1992) ; JP Perdew, JA Chevary, SH Vosko, KA Jackson, MR Pederson, DJ Singh, and C Fiolhais, Phys. Rev. B 48, 4978(E) (1993) ]</a:t>
            </a:r>
          </a:p>
          <a:p>
            <a:pPr>
              <a:buFontTx/>
              <a:buAutoNum type="arabicPeriod"/>
              <a:defRPr/>
            </a:pPr>
            <a:r>
              <a:rPr lang="en-US" sz="400" noProof="0" dirty="0">
                <a:latin typeface="Arial" charset="0"/>
                <a:ea typeface="ＭＳ Ｐゴシック" charset="0"/>
              </a:rPr>
              <a:t>110=&gt; XC_GGA_X_OPTX ! Handy &amp; Cohen OPTX 01 [NC Handy and AJ Cohen, Mol. Phys. 99, 403 (2001) ]</a:t>
            </a:r>
          </a:p>
          <a:p>
            <a:pPr>
              <a:buFontTx/>
              <a:buAutoNum type="arabicPeriod"/>
              <a:defRPr/>
            </a:pPr>
            <a:r>
              <a:rPr lang="en-US" sz="400" noProof="0" dirty="0">
                <a:latin typeface="Arial" charset="0"/>
                <a:ea typeface="ＭＳ Ｐゴシック" charset="0"/>
              </a:rPr>
              <a:t>111=&gt; XC_GGA_X_DK87_R1 ! dePristo &amp; Kress 87 (version R1) [AE DePristo and JD Kress, J. Chem. Phys. 86, 1425 (1987) ]</a:t>
            </a:r>
          </a:p>
          <a:p>
            <a:pPr>
              <a:buFontTx/>
              <a:buAutoNum type="arabicPeriod"/>
              <a:defRPr/>
            </a:pPr>
            <a:r>
              <a:rPr lang="en-US" sz="400" noProof="0" dirty="0">
                <a:latin typeface="Arial" charset="0"/>
                <a:ea typeface="ＭＳ Ｐゴシック" charset="0"/>
              </a:rPr>
              <a:t>112=&gt; XC_GGA_X_DK87_R2 ! dePristo &amp; Kress 87 (version R2) [AE DePristo and JD Kress, J. Chem. Phys. 86, 1425 (1987) ]</a:t>
            </a:r>
          </a:p>
          <a:p>
            <a:pPr>
              <a:buFontTx/>
              <a:buAutoNum type="arabicPeriod"/>
              <a:defRPr/>
            </a:pPr>
            <a:r>
              <a:rPr lang="en-US" sz="400" noProof="0" dirty="0">
                <a:latin typeface="Arial" charset="0"/>
                <a:ea typeface="ＭＳ Ｐゴシック" charset="0"/>
              </a:rPr>
              <a:t>113=&gt; XC_GGA_X_LG93 ! Lacks &amp; Gordon 93 [DJ Lacks and RG Gordon, Phys. Rev. A 47, 4681 (1993) ]</a:t>
            </a:r>
          </a:p>
          <a:p>
            <a:pPr>
              <a:buFontTx/>
              <a:buAutoNum type="arabicPeriod"/>
              <a:defRPr/>
            </a:pPr>
            <a:r>
              <a:rPr lang="en-US" sz="400" noProof="0" dirty="0">
                <a:latin typeface="Arial" charset="0"/>
                <a:ea typeface="ＭＳ Ｐゴシック" charset="0"/>
              </a:rPr>
              <a:t>114=&gt; XC_GGA_X_FT97_A ! Filatov &amp; Thiel 97 (version A) [M Filatov and W Thiel, Mol. Phys 91, 847 (1997) ]</a:t>
            </a:r>
          </a:p>
          <a:p>
            <a:pPr>
              <a:buFontTx/>
              <a:buAutoNum type="arabicPeriod"/>
              <a:defRPr/>
            </a:pPr>
            <a:r>
              <a:rPr lang="en-US" sz="400" noProof="0" dirty="0">
                <a:latin typeface="Arial" charset="0"/>
                <a:ea typeface="ＭＳ Ｐゴシック" charset="0"/>
              </a:rPr>
              <a:t>115=&gt; XC_GGA_X_FT97_B ! Filatov &amp; Thiel 97 (version B) [M Filatov and W Thiel, Mol. Phys 91, 847 (1997) ]</a:t>
            </a:r>
          </a:p>
          <a:p>
            <a:pPr>
              <a:buFontTx/>
              <a:buAutoNum type="arabicPeriod"/>
              <a:defRPr/>
            </a:pPr>
            <a:r>
              <a:rPr lang="en-US" sz="400" noProof="0" dirty="0">
                <a:latin typeface="Arial" charset="0"/>
                <a:ea typeface="ＭＳ Ｐゴシック" charset="0"/>
              </a:rPr>
              <a:t>116=&gt; XC_GGA_X_PBE_SOL ! Perdew, Burke &amp; Ernzerhof exchange (solids) [JP Perdew, et al, Phys. Rev. Lett. 100, 136406 (2008) ]</a:t>
            </a:r>
          </a:p>
          <a:p>
            <a:pPr>
              <a:buFontTx/>
              <a:buAutoNum type="arabicPeriod"/>
              <a:defRPr/>
            </a:pPr>
            <a:r>
              <a:rPr lang="en-US" sz="400" noProof="0" dirty="0">
                <a:latin typeface="Arial" charset="0"/>
                <a:ea typeface="ＭＳ Ｐゴシック" charset="0"/>
              </a:rPr>
              <a:t>117=&gt; XC_GGA_X_RPBE ! Hammer, Hansen &amp; Norskov (PBE-like) [B Hammer, LB Hansen and JK Norskov, Phys. Rev. B 59, 7413 (1999) ]</a:t>
            </a:r>
          </a:p>
          <a:p>
            <a:pPr>
              <a:buFontTx/>
              <a:buAutoNum type="arabicPeriod"/>
              <a:defRPr/>
            </a:pPr>
            <a:r>
              <a:rPr lang="en-US" sz="400" noProof="0" dirty="0">
                <a:latin typeface="Arial" charset="0"/>
                <a:ea typeface="ＭＳ Ｐゴシック" charset="0"/>
              </a:rPr>
              <a:t>118=&gt; XC_GGA_X_WC ! Wu &amp; Cohen [Z Wu and RE Cohen, Phys. Rev. B 73, 235116 (2006) ]</a:t>
            </a:r>
          </a:p>
          <a:p>
            <a:pPr>
              <a:buFontTx/>
              <a:buAutoNum type="arabicPeriod"/>
              <a:defRPr/>
            </a:pPr>
            <a:r>
              <a:rPr lang="en-US" sz="400" noProof="0" dirty="0">
                <a:latin typeface="Arial" charset="0"/>
                <a:ea typeface="ＭＳ Ｐゴシック" charset="0"/>
              </a:rPr>
              <a:t>119=&gt; XC_GGA_X_mPW91 ! Modified form of PW91 by Adamo &amp; Barone [C Adamo and V Barone, J. Chem. Phys. 108, 664 (1998) ]</a:t>
            </a:r>
          </a:p>
          <a:p>
            <a:pPr>
              <a:buFontTx/>
              <a:buAutoNum type="arabicPeriod"/>
              <a:defRPr/>
            </a:pPr>
            <a:r>
              <a:rPr lang="en-US" sz="400" noProof="0" dirty="0">
                <a:latin typeface="Arial" charset="0"/>
                <a:ea typeface="ＭＳ Ｐゴシック" charset="0"/>
              </a:rPr>
              <a:t>120=&gt; XC_GGA_X_AM05 ! Armiento &amp; Mattsson 05 exchange [R Armiento and AE Mattsson, Phys. Rev. B 72, 085108 (2005) ; AE Mattsson, R Armiento, J Paier, G Kresse, JM Wills, and TR Mattsson, J. Chem. Phys. 128, 084714 (2008) ]</a:t>
            </a:r>
          </a:p>
          <a:p>
            <a:pPr>
              <a:buFontTx/>
              <a:buAutoNum type="arabicPeriod"/>
              <a:defRPr/>
            </a:pPr>
            <a:r>
              <a:rPr lang="en-US" sz="400" noProof="0" dirty="0">
                <a:latin typeface="Arial" charset="0"/>
                <a:ea typeface="ＭＳ Ｐゴシック" charset="0"/>
              </a:rPr>
              <a:t>121=&gt; XC_GGA_X_PBEA ! Madsen (PBE-like) [G Madsen, Phys. Rev. B 75, 195108 (2007) ]</a:t>
            </a:r>
          </a:p>
          <a:p>
            <a:pPr>
              <a:buFontTx/>
              <a:buAutoNum type="arabicPeriod"/>
              <a:defRPr/>
            </a:pPr>
            <a:r>
              <a:rPr lang="en-US" sz="400" noProof="0" dirty="0">
                <a:latin typeface="Arial" charset="0"/>
                <a:ea typeface="ＭＳ Ｐゴシック" charset="0"/>
              </a:rPr>
              <a:t>122=&gt; XC_GGA_X_MPBE ! Adamo &amp; Barone modification to PBE [C Adamo and V Barone, J. Chem. Phys. 116, 5933 (2002) ]</a:t>
            </a:r>
          </a:p>
          <a:p>
            <a:pPr>
              <a:buFontTx/>
              <a:buAutoNum type="arabicPeriod"/>
              <a:defRPr/>
            </a:pPr>
            <a:r>
              <a:rPr lang="en-US" sz="400" noProof="0" dirty="0">
                <a:latin typeface="Arial" charset="0"/>
                <a:ea typeface="ＭＳ Ｐゴシック" charset="0"/>
              </a:rPr>
              <a:t>123=&gt; XC_GGA_X_XPBE ! xPBE reparametrization by Xu &amp; Goddard [X Xu and WA Goddard III, J. Chem. Phys. 121, 4068 (2004) ]</a:t>
            </a:r>
          </a:p>
          <a:p>
            <a:pPr>
              <a:buFontTx/>
              <a:buAutoNum type="arabicPeriod"/>
              <a:defRPr/>
            </a:pPr>
            <a:r>
              <a:rPr lang="en-US" sz="400" noProof="0" dirty="0">
                <a:latin typeface="Arial" charset="0"/>
                <a:ea typeface="ＭＳ Ｐゴシック" charset="0"/>
              </a:rPr>
              <a:t>130=&gt; XC_GGA_C_PBE ! Perdew, Burke &amp; Ernzerhof correlation [JP Perdew, K Burke, and M Ernzerhof, Phys. Rev. Lett. 77, 3865 (1996) ; JP Perdew, K Burke, and M Ernzerhof, Phys. Rev. Lett. 78, 1396(E) (1997) ]</a:t>
            </a:r>
          </a:p>
          <a:p>
            <a:pPr>
              <a:buFontTx/>
              <a:buAutoNum type="arabicPeriod"/>
              <a:defRPr/>
            </a:pPr>
            <a:r>
              <a:rPr lang="en-US" sz="400" noProof="0" dirty="0">
                <a:latin typeface="Arial" charset="0"/>
                <a:ea typeface="ＭＳ Ｐゴシック" charset="0"/>
              </a:rPr>
              <a:t>131=&gt; XC_GGA_C_LYP ! Lee, Yang &amp; Parr [C Lee, W Yang and RG Parr, Phys. Rev. B 37, 785 (1988) B Miehlich, A Savin, H Stoll and H Preuss, Chem. Phys. Lett. 157, 200 (1989) ]</a:t>
            </a:r>
          </a:p>
          <a:p>
            <a:pPr>
              <a:buFontTx/>
              <a:buAutoNum type="arabicPeriod"/>
              <a:defRPr/>
            </a:pPr>
            <a:r>
              <a:rPr lang="en-US" sz="400" noProof="0" dirty="0">
                <a:latin typeface="Arial" charset="0"/>
                <a:ea typeface="ＭＳ Ｐゴシック" charset="0"/>
              </a:rPr>
              <a:t>132=&gt; XC_GGA_C_P86 ! Perdew 86 [JP Perdew, Phys. Rev. B 33, 8822 (1986) ]</a:t>
            </a:r>
          </a:p>
          <a:p>
            <a:pPr>
              <a:buFontTx/>
              <a:buAutoNum type="arabicPeriod"/>
              <a:defRPr/>
            </a:pPr>
            <a:r>
              <a:rPr lang="en-US" sz="400" noProof="0" dirty="0">
                <a:latin typeface="Arial" charset="0"/>
                <a:ea typeface="ＭＳ Ｐゴシック" charset="0"/>
              </a:rPr>
              <a:t>133=&gt; XC_GGA_C_PBE_SOL ! Perdew, Burke &amp; Ernzerhof correlation SOL [JP Perdew, et al, Phys. Rev. Lett. 100, 136406 (2008) ]</a:t>
            </a:r>
          </a:p>
          <a:p>
            <a:pPr>
              <a:buFontTx/>
              <a:buAutoNum type="arabicPeriod"/>
              <a:defRPr/>
            </a:pPr>
            <a:r>
              <a:rPr lang="en-US" sz="400" noProof="0" dirty="0">
                <a:latin typeface="Arial" charset="0"/>
                <a:ea typeface="ＭＳ Ｐゴシック" charset="0"/>
              </a:rPr>
              <a:t>134=&gt; XC_GGA_C_PW91 ! Perdew &amp; Wang 91 [JP Perdew, JA Chevary, SH Vosko, KA Jackson, MR Pederson, DJ Singh, and C Fiolhais, Phys. Rev. B 46, 6671 (1992) ]</a:t>
            </a:r>
          </a:p>
          <a:p>
            <a:pPr>
              <a:buFontTx/>
              <a:buAutoNum type="arabicPeriod"/>
              <a:defRPr/>
            </a:pPr>
            <a:r>
              <a:rPr lang="en-US" sz="400" noProof="0" dirty="0">
                <a:latin typeface="Arial" charset="0"/>
                <a:ea typeface="ＭＳ Ｐゴシック" charset="0"/>
              </a:rPr>
              <a:t>135=&gt; XC_GGA_C_AM05 ! Armiento &amp; Mattsson 05 correlation [ R Armiento and AE Mattsson, Phys. Rev. B 72, 085108 (2005) ; AE Mattsson, R Armiento, J Paier, G Kresse, JM Wills, and TR Mattsson, J. Chem. Phys. 128, 084714 (2008) ]</a:t>
            </a:r>
          </a:p>
          <a:p>
            <a:pPr>
              <a:buFontTx/>
              <a:buAutoNum type="arabicPeriod"/>
              <a:defRPr/>
            </a:pPr>
            <a:r>
              <a:rPr lang="en-US" sz="400" noProof="0" dirty="0">
                <a:latin typeface="Arial" charset="0"/>
                <a:ea typeface="ＭＳ Ｐゴシック" charset="0"/>
              </a:rPr>
              <a:t>136=&gt; XC_GGA_C_XPBE ! xPBE reparametrization by Xu &amp; Goddard [X Xu and WA Goddard III, J. Chem. Phys. 121, 4068 (2004) ]</a:t>
            </a:r>
          </a:p>
          <a:p>
            <a:pPr>
              <a:buFontTx/>
              <a:buAutoNum type="arabicPeriod"/>
              <a:defRPr/>
            </a:pPr>
            <a:r>
              <a:rPr lang="en-US" sz="400" noProof="0" dirty="0">
                <a:latin typeface="Arial" charset="0"/>
                <a:ea typeface="ＭＳ Ｐゴシック" charset="0"/>
              </a:rPr>
              <a:t>137=&gt; XC_GGA_C_LM ! Langreth and Mehl correlation [DC Langreth and MJ Mehl, Phys. Rev. Lett. 47, 446 (1981) ]</a:t>
            </a:r>
          </a:p>
          <a:p>
            <a:pPr>
              <a:buFontTx/>
              <a:buAutoNum type="arabicPeriod"/>
              <a:defRPr/>
            </a:pPr>
            <a:r>
              <a:rPr lang="en-US" sz="400" noProof="0" dirty="0">
                <a:latin typeface="Arial" charset="0"/>
                <a:ea typeface="ＭＳ Ｐゴシック" charset="0"/>
              </a:rPr>
              <a:t>160=&gt; XC_GGA_XC_LB ! van Leeuwen &amp; Baerends [R van Leeuwen and EJ Baerends, Phys. Rev. A. 49, 2421 (1994) ]</a:t>
            </a:r>
          </a:p>
          <a:p>
            <a:pPr>
              <a:buFontTx/>
              <a:buAutoNum type="arabicPeriod"/>
              <a:defRPr/>
            </a:pPr>
            <a:r>
              <a:rPr lang="en-US" sz="400" noProof="0" dirty="0">
                <a:latin typeface="Arial" charset="0"/>
                <a:ea typeface="ＭＳ Ｐゴシック" charset="0"/>
              </a:rPr>
              <a:t>161=&gt; XC_GGA_XC_HCTH_93 ! HCTH functional fitted to 93 molecules [FA Hamprecht, AJ Cohen, DJ Tozer, and NC Handy, J. Chem. Phys. 109, 6264 (1998) ]</a:t>
            </a:r>
          </a:p>
          <a:p>
            <a:pPr>
              <a:buFontTx/>
              <a:buAutoNum type="arabicPeriod"/>
              <a:defRPr/>
            </a:pPr>
            <a:r>
              <a:rPr lang="en-US" sz="400" noProof="0" dirty="0">
                <a:latin typeface="Arial" charset="0"/>
                <a:ea typeface="ＭＳ Ｐゴシック" charset="0"/>
              </a:rPr>
              <a:t>162=&gt; XC_GGA_XC_HCTH_120 ! HCTH functional fitted to 120 molecules [AD Boese, NL Doltsinis, NC Handy, and M Sprik, J. Chem. Phys. 112, 1670 (2000) ]</a:t>
            </a:r>
          </a:p>
          <a:p>
            <a:pPr>
              <a:buFontTx/>
              <a:buAutoNum type="arabicPeriod"/>
              <a:defRPr/>
            </a:pPr>
            <a:r>
              <a:rPr lang="en-US" sz="400" noProof="0" dirty="0">
                <a:latin typeface="Arial" charset="0"/>
                <a:ea typeface="ＭＳ Ｐゴシック" charset="0"/>
              </a:rPr>
              <a:t>163=&gt; XC_GGA_XC_HCTH_147 ! HCTH functional fitted to 147 molecules [AD Boese, NL Doltsinis, NC Handy, and M Sprik, J. Chem. Phys. 112, 1670 (2000) ]</a:t>
            </a:r>
          </a:p>
          <a:p>
            <a:pPr>
              <a:buFontTx/>
              <a:buAutoNum type="arabicPeriod"/>
              <a:defRPr/>
            </a:pPr>
            <a:r>
              <a:rPr lang="en-US" sz="400" noProof="0" dirty="0">
                <a:latin typeface="Arial" charset="0"/>
                <a:ea typeface="ＭＳ Ｐゴシック" charset="0"/>
              </a:rPr>
              <a:t>164=&gt; XC_GGA_XC_HCTH_407 ! HCTH functional fitted to 407 molecules [AD Boese, and NC Handy, J. Chem. Phys. 114, 5497 (2001) ]</a:t>
            </a:r>
          </a:p>
          <a:p>
            <a:pPr>
              <a:buFontTx/>
              <a:buAutoNum type="arabicPeriod"/>
              <a:defRPr/>
            </a:pPr>
            <a:r>
              <a:rPr lang="en-US" sz="400" noProof="0" dirty="0">
                <a:latin typeface="Arial" charset="0"/>
                <a:ea typeface="ＭＳ Ｐゴシック" charset="0"/>
              </a:rPr>
              <a:t>165=&gt; XC_GGA_XC_EDF1 ! Empirical functionals from Adamson, Gill, and Pople [RD Adamson, PMW Gill, and JA Pople, Chem. Phys. Lett. 284 6 (1998) ]</a:t>
            </a:r>
          </a:p>
          <a:p>
            <a:pPr>
              <a:buFontTx/>
              <a:buAutoNum type="arabicPeriod"/>
              <a:defRPr/>
            </a:pPr>
            <a:r>
              <a:rPr lang="en-US" sz="400" noProof="0" dirty="0">
                <a:latin typeface="Arial" charset="0"/>
                <a:ea typeface="ＭＳ Ｐゴシック" charset="0"/>
              </a:rPr>
              <a:t>166=&gt; XC_GGA_XC_XLYP ! XLYP functional [X Xu and WA Goddard, III, PNAS 101, 2673 (2004) ]</a:t>
            </a:r>
          </a:p>
          <a:p>
            <a:pPr>
              <a:buFontTx/>
              <a:buAutoNum type="arabicPeriod"/>
              <a:defRPr/>
            </a:pPr>
            <a:r>
              <a:rPr lang="en-US" sz="400" noProof="0" dirty="0">
                <a:latin typeface="Arial" charset="0"/>
                <a:ea typeface="ＭＳ Ｐゴシック" charset="0"/>
              </a:rPr>
              <a:t>167=&gt; XC_GGA_XC_B97 ! Becke 97 [AD Becke, J. Chem. Phys. 107, 8554-8560 (1997) ]</a:t>
            </a:r>
          </a:p>
          <a:p>
            <a:pPr>
              <a:buFontTx/>
              <a:buAutoNum type="arabicPeriod"/>
              <a:defRPr/>
            </a:pPr>
            <a:r>
              <a:rPr lang="en-US" sz="400" noProof="0" dirty="0">
                <a:latin typeface="Arial" charset="0"/>
                <a:ea typeface="ＭＳ Ｐゴシック" charset="0"/>
              </a:rPr>
              <a:t>168=&gt; XC_GGA_XC_B97_1 ! Becke 97-1 [FA Hamprecht, AJ Cohen, DJ Tozer, and NC Handy, J. Chem. Phys. 109, 6264 (1998); AD Becke, J. Chem. Phys. 107, 8554-8560 (1997) ]</a:t>
            </a:r>
          </a:p>
          <a:p>
            <a:pPr>
              <a:buFontTx/>
              <a:buAutoNum type="arabicPeriod"/>
              <a:defRPr/>
            </a:pPr>
            <a:r>
              <a:rPr lang="en-US" sz="400" noProof="0" dirty="0">
                <a:latin typeface="Arial" charset="0"/>
                <a:ea typeface="ＭＳ Ｐゴシック" charset="0"/>
              </a:rPr>
              <a:t>169=&gt; XC_GGA_XC_B97_2 ! Becke 97-2 [AD Becke, J. Chem. Phys. 107, 8554-8560 (1997) ]</a:t>
            </a:r>
          </a:p>
          <a:p>
            <a:pPr>
              <a:buFontTx/>
              <a:buAutoNum type="arabicPeriod"/>
              <a:defRPr/>
            </a:pPr>
            <a:r>
              <a:rPr lang="en-US" sz="400" noProof="0" dirty="0">
                <a:latin typeface="Arial" charset="0"/>
                <a:ea typeface="ＭＳ Ｐゴシック" charset="0"/>
              </a:rPr>
              <a:t>202=&gt; XC_MGGA_X_TPSS ! Tao, Perdew, Staroverov &amp; Scuseria [J Tao, JP Perdew, VN Staroverov, and G Scuseria, Phys. Rev. Lett. 91, 146401 (2003) ; JP Perdew, J Tao, VN Staroverov, and G Scuseria, J. Chem. Phys. 120, 6898 (2004) ]</a:t>
            </a:r>
          </a:p>
          <a:p>
            <a:pPr>
              <a:buFontTx/>
              <a:buAutoNum type="arabicPeriod"/>
              <a:defRPr/>
            </a:pPr>
            <a:r>
              <a:rPr lang="en-US" sz="400" noProof="0" dirty="0">
                <a:latin typeface="Arial" charset="0"/>
                <a:ea typeface="ＭＳ Ｐゴシック" charset="0"/>
              </a:rPr>
              <a:t>203=&gt; XC_MGGA_X_M06L ! Zhao, Truhlar exchange [Y Zhao and DG Truhlar, JCP 125, 194101 (2006); Y Zhao and DG Truhlar, Theor. Chem. Account 120, 215 (2008) ]</a:t>
            </a:r>
          </a:p>
          <a:p>
            <a:pPr>
              <a:buFontTx/>
              <a:buAutoNum type="arabicPeriod"/>
              <a:defRPr/>
            </a:pPr>
            <a:r>
              <a:rPr lang="en-US" sz="400" noProof="0" dirty="0">
                <a:latin typeface="Arial" charset="0"/>
                <a:ea typeface="ＭＳ Ｐゴシック" charset="0"/>
              </a:rPr>
              <a:t>204=&gt; XC_MGGA_X_GVT4 ! GVT4 (X part of VSXC) from van Voorhis and Scuseria [T Van Voorhis and GE Scuseria, JCP 109, 400 (1998) ]</a:t>
            </a:r>
          </a:p>
          <a:p>
            <a:pPr>
              <a:buFontTx/>
              <a:buAutoNum type="arabicPeriod"/>
              <a:defRPr/>
            </a:pPr>
            <a:r>
              <a:rPr lang="en-US" sz="400" noProof="0" dirty="0">
                <a:latin typeface="Arial" charset="0"/>
                <a:ea typeface="ＭＳ Ｐゴシック" charset="0"/>
              </a:rPr>
              <a:t>205=&gt; XC_MGGA_X_TAU_HCTH ! tau-HCTH from Boese and Handy [AD Boese and NC Handy, JCP 116, 9559 (2002) ]</a:t>
            </a:r>
          </a:p>
          <a:p>
            <a:pPr>
              <a:buFontTx/>
              <a:buAutoNum type="arabicPeriod"/>
              <a:defRPr/>
            </a:pPr>
            <a:r>
              <a:rPr lang="en-US" sz="400" noProof="0" dirty="0">
                <a:latin typeface="Arial" charset="0"/>
                <a:ea typeface="ＭＳ Ｐゴシック" charset="0"/>
              </a:rPr>
              <a:t>207=&gt; XC_MGGA_X_BJ06 ! Becke &amp; Johnson correction to Becke-Roussel 89 [AD Becke and ER Johnson, J. Chem. Phys. 124, 221101 (2006) ] WARNING : this Vxc-only mGGA can only be used with a LDA correlation, typically Perdew-Wang 92.</a:t>
            </a:r>
          </a:p>
          <a:p>
            <a:pPr>
              <a:buFontTx/>
              <a:buAutoNum type="arabicPeriod"/>
              <a:defRPr/>
            </a:pPr>
            <a:r>
              <a:rPr lang="en-US" sz="400" noProof="0" dirty="0">
                <a:latin typeface="Arial" charset="0"/>
                <a:ea typeface="ＭＳ Ｐゴシック" charset="0"/>
              </a:rPr>
              <a:t>208=&gt; XC_MGGA_X_TB09 ! Tran-blaha - correction to Becke &amp; Johnson correction to Becke-Roussel 89 [F Tran and P Blaha, Phys. Rev. Lett. 102, 226401 (2009) ] WARNING : this Vxc-only mGGA can only be used with a LDA correlation, typically Perdew-Wang 92.</a:t>
            </a:r>
          </a:p>
          <a:p>
            <a:pPr>
              <a:buFontTx/>
              <a:buAutoNum type="arabicPeriod"/>
              <a:defRPr/>
            </a:pPr>
            <a:r>
              <a:rPr lang="en-US" sz="400" noProof="0" dirty="0">
                <a:latin typeface="Arial" charset="0"/>
                <a:ea typeface="ＭＳ Ｐゴシック" charset="0"/>
              </a:rPr>
              <a:t>209=&gt; XC_MGGA_X_RPP09 ! Rasanen, Pittalis, and Proetto correction to Becke &amp; Johnson [E Rasanen, S Pittalis &amp; C Proetto, arXiv:0909.1477 (2009) ] WARNING : this Vxc-only mGGA can only be used with a LDA correlation, typically Perdew-Wang 92.</a:t>
            </a:r>
          </a:p>
          <a:p>
            <a:pPr>
              <a:buFontTx/>
              <a:buAutoNum type="arabicPeriod"/>
              <a:defRPr/>
            </a:pPr>
            <a:r>
              <a:rPr lang="en-US" sz="400" noProof="0" dirty="0">
                <a:latin typeface="Arial" charset="0"/>
                <a:ea typeface="ＭＳ Ｐゴシック" charset="0"/>
              </a:rPr>
              <a:t>232=&gt; XC_MGGA_C_VSXC ! VSxc from Van Voorhis and Scuseria (correlation part) [T Van Voorhis and GE Scuseria, JCP 109, 400 (1998) ]</a:t>
            </a:r>
          </a:p>
          <a:p>
            <a:pPr>
              <a:buFontTx/>
              <a:buAutoNum type="arabicPeriod"/>
              <a:defRPr/>
            </a:pPr>
            <a:endParaRPr lang="en-US" sz="400" noProof="0" dirty="0">
              <a:latin typeface="Arial" charset="0"/>
              <a:ea typeface="ＭＳ Ｐゴシック" charset="0"/>
            </a:endParaRPr>
          </a:p>
        </p:txBody>
      </p:sp>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Screen Shot 2012-07-15 at 2.18.1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919163"/>
            <a:ext cx="299085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descr="Screen Shot 2012-07-15 at 2.18.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831850"/>
            <a:ext cx="280035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Screen Shot 2012-07-15 at 2.18.5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992188"/>
            <a:ext cx="2474912"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31763" y="285750"/>
            <a:ext cx="8739187" cy="476250"/>
          </a:xfrm>
          <a:prstGeom prst="rect">
            <a:avLst/>
          </a:prstGeom>
        </p:spPr>
        <p:txBody>
          <a:bodyPr/>
          <a:lstStyle/>
          <a:p>
            <a:pPr algn="ctr">
              <a:defRPr/>
            </a:pPr>
            <a:r>
              <a:rPr lang="en-US" sz="2800" b="1" kern="0" dirty="0">
                <a:solidFill>
                  <a:srgbClr val="2D2D8A"/>
                </a:solidFill>
                <a:latin typeface="Arial"/>
                <a:cs typeface="Arial"/>
              </a:rPr>
              <a:t>Available DFT E</a:t>
            </a:r>
            <a:r>
              <a:rPr lang="en-US" sz="2800" b="1" kern="0" baseline="-25000" dirty="0">
                <a:solidFill>
                  <a:srgbClr val="2D2D8A"/>
                </a:solidFill>
                <a:latin typeface="Arial"/>
                <a:cs typeface="Arial"/>
              </a:rPr>
              <a:t>xc</a:t>
            </a:r>
            <a:r>
              <a:rPr lang="en-US" sz="2800" b="1" kern="0" dirty="0">
                <a:solidFill>
                  <a:srgbClr val="2D2D8A"/>
                </a:solidFill>
                <a:latin typeface="Arial"/>
                <a:cs typeface="Arial"/>
              </a:rPr>
              <a:t> functionals in NWCHEM &gt; 100!!</a:t>
            </a:r>
          </a:p>
        </p:txBody>
      </p:sp>
      <p:sp>
        <p:nvSpPr>
          <p:cNvPr id="47109" name="Rectangle 1"/>
          <p:cNvSpPr>
            <a:spLocks noChangeArrowheads="1"/>
          </p:cNvSpPr>
          <p:nvPr/>
        </p:nvSpPr>
        <p:spPr bwMode="auto">
          <a:xfrm>
            <a:off x="5702300" y="6027738"/>
            <a:ext cx="3340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200" dirty="0"/>
          </a:p>
          <a:p>
            <a:r>
              <a:rPr lang="en-US" sz="1200" dirty="0"/>
              <a:t>http://www.nwchem-sw.org/index.php/Density_Functional_Theory_for_Molecules#Combined_Exchange_and_Correlation_Functionals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noProof="0" dirty="0"/>
          </a:p>
        </p:txBody>
      </p:sp>
      <p:pic>
        <p:nvPicPr>
          <p:cNvPr id="4813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422400"/>
            <a:ext cx="79248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94400"/>
            <a:ext cx="4114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2"/>
          </p:nvPr>
        </p:nvSpPr>
        <p:spPr/>
        <p:txBody>
          <a:bodyPr/>
          <a:lstStyle/>
          <a:p>
            <a:pPr>
              <a:defRPr/>
            </a:pPr>
            <a:r>
              <a:rPr lang="en-US" smtClean="0"/>
              <a:t>Cohen</a:t>
            </a:r>
            <a:endParaRPr lang="en-US" dirty="0"/>
          </a:p>
        </p:txBody>
      </p:sp>
      <p:sp>
        <p:nvSpPr>
          <p:cNvPr id="4" name="Footer Placeholder 3"/>
          <p:cNvSpPr>
            <a:spLocks noGrp="1"/>
          </p:cNvSpPr>
          <p:nvPr>
            <p:ph type="ftr" sz="quarter" idx="3"/>
          </p:nvPr>
        </p:nvSpPr>
        <p:spPr/>
        <p:txBody>
          <a:bodyPr/>
          <a:lstStyle/>
          <a:p>
            <a:pPr>
              <a:defRPr/>
            </a:pPr>
            <a:r>
              <a:rPr lang="en-US" smtClean="0"/>
              <a:t>QMC Summer School 2012 UIUC</a:t>
            </a:r>
            <a:endParaRPr lang="en-US" dirty="0"/>
          </a:p>
        </p:txBody>
      </p:sp>
      <p:sp>
        <p:nvSpPr>
          <p:cNvPr id="5" name="Slide Number Placeholder 4"/>
          <p:cNvSpPr>
            <a:spLocks noGrp="1"/>
          </p:cNvSpPr>
          <p:nvPr>
            <p:ph type="sldNum" sz="quarter" idx="4"/>
          </p:nvPr>
        </p:nvSpPr>
        <p:spPr/>
        <p:txBody>
          <a:bodyPr/>
          <a:lstStyle/>
          <a:p>
            <a:pPr>
              <a:defRPr/>
            </a:pPr>
            <a:fld id="{74ABB877-F4A4-EA4F-9E96-F550B35EC8A4}" type="slidenum">
              <a:rPr lang="en-US" smtClean="0"/>
              <a:pPr>
                <a:defRPr/>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noProof="0" dirty="0" smtClean="0">
                <a:latin typeface="Verdana" charset="0"/>
              </a:rPr>
              <a:t>What is Density Functional Theory?</a:t>
            </a:r>
          </a:p>
        </p:txBody>
      </p:sp>
      <p:sp>
        <p:nvSpPr>
          <p:cNvPr id="60419" name="Rectangle 3"/>
          <p:cNvSpPr>
            <a:spLocks noGrp="1" noChangeArrowheads="1"/>
          </p:cNvSpPr>
          <p:nvPr>
            <p:ph type="body" idx="1"/>
          </p:nvPr>
        </p:nvSpPr>
        <p:spPr/>
        <p:txBody>
          <a:bodyPr/>
          <a:lstStyle/>
          <a:p>
            <a:pPr eaLnBrk="1" hangingPunct="1">
              <a:defRPr/>
            </a:pPr>
            <a:r>
              <a:rPr lang="en-US" noProof="0" dirty="0" smtClean="0">
                <a:cs typeface="+mn-cs"/>
              </a:rPr>
              <a:t>DFT is an exact many-body theory for the ground state properties of an electronic system.</a:t>
            </a:r>
          </a:p>
          <a:p>
            <a:pPr lvl="1" eaLnBrk="1" hangingPunct="1">
              <a:defRPr/>
            </a:pPr>
            <a:r>
              <a:rPr lang="en-US" noProof="0" dirty="0" smtClean="0"/>
              <a:t>Atoms, molecules, surfaces, nanosystems, crystals</a:t>
            </a:r>
          </a:p>
          <a:p>
            <a:pPr eaLnBrk="1" hangingPunct="1">
              <a:defRPr/>
            </a:pPr>
            <a:r>
              <a:rPr lang="en-US" noProof="0" dirty="0" smtClean="0">
                <a:cs typeface="+mn-cs"/>
              </a:rPr>
              <a:t>Although DFT is formally exact, the exact functional is unknown.</a:t>
            </a:r>
          </a:p>
          <a:p>
            <a:pPr eaLnBrk="1" hangingPunct="1">
              <a:defRPr/>
            </a:pPr>
            <a:r>
              <a:rPr lang="en-US" noProof="0" dirty="0" smtClean="0">
                <a:cs typeface="+mn-cs"/>
              </a:rPr>
              <a:t>The exact functional probably does not have a closed form, and would be extremely non-local.</a:t>
            </a:r>
          </a:p>
          <a:p>
            <a:pPr eaLnBrk="1" hangingPunct="1">
              <a:defRPr/>
            </a:pPr>
            <a:r>
              <a:rPr lang="en-US" noProof="0" dirty="0" smtClean="0">
                <a:cs typeface="+mn-cs"/>
              </a:rPr>
              <a:t>Nevertheless, very good approximations are known which work well for many systems.</a:t>
            </a:r>
          </a:p>
          <a:p>
            <a:pPr eaLnBrk="1" hangingPunct="1">
              <a:defRPr/>
            </a:pPr>
            <a:r>
              <a:rPr lang="en-US" noProof="0" dirty="0" smtClean="0">
                <a:cs typeface="+mn-cs"/>
              </a:rPr>
              <a:t>In practice, DFT is good for structural stability, vibrational properties, elasticity, and equations of state. </a:t>
            </a:r>
          </a:p>
          <a:p>
            <a:pPr eaLnBrk="1" hangingPunct="1">
              <a:defRPr/>
            </a:pPr>
            <a:r>
              <a:rPr lang="en-US" noProof="0" dirty="0" smtClean="0">
                <a:cs typeface="+mn-cs"/>
              </a:rPr>
              <a:t>There are known problems with DFT, and accuracy is limited--there is no way to increase convergence or some parameter to obtain a more exact result. In other words there are uncontrolled approximations in all known functionals.</a:t>
            </a:r>
          </a:p>
          <a:p>
            <a:pPr eaLnBrk="1" hangingPunct="1">
              <a:defRPr/>
            </a:pPr>
            <a:r>
              <a:rPr lang="en-US" noProof="0" dirty="0" smtClean="0">
                <a:cs typeface="+mn-cs"/>
              </a:rPr>
              <a:t>Some systems are treated quite poorly by standard DFT.</a:t>
            </a:r>
          </a:p>
        </p:txBody>
      </p:sp>
      <p:sp>
        <p:nvSpPr>
          <p:cNvPr id="2" name="Date Placeholder 1"/>
          <p:cNvSpPr>
            <a:spLocks noGrp="1"/>
          </p:cNvSpPr>
          <p:nvPr>
            <p:ph type="dt" sz="half" idx="2"/>
          </p:nvPr>
        </p:nvSpPr>
        <p:spPr/>
        <p:txBody>
          <a:bodyPr/>
          <a:lstStyle/>
          <a:p>
            <a:pPr>
              <a:defRPr/>
            </a:pPr>
            <a:r>
              <a:rPr lang="en-US" smtClean="0"/>
              <a:t>Cohen</a:t>
            </a:r>
            <a:endParaRPr lang="en-US" dirty="0"/>
          </a:p>
        </p:txBody>
      </p:sp>
      <p:sp>
        <p:nvSpPr>
          <p:cNvPr id="3" name="Footer Placeholder 2"/>
          <p:cNvSpPr>
            <a:spLocks noGrp="1"/>
          </p:cNvSpPr>
          <p:nvPr>
            <p:ph type="ftr" sz="quarter" idx="3"/>
          </p:nvPr>
        </p:nvSpPr>
        <p:spPr/>
        <p:txBody>
          <a:bodyPr/>
          <a:lstStyle/>
          <a:p>
            <a:pPr>
              <a:defRPr/>
            </a:pPr>
            <a:r>
              <a:rPr lang="en-US" dirty="0" smtClean="0"/>
              <a:t>QMC Summer School 2012 UIUC</a:t>
            </a:r>
            <a:endParaRPr lang="en-US" dirty="0"/>
          </a:p>
        </p:txBody>
      </p:sp>
      <p:sp>
        <p:nvSpPr>
          <p:cNvPr id="4" name="Slide Number Placeholder 3"/>
          <p:cNvSpPr>
            <a:spLocks noGrp="1"/>
          </p:cNvSpPr>
          <p:nvPr>
            <p:ph type="sldNum" sz="quarter" idx="4"/>
          </p:nvPr>
        </p:nvSpPr>
        <p:spPr/>
        <p:txBody>
          <a:bodyPr/>
          <a:lstStyle/>
          <a:p>
            <a:pPr>
              <a:defRPr/>
            </a:pPr>
            <a:fld id="{74ABB877-F4A4-EA4F-9E96-F550B35EC8A4}" type="slidenum">
              <a:rPr lang="en-US" smtClean="0"/>
              <a:pPr>
                <a:defRPr/>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Basis Sets	</a:t>
            </a:r>
            <a:endParaRPr lang="en-US" noProof="0" dirty="0"/>
          </a:p>
        </p:txBody>
      </p:sp>
      <p:sp>
        <p:nvSpPr>
          <p:cNvPr id="3" name="Content Placeholder 2"/>
          <p:cNvSpPr>
            <a:spLocks noGrp="1"/>
          </p:cNvSpPr>
          <p:nvPr>
            <p:ph idx="1"/>
          </p:nvPr>
        </p:nvSpPr>
        <p:spPr/>
        <p:txBody>
          <a:bodyPr/>
          <a:lstStyle/>
          <a:p>
            <a:pPr>
              <a:defRPr/>
            </a:pPr>
            <a:r>
              <a:rPr lang="en-US" noProof="0" dirty="0" smtClean="0"/>
              <a:t>Plane Waves (pseudopotentials)</a:t>
            </a:r>
          </a:p>
          <a:p>
            <a:pPr>
              <a:defRPr/>
            </a:pPr>
            <a:endParaRPr lang="en-US" noProof="0" dirty="0" smtClean="0"/>
          </a:p>
          <a:p>
            <a:pPr>
              <a:defRPr/>
            </a:pPr>
            <a:r>
              <a:rPr lang="en-US" noProof="0" dirty="0" smtClean="0"/>
              <a:t>Wavelets and grids</a:t>
            </a:r>
          </a:p>
          <a:p>
            <a:pPr>
              <a:defRPr/>
            </a:pPr>
            <a:endParaRPr lang="en-US" noProof="0" dirty="0" smtClean="0"/>
          </a:p>
          <a:p>
            <a:pPr>
              <a:defRPr/>
            </a:pPr>
            <a:r>
              <a:rPr lang="en-US" noProof="0" dirty="0" smtClean="0"/>
              <a:t>Exponentials (“Slater type orbitals” STO)</a:t>
            </a:r>
          </a:p>
          <a:p>
            <a:pPr>
              <a:defRPr/>
            </a:pPr>
            <a:endParaRPr lang="en-US" noProof="0" dirty="0" smtClean="0"/>
          </a:p>
          <a:p>
            <a:pPr>
              <a:defRPr/>
            </a:pPr>
            <a:r>
              <a:rPr lang="en-US" noProof="0" dirty="0" smtClean="0"/>
              <a:t>Gaussians</a:t>
            </a:r>
          </a:p>
          <a:p>
            <a:pPr>
              <a:defRPr/>
            </a:pPr>
            <a:endParaRPr lang="en-US" noProof="0" dirty="0" smtClean="0"/>
          </a:p>
          <a:p>
            <a:pPr>
              <a:defRPr/>
            </a:pPr>
            <a:r>
              <a:rPr lang="en-US" noProof="0" dirty="0" smtClean="0"/>
              <a:t>APW (all-electron)</a:t>
            </a:r>
          </a:p>
          <a:p>
            <a:pPr>
              <a:defRPr/>
            </a:pPr>
            <a:r>
              <a:rPr lang="en-US" noProof="0" dirty="0" smtClean="0"/>
              <a:t>FLAPW (Linearized Augmented Plane Wave) (all-electron, full-potential)</a:t>
            </a:r>
          </a:p>
          <a:p>
            <a:pPr>
              <a:defRPr/>
            </a:pPr>
            <a:endParaRPr lang="en-US" noProof="0" dirty="0" smtClean="0"/>
          </a:p>
          <a:p>
            <a:pPr>
              <a:defRPr/>
            </a:pPr>
            <a:endParaRPr lang="en-US" noProof="0" dirty="0" smtClean="0"/>
          </a:p>
          <a:p>
            <a:pPr>
              <a:defRPr/>
            </a:pPr>
            <a:endParaRPr lang="en-US" noProof="0" dirty="0" smtClean="0"/>
          </a:p>
          <a:p>
            <a:pPr>
              <a:defRPr/>
            </a:pPr>
            <a:r>
              <a:rPr lang="en-US" noProof="0" dirty="0" smtClean="0"/>
              <a:t>FLMTO (Linearized Muffin Tin Orbitals) (all-electron, full-potential)</a:t>
            </a:r>
          </a:p>
          <a:p>
            <a:pPr>
              <a:defRPr/>
            </a:pPr>
            <a:r>
              <a:rPr lang="en-US" noProof="0" dirty="0" smtClean="0"/>
              <a:t>…</a:t>
            </a:r>
          </a:p>
          <a:p>
            <a:pPr>
              <a:defRPr/>
            </a:pPr>
            <a:endParaRPr lang="en-US" noProof="0" dirty="0"/>
          </a:p>
        </p:txBody>
      </p:sp>
      <p:pic>
        <p:nvPicPr>
          <p:cNvPr id="49155" name="Plane_Wave_3D_Animation_300x216_255Colors.gif">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822325"/>
            <a:ext cx="266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56" name="Object 6"/>
          <p:cNvGraphicFramePr>
            <a:graphicFrameLocks noChangeAspect="1"/>
          </p:cNvGraphicFramePr>
          <p:nvPr/>
        </p:nvGraphicFramePr>
        <p:xfrm>
          <a:off x="798513" y="1639888"/>
          <a:ext cx="1919287" cy="631825"/>
        </p:xfrm>
        <a:graphic>
          <a:graphicData uri="http://schemas.openxmlformats.org/presentationml/2006/ole">
            <mc:AlternateContent xmlns:mc="http://schemas.openxmlformats.org/markup-compatibility/2006">
              <mc:Choice xmlns:v="urn:schemas-microsoft-com:vml" Requires="v">
                <p:oleObj spid="_x0000_s49237" name="Equation" r:id="rId4" imgW="1231900" imgH="406400" progId="Equation.DSMT4">
                  <p:embed/>
                </p:oleObj>
              </mc:Choice>
              <mc:Fallback>
                <p:oleObj name="Equation" r:id="rId4" imgW="1231900" imgH="4064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3" y="1639888"/>
                        <a:ext cx="19192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7" name="Object 7"/>
          <p:cNvGraphicFramePr>
            <a:graphicFrameLocks noChangeAspect="1"/>
          </p:cNvGraphicFramePr>
          <p:nvPr/>
        </p:nvGraphicFramePr>
        <p:xfrm>
          <a:off x="884238" y="3055938"/>
          <a:ext cx="3409950" cy="460375"/>
        </p:xfrm>
        <a:graphic>
          <a:graphicData uri="http://schemas.openxmlformats.org/presentationml/2006/ole">
            <mc:AlternateContent xmlns:mc="http://schemas.openxmlformats.org/markup-compatibility/2006">
              <mc:Choice xmlns:v="urn:schemas-microsoft-com:vml" Requires="v">
                <p:oleObj spid="_x0000_s49238" name="Equation" r:id="rId6" imgW="1968500" imgH="266700" progId="Equation.DSMT4">
                  <p:embed/>
                </p:oleObj>
              </mc:Choice>
              <mc:Fallback>
                <p:oleObj name="Equation" r:id="rId6" imgW="1968500" imgH="2667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238" y="3055938"/>
                        <a:ext cx="3409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8" name="Object 8"/>
          <p:cNvGraphicFramePr>
            <a:graphicFrameLocks noChangeAspect="1"/>
          </p:cNvGraphicFramePr>
          <p:nvPr/>
        </p:nvGraphicFramePr>
        <p:xfrm>
          <a:off x="865188" y="3579813"/>
          <a:ext cx="3498850" cy="504825"/>
        </p:xfrm>
        <a:graphic>
          <a:graphicData uri="http://schemas.openxmlformats.org/presentationml/2006/ole">
            <mc:AlternateContent xmlns:mc="http://schemas.openxmlformats.org/markup-compatibility/2006">
              <mc:Choice xmlns:v="urn:schemas-microsoft-com:vml" Requires="v">
                <p:oleObj spid="_x0000_s49239" name="Equation" r:id="rId8" imgW="2019300" imgH="292100" progId="Equation.DSMT4">
                  <p:embed/>
                </p:oleObj>
              </mc:Choice>
              <mc:Fallback>
                <p:oleObj name="Equation" r:id="rId8" imgW="2019300" imgH="292100"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188" y="3579813"/>
                        <a:ext cx="34988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59" name="Object 9"/>
          <p:cNvGraphicFramePr>
            <a:graphicFrameLocks noChangeAspect="1"/>
          </p:cNvGraphicFramePr>
          <p:nvPr/>
        </p:nvGraphicFramePr>
        <p:xfrm>
          <a:off x="855663" y="704850"/>
          <a:ext cx="1671637" cy="742950"/>
        </p:xfrm>
        <a:graphic>
          <a:graphicData uri="http://schemas.openxmlformats.org/presentationml/2006/ole">
            <mc:AlternateContent xmlns:mc="http://schemas.openxmlformats.org/markup-compatibility/2006">
              <mc:Choice xmlns:v="urn:schemas-microsoft-com:vml" Requires="v">
                <p:oleObj spid="_x0000_s49240" name="Equation" r:id="rId10" imgW="800100" imgH="355600" progId="Equation.DSMT4">
                  <p:embed/>
                </p:oleObj>
              </mc:Choice>
              <mc:Fallback>
                <p:oleObj name="Equation" r:id="rId10" imgW="800100" imgH="355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5663" y="704850"/>
                        <a:ext cx="16716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4"/>
          <p:cNvPicPr>
            <a:picLocks noChangeAspect="1" noChangeArrowheads="1"/>
          </p:cNvPicPr>
          <p:nvPr/>
        </p:nvPicPr>
        <p:blipFill>
          <a:blip r:embed="rId12"/>
          <a:srcRect/>
          <a:stretch>
            <a:fillRect/>
          </a:stretch>
        </p:blipFill>
        <p:spPr bwMode="auto">
          <a:xfrm>
            <a:off x="902844" y="4882606"/>
            <a:ext cx="7466013" cy="877887"/>
          </a:xfrm>
          <a:prstGeom prst="rect">
            <a:avLst/>
          </a:prstGeom>
          <a:noFill/>
          <a:ln w="9525">
            <a:noFill/>
            <a:round/>
            <a:headEnd/>
            <a:tailEnd/>
          </a:ln>
        </p:spPr>
      </p:pic>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Solution</a:t>
            </a:r>
            <a:endParaRPr lang="en-US" noProof="0" dirty="0"/>
          </a:p>
        </p:txBody>
      </p:sp>
      <p:sp>
        <p:nvSpPr>
          <p:cNvPr id="3" name="Content Placeholder 2"/>
          <p:cNvSpPr>
            <a:spLocks noGrp="1"/>
          </p:cNvSpPr>
          <p:nvPr>
            <p:ph idx="1"/>
          </p:nvPr>
        </p:nvSpPr>
        <p:spPr/>
        <p:txBody>
          <a:bodyPr/>
          <a:lstStyle/>
          <a:p>
            <a:pPr>
              <a:defRPr/>
            </a:pPr>
            <a:r>
              <a:rPr lang="en-US" noProof="0" dirty="0" smtClean="0"/>
              <a:t>We have:</a:t>
            </a:r>
          </a:p>
          <a:p>
            <a:pPr>
              <a:defRPr/>
            </a:pPr>
            <a:endParaRPr lang="en-US" noProof="0" dirty="0"/>
          </a:p>
          <a:p>
            <a:pPr>
              <a:defRPr/>
            </a:pPr>
            <a:endParaRPr lang="en-US" noProof="0" dirty="0" smtClean="0"/>
          </a:p>
          <a:p>
            <a:pPr>
              <a:defRPr/>
            </a:pPr>
            <a:endParaRPr lang="en-US" noProof="0" dirty="0"/>
          </a:p>
          <a:p>
            <a:pPr>
              <a:defRPr/>
            </a:pPr>
            <a:endParaRPr lang="en-US" noProof="0" dirty="0" smtClean="0"/>
          </a:p>
          <a:p>
            <a:pPr>
              <a:defRPr/>
            </a:pPr>
            <a:endParaRPr lang="en-US" noProof="0" dirty="0"/>
          </a:p>
          <a:p>
            <a:pPr>
              <a:defRPr/>
            </a:pPr>
            <a:endParaRPr lang="en-US" noProof="0" dirty="0" smtClean="0"/>
          </a:p>
          <a:p>
            <a:pPr>
              <a:defRPr/>
            </a:pPr>
            <a:endParaRPr lang="en-US" noProof="0" dirty="0"/>
          </a:p>
          <a:p>
            <a:pPr>
              <a:defRPr/>
            </a:pPr>
            <a:endParaRPr lang="en-US" noProof="0" dirty="0" smtClean="0"/>
          </a:p>
          <a:p>
            <a:pPr>
              <a:defRPr/>
            </a:pPr>
            <a:endParaRPr lang="en-US" noProof="0" dirty="0"/>
          </a:p>
          <a:p>
            <a:pPr>
              <a:defRPr/>
            </a:pPr>
            <a:endParaRPr lang="en-US" noProof="0" dirty="0" smtClean="0"/>
          </a:p>
          <a:p>
            <a:pPr>
              <a:defRPr/>
            </a:pPr>
            <a:r>
              <a:rPr lang="en-US" noProof="0" dirty="0" smtClean="0"/>
              <a:t>Solve by diagonalization (generalized Hermitian eigenproblem, LAPACK), compact basis, LAPW, LMTO</a:t>
            </a:r>
          </a:p>
          <a:p>
            <a:pPr>
              <a:defRPr/>
            </a:pPr>
            <a:r>
              <a:rPr lang="en-US" noProof="0" dirty="0" smtClean="0"/>
              <a:t>Iterative diagonalization</a:t>
            </a:r>
          </a:p>
          <a:p>
            <a:pPr>
              <a:defRPr/>
            </a:pPr>
            <a:r>
              <a:rPr lang="en-US" noProof="0" dirty="0" smtClean="0"/>
              <a:t>Conjugate gradient</a:t>
            </a:r>
          </a:p>
          <a:p>
            <a:pPr>
              <a:defRPr/>
            </a:pPr>
            <a:r>
              <a:rPr lang="en-US" noProof="0" dirty="0" smtClean="0"/>
              <a:t>Car-Parrinello molecular dynamics (CPMD)</a:t>
            </a:r>
            <a:endParaRPr lang="en-US" noProof="0" dirty="0"/>
          </a:p>
        </p:txBody>
      </p:sp>
      <p:graphicFrame>
        <p:nvGraphicFramePr>
          <p:cNvPr id="50179" name="Object 3"/>
          <p:cNvGraphicFramePr>
            <a:graphicFrameLocks noChangeAspect="1"/>
          </p:cNvGraphicFramePr>
          <p:nvPr/>
        </p:nvGraphicFramePr>
        <p:xfrm>
          <a:off x="5448300" y="2730500"/>
          <a:ext cx="114300" cy="165100"/>
        </p:xfrm>
        <a:graphic>
          <a:graphicData uri="http://schemas.openxmlformats.org/presentationml/2006/ole">
            <mc:AlternateContent xmlns:mc="http://schemas.openxmlformats.org/markup-compatibility/2006">
              <mc:Choice xmlns:v="urn:schemas-microsoft-com:vml" Requires="v">
                <p:oleObj spid="_x0000_s50218" name="Equation" r:id="rId3" imgW="114300" imgH="165100" progId="Equation.DSMT4">
                  <p:embed/>
                </p:oleObj>
              </mc:Choice>
              <mc:Fallback>
                <p:oleObj name="Equation" r:id="rId3" imgW="114300" imgH="1651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273050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80" name="Object 8"/>
          <p:cNvGraphicFramePr>
            <a:graphicFrameLocks noChangeAspect="1"/>
          </p:cNvGraphicFramePr>
          <p:nvPr/>
        </p:nvGraphicFramePr>
        <p:xfrm>
          <a:off x="192088" y="1846263"/>
          <a:ext cx="8736012" cy="3254375"/>
        </p:xfrm>
        <a:graphic>
          <a:graphicData uri="http://schemas.openxmlformats.org/presentationml/2006/ole">
            <mc:AlternateContent xmlns:mc="http://schemas.openxmlformats.org/markup-compatibility/2006">
              <mc:Choice xmlns:v="urn:schemas-microsoft-com:vml" Requires="v">
                <p:oleObj spid="_x0000_s50219" name="Equation" r:id="rId5" imgW="4406900" imgH="1511300" progId="Equation.DSMT4">
                  <p:embed/>
                </p:oleObj>
              </mc:Choice>
              <mc:Fallback>
                <p:oleObj name="Equation" r:id="rId5" imgW="4406900" imgH="15113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088" y="1846263"/>
                        <a:ext cx="873601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31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Self-consistency</a:t>
            </a:r>
            <a:endParaRPr lang="en-US" noProof="0" dirty="0"/>
          </a:p>
        </p:txBody>
      </p:sp>
      <p:sp>
        <p:nvSpPr>
          <p:cNvPr id="4" name="Rectangle 3"/>
          <p:cNvSpPr/>
          <p:nvPr/>
        </p:nvSpPr>
        <p:spPr bwMode="auto">
          <a:xfrm>
            <a:off x="3060700" y="1435100"/>
            <a:ext cx="2374900" cy="584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solidFill>
                  <a:srgbClr val="000000"/>
                </a:solidFill>
              </a:rPr>
              <a:t>Initial guess for ρ</a:t>
            </a:r>
          </a:p>
        </p:txBody>
      </p:sp>
      <p:sp>
        <p:nvSpPr>
          <p:cNvPr id="5" name="Rectangle 4"/>
          <p:cNvSpPr/>
          <p:nvPr/>
        </p:nvSpPr>
        <p:spPr bwMode="auto">
          <a:xfrm>
            <a:off x="3073400" y="2474913"/>
            <a:ext cx="2374900" cy="584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solidFill>
                  <a:srgbClr val="000000"/>
                </a:solidFill>
              </a:rPr>
              <a:t>Compute v</a:t>
            </a:r>
            <a:r>
              <a:rPr lang="en-US" baseline="-25000" dirty="0">
                <a:solidFill>
                  <a:srgbClr val="000000"/>
                </a:solidFill>
              </a:rPr>
              <a:t>KS</a:t>
            </a:r>
            <a:r>
              <a:rPr lang="en-US" dirty="0">
                <a:solidFill>
                  <a:srgbClr val="000000"/>
                </a:solidFill>
              </a:rPr>
              <a:t>(ρ)</a:t>
            </a:r>
            <a:endParaRPr lang="en-US" baseline="-25000" dirty="0">
              <a:solidFill>
                <a:srgbClr val="000000"/>
              </a:solidFill>
            </a:endParaRPr>
          </a:p>
        </p:txBody>
      </p:sp>
      <p:sp>
        <p:nvSpPr>
          <p:cNvPr id="6" name="Rectangle 5"/>
          <p:cNvSpPr/>
          <p:nvPr/>
        </p:nvSpPr>
        <p:spPr bwMode="auto">
          <a:xfrm>
            <a:off x="3041650" y="3675063"/>
            <a:ext cx="2387600" cy="8255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solidFill>
                  <a:srgbClr val="000000"/>
                </a:solidFill>
              </a:rPr>
              <a:t>Solve for new ρ, compute E</a:t>
            </a:r>
            <a:endParaRPr lang="en-US" baseline="-25000" dirty="0">
              <a:solidFill>
                <a:srgbClr val="000000"/>
              </a:solidFill>
            </a:endParaRPr>
          </a:p>
        </p:txBody>
      </p:sp>
      <p:sp>
        <p:nvSpPr>
          <p:cNvPr id="7" name="Rectangle 6"/>
          <p:cNvSpPr/>
          <p:nvPr/>
        </p:nvSpPr>
        <p:spPr bwMode="auto">
          <a:xfrm>
            <a:off x="3060700" y="4932363"/>
            <a:ext cx="2374900" cy="584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solidFill>
                  <a:srgbClr val="000000"/>
                </a:solidFill>
              </a:rPr>
              <a:t>Converged? </a:t>
            </a:r>
            <a:endParaRPr lang="en-US" baseline="-25000" dirty="0">
              <a:solidFill>
                <a:srgbClr val="000000"/>
              </a:solidFill>
            </a:endParaRPr>
          </a:p>
        </p:txBody>
      </p:sp>
      <p:sp>
        <p:nvSpPr>
          <p:cNvPr id="8" name="Rectangle 7"/>
          <p:cNvSpPr/>
          <p:nvPr/>
        </p:nvSpPr>
        <p:spPr bwMode="auto">
          <a:xfrm>
            <a:off x="3060700" y="5956300"/>
            <a:ext cx="2374900" cy="584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solidFill>
                  <a:srgbClr val="000000"/>
                </a:solidFill>
              </a:rPr>
              <a:t>Mix old and new </a:t>
            </a:r>
            <a:endParaRPr lang="en-US" baseline="-25000" dirty="0">
              <a:solidFill>
                <a:srgbClr val="000000"/>
              </a:solidFill>
            </a:endParaRPr>
          </a:p>
        </p:txBody>
      </p:sp>
      <p:sp>
        <p:nvSpPr>
          <p:cNvPr id="9" name="Rectangle 8"/>
          <p:cNvSpPr/>
          <p:nvPr/>
        </p:nvSpPr>
        <p:spPr bwMode="auto">
          <a:xfrm>
            <a:off x="5867400" y="5080000"/>
            <a:ext cx="2374900" cy="787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dirty="0">
                <a:solidFill>
                  <a:srgbClr val="000000"/>
                </a:solidFill>
              </a:rPr>
              <a:t>Done, compute properties </a:t>
            </a:r>
            <a:endParaRPr lang="en-US" baseline="-25000" dirty="0">
              <a:solidFill>
                <a:srgbClr val="000000"/>
              </a:solidFill>
            </a:endParaRPr>
          </a:p>
        </p:txBody>
      </p:sp>
      <p:cxnSp>
        <p:nvCxnSpPr>
          <p:cNvPr id="24" name="Straight Arrow Connector 23"/>
          <p:cNvCxnSpPr/>
          <p:nvPr/>
        </p:nvCxnSpPr>
        <p:spPr bwMode="auto">
          <a:xfrm flipH="1">
            <a:off x="1000125" y="6254750"/>
            <a:ext cx="171291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p:nvPr/>
        </p:nvCxnSpPr>
        <p:spPr bwMode="auto">
          <a:xfrm flipH="1" flipV="1">
            <a:off x="1019175" y="2886075"/>
            <a:ext cx="19050" cy="31559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Arrow Connector 27"/>
          <p:cNvCxnSpPr/>
          <p:nvPr/>
        </p:nvCxnSpPr>
        <p:spPr bwMode="auto">
          <a:xfrm>
            <a:off x="1114425" y="2962275"/>
            <a:ext cx="171291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p:nvPr/>
        </p:nvCxnSpPr>
        <p:spPr bwMode="auto">
          <a:xfrm>
            <a:off x="4232275" y="2136775"/>
            <a:ext cx="0" cy="28733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p:cNvCxnSpPr/>
          <p:nvPr/>
        </p:nvCxnSpPr>
        <p:spPr bwMode="auto">
          <a:xfrm>
            <a:off x="4270375" y="3308350"/>
            <a:ext cx="0" cy="2889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p:cNvCxnSpPr/>
          <p:nvPr/>
        </p:nvCxnSpPr>
        <p:spPr bwMode="auto">
          <a:xfrm>
            <a:off x="4287838" y="4576763"/>
            <a:ext cx="0" cy="2889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p:cNvCxnSpPr/>
          <p:nvPr/>
        </p:nvCxnSpPr>
        <p:spPr bwMode="auto">
          <a:xfrm>
            <a:off x="4287838" y="5654675"/>
            <a:ext cx="0" cy="2889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Arrow Connector 34"/>
          <p:cNvCxnSpPr/>
          <p:nvPr/>
        </p:nvCxnSpPr>
        <p:spPr bwMode="auto">
          <a:xfrm>
            <a:off x="5561013" y="5349875"/>
            <a:ext cx="153987"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6" name="TextBox 35"/>
          <p:cNvSpPr txBox="1"/>
          <p:nvPr/>
        </p:nvSpPr>
        <p:spPr>
          <a:xfrm>
            <a:off x="3443288" y="5465763"/>
            <a:ext cx="527050" cy="460375"/>
          </a:xfrm>
          <a:prstGeom prst="rect">
            <a:avLst/>
          </a:prstGeom>
          <a:noFill/>
        </p:spPr>
        <p:txBody>
          <a:bodyPr wrap="none">
            <a:spAutoFit/>
          </a:bodyPr>
          <a:lstStyle/>
          <a:p>
            <a:pPr>
              <a:defRPr/>
            </a:pPr>
            <a:r>
              <a:rPr lang="en-US" dirty="0">
                <a:latin typeface="+mn-lt"/>
              </a:rPr>
              <a:t>no</a:t>
            </a:r>
          </a:p>
        </p:txBody>
      </p:sp>
      <p:sp>
        <p:nvSpPr>
          <p:cNvPr id="3" name="Date Placeholder 2"/>
          <p:cNvSpPr>
            <a:spLocks noGrp="1"/>
          </p:cNvSpPr>
          <p:nvPr>
            <p:ph type="dt" sz="half" idx="2"/>
          </p:nvPr>
        </p:nvSpPr>
        <p:spPr/>
        <p:txBody>
          <a:bodyPr/>
          <a:lstStyle/>
          <a:p>
            <a:pPr>
              <a:defRPr/>
            </a:pPr>
            <a:r>
              <a:rPr lang="en-US" smtClean="0"/>
              <a:t>Cohen</a:t>
            </a:r>
            <a:endParaRPr lang="en-US" dirty="0"/>
          </a:p>
        </p:txBody>
      </p:sp>
      <p:sp>
        <p:nvSpPr>
          <p:cNvPr id="10" name="Footer Placeholder 9"/>
          <p:cNvSpPr>
            <a:spLocks noGrp="1"/>
          </p:cNvSpPr>
          <p:nvPr>
            <p:ph type="ftr" sz="quarter" idx="3"/>
          </p:nvPr>
        </p:nvSpPr>
        <p:spPr/>
        <p:txBody>
          <a:bodyPr/>
          <a:lstStyle/>
          <a:p>
            <a:pPr>
              <a:defRPr/>
            </a:pPr>
            <a:r>
              <a:rPr lang="en-US" smtClean="0"/>
              <a:t>QMC Summer School 2012 UIUC</a:t>
            </a:r>
            <a:endParaRPr lang="en-US" dirty="0"/>
          </a:p>
        </p:txBody>
      </p:sp>
      <p:sp>
        <p:nvSpPr>
          <p:cNvPr id="11" name="Slide Number Placeholder 10"/>
          <p:cNvSpPr>
            <a:spLocks noGrp="1"/>
          </p:cNvSpPr>
          <p:nvPr>
            <p:ph type="sldNum" sz="quarter" idx="4"/>
          </p:nvPr>
        </p:nvSpPr>
        <p:spPr/>
        <p:txBody>
          <a:bodyPr/>
          <a:lstStyle/>
          <a:p>
            <a:pPr>
              <a:defRPr/>
            </a:pPr>
            <a:fld id="{74ABB877-F4A4-EA4F-9E96-F550B35EC8A4}" type="slidenum">
              <a:rPr lang="en-US" smtClean="0"/>
              <a:pPr>
                <a:defRPr/>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Car-Parrinello Molecular Dynamics</a:t>
            </a:r>
            <a:endParaRPr lang="en-US" noProof="0" dirty="0"/>
          </a:p>
        </p:txBody>
      </p:sp>
      <p:pic>
        <p:nvPicPr>
          <p:cNvPr id="5222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117600"/>
            <a:ext cx="81915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01600"/>
            <a:ext cx="4330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0" y="2470150"/>
            <a:ext cx="61722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100" y="5789613"/>
            <a:ext cx="673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2"/>
          </p:nvPr>
        </p:nvSpPr>
        <p:spPr/>
        <p:txBody>
          <a:bodyPr/>
          <a:lstStyle/>
          <a:p>
            <a:pPr>
              <a:defRPr/>
            </a:pPr>
            <a:r>
              <a:rPr lang="en-US" smtClean="0"/>
              <a:t>Cohen</a:t>
            </a:r>
            <a:endParaRPr lang="en-US" dirty="0"/>
          </a:p>
        </p:txBody>
      </p:sp>
      <p:sp>
        <p:nvSpPr>
          <p:cNvPr id="4" name="Footer Placeholder 3"/>
          <p:cNvSpPr>
            <a:spLocks noGrp="1"/>
          </p:cNvSpPr>
          <p:nvPr>
            <p:ph type="ftr" sz="quarter" idx="3"/>
          </p:nvPr>
        </p:nvSpPr>
        <p:spPr/>
        <p:txBody>
          <a:bodyPr/>
          <a:lstStyle/>
          <a:p>
            <a:pPr>
              <a:defRPr/>
            </a:pPr>
            <a:r>
              <a:rPr lang="en-US" smtClean="0"/>
              <a:t>QMC Summer School 2012 UIUC</a:t>
            </a:r>
            <a:endParaRPr lang="en-US" dirty="0"/>
          </a:p>
        </p:txBody>
      </p:sp>
      <p:sp>
        <p:nvSpPr>
          <p:cNvPr id="5" name="Slide Number Placeholder 4"/>
          <p:cNvSpPr>
            <a:spLocks noGrp="1"/>
          </p:cNvSpPr>
          <p:nvPr>
            <p:ph type="sldNum" sz="quarter" idx="4"/>
          </p:nvPr>
        </p:nvSpPr>
        <p:spPr/>
        <p:txBody>
          <a:bodyPr/>
          <a:lstStyle/>
          <a:p>
            <a:pPr>
              <a:defRPr/>
            </a:pPr>
            <a:fld id="{74ABB877-F4A4-EA4F-9E96-F550B35EC8A4}" type="slidenum">
              <a:rPr lang="en-US" smtClean="0"/>
              <a:pPr>
                <a:defRPr/>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k-point sampling</a:t>
            </a:r>
            <a:endParaRPr lang="en-US" noProof="0" dirty="0"/>
          </a:p>
        </p:txBody>
      </p:sp>
      <p:sp>
        <p:nvSpPr>
          <p:cNvPr id="3" name="Content Placeholder 2"/>
          <p:cNvSpPr>
            <a:spLocks noGrp="1"/>
          </p:cNvSpPr>
          <p:nvPr>
            <p:ph idx="1"/>
          </p:nvPr>
        </p:nvSpPr>
        <p:spPr/>
        <p:txBody>
          <a:bodyPr/>
          <a:lstStyle/>
          <a:p>
            <a:pPr>
              <a:defRPr/>
            </a:pPr>
            <a:r>
              <a:rPr lang="en-US" noProof="0" dirty="0" smtClean="0"/>
              <a:t>Finite set of k-points</a:t>
            </a:r>
          </a:p>
          <a:p>
            <a:pPr>
              <a:defRPr/>
            </a:pPr>
            <a:r>
              <a:rPr lang="en-US" noProof="0" dirty="0" smtClean="0"/>
              <a:t>Care is needed for proper symmetry</a:t>
            </a:r>
          </a:p>
          <a:p>
            <a:pPr>
              <a:defRPr/>
            </a:pPr>
            <a:r>
              <a:rPr lang="en-US" noProof="0" dirty="0" smtClean="0"/>
              <a:t>Regular grid centered at Γ(0,0,0)</a:t>
            </a:r>
          </a:p>
          <a:p>
            <a:pPr>
              <a:defRPr/>
            </a:pPr>
            <a:r>
              <a:rPr lang="en-US" noProof="0" dirty="0" smtClean="0"/>
              <a:t>Offset grid (Monkhorst-Pack (1976))</a:t>
            </a:r>
          </a:p>
          <a:p>
            <a:pPr>
              <a:defRPr/>
            </a:pPr>
            <a:endParaRPr lang="en-US" noProof="0" dirty="0" smtClean="0"/>
          </a:p>
          <a:p>
            <a:pPr>
              <a:defRPr/>
            </a:pPr>
            <a:endParaRPr lang="en-US" noProof="0" dirty="0" smtClean="0"/>
          </a:p>
          <a:p>
            <a:pPr>
              <a:defRPr/>
            </a:pPr>
            <a:endParaRPr lang="en-US" noProof="0" dirty="0" smtClean="0"/>
          </a:p>
          <a:p>
            <a:pPr>
              <a:defRPr/>
            </a:pPr>
            <a:endParaRPr lang="en-US" noProof="0" dirty="0" smtClean="0"/>
          </a:p>
          <a:p>
            <a:pPr>
              <a:defRPr/>
            </a:pPr>
            <a:r>
              <a:rPr lang="en-US" noProof="0" dirty="0" smtClean="0"/>
              <a:t>In DFT usually smear states for convergence</a:t>
            </a:r>
          </a:p>
        </p:txBody>
      </p:sp>
      <p:graphicFrame>
        <p:nvGraphicFramePr>
          <p:cNvPr id="53251" name="Object 3"/>
          <p:cNvGraphicFramePr>
            <a:graphicFrameLocks noChangeAspect="1"/>
          </p:cNvGraphicFramePr>
          <p:nvPr/>
        </p:nvGraphicFramePr>
        <p:xfrm>
          <a:off x="425450" y="895350"/>
          <a:ext cx="3065463" cy="692150"/>
        </p:xfrm>
        <a:graphic>
          <a:graphicData uri="http://schemas.openxmlformats.org/presentationml/2006/ole">
            <mc:AlternateContent xmlns:mc="http://schemas.openxmlformats.org/markup-compatibility/2006">
              <mc:Choice xmlns:v="urn:schemas-microsoft-com:vml" Requires="v">
                <p:oleObj spid="_x0000_s53291" name="Equation" r:id="rId3" imgW="1968500" imgH="444500" progId="Equation.DSMT4">
                  <p:embed/>
                </p:oleObj>
              </mc:Choice>
              <mc:Fallback>
                <p:oleObj name="Equation" r:id="rId3" imgW="1968500" imgH="4445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895350"/>
                        <a:ext cx="30654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2" name="Picture 4" descr="1000px-Brillouin_Zone_(1st,_FC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84800" y="6604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3" name="Object 5"/>
          <p:cNvGraphicFramePr>
            <a:graphicFrameLocks noChangeAspect="1"/>
          </p:cNvGraphicFramePr>
          <p:nvPr/>
        </p:nvGraphicFramePr>
        <p:xfrm>
          <a:off x="655638" y="3113088"/>
          <a:ext cx="2511425" cy="1039812"/>
        </p:xfrm>
        <a:graphic>
          <a:graphicData uri="http://schemas.openxmlformats.org/presentationml/2006/ole">
            <mc:AlternateContent xmlns:mc="http://schemas.openxmlformats.org/markup-compatibility/2006">
              <mc:Choice xmlns:v="urn:schemas-microsoft-com:vml" Requires="v">
                <p:oleObj spid="_x0000_s53292" name="Equation" r:id="rId6" imgW="889000" imgH="368300" progId="Equation.DSMT4">
                  <p:embed/>
                </p:oleObj>
              </mc:Choice>
              <mc:Fallback>
                <p:oleObj name="Equation" r:id="rId6" imgW="889000" imgH="3683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638" y="3113088"/>
                        <a:ext cx="2511425"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11"/>
          <p:cNvGrpSpPr>
            <a:grpSpLocks/>
          </p:cNvGrpSpPr>
          <p:nvPr/>
        </p:nvGrpSpPr>
        <p:grpSpPr bwMode="auto">
          <a:xfrm>
            <a:off x="5253038" y="635000"/>
            <a:ext cx="3519487" cy="3963988"/>
            <a:chOff x="1210" y="1210"/>
            <a:chExt cx="2307" cy="3110"/>
          </a:xfrm>
        </p:grpSpPr>
        <p:grpSp>
          <p:nvGrpSpPr>
            <p:cNvPr id="54278" name="Group 4"/>
            <p:cNvGrpSpPr>
              <a:grpSpLocks/>
            </p:cNvGrpSpPr>
            <p:nvPr/>
          </p:nvGrpSpPr>
          <p:grpSpPr bwMode="auto">
            <a:xfrm>
              <a:off x="1210" y="1210"/>
              <a:ext cx="2307" cy="3110"/>
              <a:chOff x="1440" y="2160"/>
              <a:chExt cx="5765" cy="7776"/>
            </a:xfrm>
          </p:grpSpPr>
          <p:pic>
            <p:nvPicPr>
              <p:cNvPr id="54280" name="Picture 5" descr="feoafmband"/>
              <p:cNvPicPr>
                <a:picLocks noChangeAspect="1" noChangeArrowheads="1"/>
              </p:cNvPicPr>
              <p:nvPr/>
            </p:nvPicPr>
            <p:blipFill>
              <a:blip r:embed="rId3">
                <a:extLst>
                  <a:ext uri="{28A0092B-C50C-407E-A947-70E740481C1C}">
                    <a14:useLocalDpi xmlns:a14="http://schemas.microsoft.com/office/drawing/2010/main" val="0"/>
                  </a:ext>
                </a:extLst>
              </a:blip>
              <a:srcRect l="5142" t="667"/>
              <a:stretch>
                <a:fillRect/>
              </a:stretch>
            </p:blipFill>
            <p:spPr bwMode="auto">
              <a:xfrm>
                <a:off x="1646" y="2160"/>
                <a:ext cx="5559" cy="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Text Box 6"/>
              <p:cNvSpPr txBox="1">
                <a:spLocks noChangeArrowheads="1"/>
              </p:cNvSpPr>
              <p:nvPr/>
            </p:nvSpPr>
            <p:spPr bwMode="auto">
              <a:xfrm>
                <a:off x="1440" y="9216"/>
                <a:ext cx="5559"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just">
                  <a:spcBef>
                    <a:spcPts val="600"/>
                  </a:spcBef>
                  <a:spcAft>
                    <a:spcPts val="600"/>
                  </a:spcAft>
                </a:pPr>
                <a:endParaRPr lang="en-US" dirty="0"/>
              </a:p>
            </p:txBody>
          </p:sp>
        </p:grpSp>
        <p:sp>
          <p:nvSpPr>
            <p:cNvPr id="54279" name="Line 8"/>
            <p:cNvSpPr>
              <a:spLocks noChangeShapeType="1"/>
            </p:cNvSpPr>
            <p:nvPr/>
          </p:nvSpPr>
          <p:spPr bwMode="auto">
            <a:xfrm>
              <a:off x="1536" y="1908"/>
              <a:ext cx="1680" cy="0"/>
            </a:xfrm>
            <a:prstGeom prst="line">
              <a:avLst/>
            </a:prstGeom>
            <a:noFill/>
            <a:ln w="38100">
              <a:solidFill>
                <a:schemeClr val="tx2"/>
              </a:solidFill>
              <a:prstDash val="dash"/>
              <a:round/>
              <a:headEnd/>
              <a:tailEnd type="none" w="lg" len="med"/>
            </a:ln>
            <a:extLst>
              <a:ext uri="{909E8E84-426E-40dd-AFC4-6F175D3DCCD1}">
                <a14:hiddenFill xmlns:a14="http://schemas.microsoft.com/office/drawing/2010/main">
                  <a:noFill/>
                </a14:hiddenFill>
              </a:ext>
            </a:extLst>
          </p:spPr>
          <p:txBody>
            <a:bodyPr/>
            <a:lstStyle/>
            <a:p>
              <a:endParaRPr lang="en-US" dirty="0"/>
            </a:p>
          </p:txBody>
        </p:sp>
      </p:grpSp>
      <p:sp>
        <p:nvSpPr>
          <p:cNvPr id="2" name="Title 1"/>
          <p:cNvSpPr>
            <a:spLocks noGrp="1"/>
          </p:cNvSpPr>
          <p:nvPr>
            <p:ph type="title"/>
          </p:nvPr>
        </p:nvSpPr>
        <p:spPr>
          <a:xfrm>
            <a:off x="457200" y="198438"/>
            <a:ext cx="8153400" cy="687387"/>
          </a:xfrm>
        </p:spPr>
        <p:txBody>
          <a:bodyPr/>
          <a:lstStyle/>
          <a:p>
            <a:pPr>
              <a:defRPr/>
            </a:pPr>
            <a:r>
              <a:rPr lang="en-US" noProof="0" dirty="0" smtClean="0"/>
              <a:t>Band structure and density of states</a:t>
            </a:r>
            <a:endParaRPr lang="en-US" noProof="0" dirty="0"/>
          </a:p>
        </p:txBody>
      </p:sp>
      <p:sp>
        <p:nvSpPr>
          <p:cNvPr id="3" name="Content Placeholder 2"/>
          <p:cNvSpPr>
            <a:spLocks noGrp="1"/>
          </p:cNvSpPr>
          <p:nvPr>
            <p:ph idx="1"/>
          </p:nvPr>
        </p:nvSpPr>
        <p:spPr/>
        <p:txBody>
          <a:bodyPr/>
          <a:lstStyle/>
          <a:p>
            <a:pPr>
              <a:defRPr/>
            </a:pPr>
            <a:r>
              <a:rPr lang="en-US" noProof="0" dirty="0" smtClean="0"/>
              <a:t>Band structure—plot ε</a:t>
            </a:r>
            <a:r>
              <a:rPr lang="en-US" baseline="-25000" noProof="0" dirty="0" smtClean="0"/>
              <a:t>i </a:t>
            </a:r>
            <a:r>
              <a:rPr lang="en-US" noProof="0" dirty="0" smtClean="0"/>
              <a:t>(</a:t>
            </a:r>
            <a:r>
              <a:rPr lang="en-US" b="1" noProof="0" dirty="0" smtClean="0"/>
              <a:t>k</a:t>
            </a:r>
            <a:r>
              <a:rPr lang="en-US" noProof="0" dirty="0" smtClean="0"/>
              <a:t>)</a:t>
            </a:r>
          </a:p>
          <a:p>
            <a:pPr marL="0" indent="0">
              <a:buFontTx/>
              <a:buNone/>
              <a:defRPr/>
            </a:pPr>
            <a:endParaRPr lang="en-US" noProof="0" dirty="0" smtClean="0"/>
          </a:p>
          <a:p>
            <a:pPr>
              <a:defRPr/>
            </a:pPr>
            <a:r>
              <a:rPr lang="en-US" noProof="0" dirty="0" smtClean="0"/>
              <a:t>Density of states </a:t>
            </a:r>
          </a:p>
          <a:p>
            <a:pPr>
              <a:defRPr/>
            </a:pPr>
            <a:endParaRPr lang="en-US" noProof="0" dirty="0"/>
          </a:p>
          <a:p>
            <a:pPr>
              <a:defRPr/>
            </a:pPr>
            <a:endParaRPr lang="en-US" noProof="0" dirty="0" smtClean="0"/>
          </a:p>
          <a:p>
            <a:pPr>
              <a:defRPr/>
            </a:pPr>
            <a:endParaRPr lang="en-US" noProof="0" dirty="0"/>
          </a:p>
          <a:p>
            <a:pPr>
              <a:defRPr/>
            </a:pPr>
            <a:r>
              <a:rPr lang="en-US" noProof="0" dirty="0" smtClean="0"/>
              <a:t>Partial density of states</a:t>
            </a:r>
            <a:endParaRPr lang="en-US" noProof="0" dirty="0"/>
          </a:p>
        </p:txBody>
      </p:sp>
      <p:graphicFrame>
        <p:nvGraphicFramePr>
          <p:cNvPr id="54276" name="Object 3"/>
          <p:cNvGraphicFramePr>
            <a:graphicFrameLocks noChangeAspect="1"/>
          </p:cNvGraphicFramePr>
          <p:nvPr/>
        </p:nvGraphicFramePr>
        <p:xfrm>
          <a:off x="306388" y="2547938"/>
          <a:ext cx="7131050" cy="2341562"/>
        </p:xfrm>
        <a:graphic>
          <a:graphicData uri="http://schemas.openxmlformats.org/presentationml/2006/ole">
            <mc:AlternateContent xmlns:mc="http://schemas.openxmlformats.org/markup-compatibility/2006">
              <mc:Choice xmlns:v="urn:schemas-microsoft-com:vml" Requires="v">
                <p:oleObj spid="_x0000_s54301" name="Equation" r:id="rId4" imgW="3327400" imgH="1092200" progId="Equation.DSMT4">
                  <p:embed/>
                </p:oleObj>
              </mc:Choice>
              <mc:Fallback>
                <p:oleObj name="Equation" r:id="rId4" imgW="3327400" imgH="10922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8" y="2547938"/>
                        <a:ext cx="7131050"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4277" name="Picture 12" descr="dosgga"/>
          <p:cNvPicPr>
            <a:picLocks noChangeAspect="1" noChangeArrowheads="1"/>
          </p:cNvPicPr>
          <p:nvPr/>
        </p:nvPicPr>
        <p:blipFill>
          <a:blip r:embed="rId6">
            <a:extLst>
              <a:ext uri="{28A0092B-C50C-407E-A947-70E740481C1C}">
                <a14:useLocalDpi xmlns:a14="http://schemas.microsoft.com/office/drawing/2010/main" val="0"/>
              </a:ext>
            </a:extLst>
          </a:blip>
          <a:srcRect t="2924" b="48627"/>
          <a:stretch>
            <a:fillRect/>
          </a:stretch>
        </p:blipFill>
        <p:spPr bwMode="auto">
          <a:xfrm>
            <a:off x="2386013" y="4845050"/>
            <a:ext cx="284797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Density Functional Perturbation Theory</a:t>
            </a:r>
            <a:endParaRPr lang="en-US" noProof="0" dirty="0"/>
          </a:p>
        </p:txBody>
      </p:sp>
      <p:sp>
        <p:nvSpPr>
          <p:cNvPr id="3" name="Content Placeholder 2"/>
          <p:cNvSpPr>
            <a:spLocks noGrp="1"/>
          </p:cNvSpPr>
          <p:nvPr>
            <p:ph idx="1"/>
          </p:nvPr>
        </p:nvSpPr>
        <p:spPr/>
        <p:txBody>
          <a:bodyPr/>
          <a:lstStyle/>
          <a:p>
            <a:pPr>
              <a:defRPr/>
            </a:pPr>
            <a:r>
              <a:rPr lang="en-US" noProof="0" dirty="0" smtClean="0"/>
              <a:t>Take derivative(s) of Schrödinger equation</a:t>
            </a:r>
            <a:endParaRPr lang="en-US" noProof="0" dirty="0"/>
          </a:p>
        </p:txBody>
      </p:sp>
      <p:sp>
        <p:nvSpPr>
          <p:cNvPr id="55299" name="Text Box 6"/>
          <p:cNvSpPr txBox="1">
            <a:spLocks noChangeArrowheads="1"/>
          </p:cNvSpPr>
          <p:nvPr/>
        </p:nvSpPr>
        <p:spPr bwMode="auto">
          <a:xfrm>
            <a:off x="1692275" y="1917700"/>
            <a:ext cx="654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latin typeface="Arial" charset="0"/>
              </a:rPr>
              <a:t>Gonze &amp; Lee, PRB </a:t>
            </a:r>
            <a:r>
              <a:rPr lang="en-US" sz="1800" b="1" dirty="0">
                <a:latin typeface="Arial" charset="0"/>
              </a:rPr>
              <a:t>55</a:t>
            </a:r>
            <a:r>
              <a:rPr lang="en-US" sz="1800" dirty="0">
                <a:latin typeface="Arial" charset="0"/>
              </a:rPr>
              <a:t>, 10355; Hamann </a:t>
            </a:r>
            <a:r>
              <a:rPr lang="en-US" sz="1800" i="1" dirty="0">
                <a:latin typeface="Arial" charset="0"/>
              </a:rPr>
              <a:t>et al</a:t>
            </a:r>
            <a:r>
              <a:rPr lang="en-US" sz="1800" dirty="0">
                <a:latin typeface="Arial" charset="0"/>
              </a:rPr>
              <a:t>., PRB </a:t>
            </a:r>
            <a:r>
              <a:rPr lang="en-US" sz="1800" b="1" dirty="0">
                <a:latin typeface="Arial" charset="0"/>
              </a:rPr>
              <a:t>71</a:t>
            </a:r>
            <a:r>
              <a:rPr lang="en-US" sz="1800" dirty="0">
                <a:latin typeface="Arial" charset="0"/>
              </a:rPr>
              <a:t>, 035117</a:t>
            </a:r>
          </a:p>
        </p:txBody>
      </p:sp>
      <p:graphicFrame>
        <p:nvGraphicFramePr>
          <p:cNvPr id="55300" name="Object 4"/>
          <p:cNvGraphicFramePr>
            <a:graphicFrameLocks noChangeAspect="1"/>
          </p:cNvGraphicFramePr>
          <p:nvPr/>
        </p:nvGraphicFramePr>
        <p:xfrm>
          <a:off x="34925" y="2514600"/>
          <a:ext cx="9109075" cy="719138"/>
        </p:xfrm>
        <a:graphic>
          <a:graphicData uri="http://schemas.openxmlformats.org/presentationml/2006/ole">
            <mc:AlternateContent xmlns:mc="http://schemas.openxmlformats.org/markup-compatibility/2006">
              <mc:Choice xmlns:v="urn:schemas-microsoft-com:vml" Requires="v">
                <p:oleObj spid="_x0000_s55396" name="Equation" r:id="rId3" imgW="5791200" imgH="457200" progId="Equation.DSMT4">
                  <p:embed/>
                </p:oleObj>
              </mc:Choice>
              <mc:Fallback>
                <p:oleObj name="Equation" r:id="rId3" imgW="5791200" imgH="45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2514600"/>
                        <a:ext cx="91090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1" name="Object 5"/>
          <p:cNvGraphicFramePr>
            <a:graphicFrameLocks noChangeAspect="1"/>
          </p:cNvGraphicFramePr>
          <p:nvPr/>
        </p:nvGraphicFramePr>
        <p:xfrm>
          <a:off x="217488" y="3221038"/>
          <a:ext cx="8329612" cy="877887"/>
        </p:xfrm>
        <a:graphic>
          <a:graphicData uri="http://schemas.openxmlformats.org/presentationml/2006/ole">
            <mc:AlternateContent xmlns:mc="http://schemas.openxmlformats.org/markup-compatibility/2006">
              <mc:Choice xmlns:v="urn:schemas-microsoft-com:vml" Requires="v">
                <p:oleObj spid="_x0000_s55397" name="Equation" r:id="rId5" imgW="4457700" imgH="469900" progId="Equation.DSMT4">
                  <p:embed/>
                </p:oleObj>
              </mc:Choice>
              <mc:Fallback>
                <p:oleObj name="Equation" r:id="rId5" imgW="4457700" imgH="4699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88" y="3221038"/>
                        <a:ext cx="8329612" cy="87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7" name="Group 185"/>
          <p:cNvGraphicFramePr>
            <a:graphicFrameLocks noGrp="1"/>
          </p:cNvGraphicFramePr>
          <p:nvPr/>
        </p:nvGraphicFramePr>
        <p:xfrm>
          <a:off x="171450" y="4243388"/>
          <a:ext cx="8610600" cy="1722437"/>
        </p:xfrm>
        <a:graphic>
          <a:graphicData uri="http://schemas.openxmlformats.org/drawingml/2006/table">
            <a:tbl>
              <a:tblPr/>
              <a:tblGrid>
                <a:gridCol w="1295400"/>
                <a:gridCol w="762000"/>
                <a:gridCol w="762000"/>
                <a:gridCol w="838200"/>
                <a:gridCol w="838200"/>
                <a:gridCol w="838200"/>
                <a:gridCol w="838200"/>
                <a:gridCol w="838200"/>
                <a:gridCol w="838200"/>
                <a:gridCol w="762000"/>
              </a:tblGrid>
              <a:tr h="44156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method</a:t>
                      </a:r>
                    </a:p>
                  </a:txBody>
                  <a:tcPr marT="45745" marB="45745" horzOverflow="overflow">
                    <a:lnL w="28575"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e</a:t>
                      </a:r>
                      <a:r>
                        <a:rPr kumimoji="0" lang="en-US" sz="2200" b="0" i="0" u="none" strike="noStrike" cap="none" normalizeH="0" baseline="-25000" dirty="0">
                          <a:ln>
                            <a:noFill/>
                          </a:ln>
                          <a:solidFill>
                            <a:srgbClr val="000090"/>
                          </a:solidFill>
                          <a:effectLst/>
                          <a:latin typeface="Arial" charset="0"/>
                        </a:rPr>
                        <a:t>31</a:t>
                      </a:r>
                    </a:p>
                  </a:txBody>
                  <a:tcPr marT="45745" marB="45745"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e</a:t>
                      </a:r>
                      <a:r>
                        <a:rPr kumimoji="0" lang="en-US" sz="2200" b="0" i="0" u="none" strike="noStrike" cap="none" normalizeH="0" baseline="-25000" dirty="0">
                          <a:ln>
                            <a:noFill/>
                          </a:ln>
                          <a:solidFill>
                            <a:srgbClr val="000090"/>
                          </a:solidFill>
                          <a:effectLst/>
                          <a:latin typeface="Arial" charset="0"/>
                        </a:rPr>
                        <a:t>33</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e</a:t>
                      </a:r>
                      <a:r>
                        <a:rPr kumimoji="0" lang="en-US" sz="2200" b="0" i="0" u="none" strike="noStrike" cap="none" normalizeH="0" baseline="-25000" dirty="0">
                          <a:ln>
                            <a:noFill/>
                          </a:ln>
                          <a:solidFill>
                            <a:srgbClr val="000090"/>
                          </a:solidFill>
                          <a:effectLst/>
                          <a:latin typeface="Arial" charset="0"/>
                        </a:rPr>
                        <a:t>15</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c</a:t>
                      </a:r>
                      <a:r>
                        <a:rPr kumimoji="0" lang="en-US" sz="2200" b="0" i="0" u="none" strike="noStrike" cap="none" normalizeH="0" baseline="-25000" dirty="0">
                          <a:ln>
                            <a:noFill/>
                          </a:ln>
                          <a:solidFill>
                            <a:srgbClr val="000090"/>
                          </a:solidFill>
                          <a:effectLst/>
                          <a:latin typeface="Arial" charset="0"/>
                        </a:rPr>
                        <a:t>11</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c</a:t>
                      </a:r>
                      <a:r>
                        <a:rPr kumimoji="0" lang="en-US" sz="2200" b="0" i="0" u="none" strike="noStrike" cap="none" normalizeH="0" baseline="-25000" dirty="0">
                          <a:ln>
                            <a:noFill/>
                          </a:ln>
                          <a:solidFill>
                            <a:srgbClr val="000090"/>
                          </a:solidFill>
                          <a:effectLst/>
                          <a:latin typeface="Arial" charset="0"/>
                        </a:rPr>
                        <a:t>12</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c</a:t>
                      </a:r>
                      <a:r>
                        <a:rPr kumimoji="0" lang="en-US" sz="2200" b="0" i="0" u="none" strike="noStrike" cap="none" normalizeH="0" baseline="-25000" dirty="0">
                          <a:ln>
                            <a:noFill/>
                          </a:ln>
                          <a:solidFill>
                            <a:srgbClr val="000090"/>
                          </a:solidFill>
                          <a:effectLst/>
                          <a:latin typeface="Arial" charset="0"/>
                        </a:rPr>
                        <a:t>13</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c</a:t>
                      </a:r>
                      <a:r>
                        <a:rPr kumimoji="0" lang="en-US" sz="2200" b="0" i="0" u="none" strike="noStrike" cap="none" normalizeH="0" baseline="-25000" dirty="0">
                          <a:ln>
                            <a:noFill/>
                          </a:ln>
                          <a:solidFill>
                            <a:srgbClr val="000090"/>
                          </a:solidFill>
                          <a:effectLst/>
                          <a:latin typeface="Arial" charset="0"/>
                        </a:rPr>
                        <a:t>33</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c</a:t>
                      </a:r>
                      <a:r>
                        <a:rPr kumimoji="0" lang="en-US" sz="2200" b="0" i="0" u="none" strike="noStrike" cap="none" normalizeH="0" baseline="-25000" dirty="0">
                          <a:ln>
                            <a:noFill/>
                          </a:ln>
                          <a:solidFill>
                            <a:srgbClr val="000090"/>
                          </a:solidFill>
                          <a:effectLst/>
                          <a:latin typeface="Arial" charset="0"/>
                        </a:rPr>
                        <a:t>44</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1" u="none" strike="noStrike" cap="none" normalizeH="0" baseline="0" dirty="0">
                          <a:ln>
                            <a:noFill/>
                          </a:ln>
                          <a:solidFill>
                            <a:srgbClr val="000090"/>
                          </a:solidFill>
                          <a:effectLst/>
                          <a:latin typeface="Arial" charset="0"/>
                        </a:rPr>
                        <a:t>c</a:t>
                      </a:r>
                      <a:r>
                        <a:rPr kumimoji="0" lang="en-US" sz="2200" b="0" i="1" u="none" strike="noStrike" cap="none" normalizeH="0" baseline="-25000" dirty="0">
                          <a:ln>
                            <a:noFill/>
                          </a:ln>
                          <a:solidFill>
                            <a:srgbClr val="000090"/>
                          </a:solidFill>
                          <a:effectLst/>
                          <a:latin typeface="Arial" charset="0"/>
                        </a:rPr>
                        <a:t>66</a:t>
                      </a:r>
                      <a:endParaRPr kumimoji="0" lang="en-US" sz="2200" b="0" i="0" u="none" strike="noStrike" cap="none" normalizeH="0" baseline="-25000" dirty="0">
                        <a:ln>
                          <a:noFill/>
                        </a:ln>
                        <a:solidFill>
                          <a:srgbClr val="000090"/>
                        </a:solidFill>
                        <a:effectLst/>
                        <a:latin typeface="Arial" charset="0"/>
                      </a:endParaRPr>
                    </a:p>
                  </a:txBody>
                  <a:tcPr marT="45745" marB="4574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cap="flat">
                      <a:noFill/>
                    </a:lnT>
                    <a:lnB w="12700" cap="flat" cmpd="sng" algn="ctr">
                      <a:solidFill>
                        <a:schemeClr val="bg1"/>
                      </a:solidFill>
                      <a:prstDash val="solid"/>
                      <a:round/>
                      <a:headEnd type="none" w="sm" len="sm"/>
                      <a:tailEnd type="none" w="sm" len="sm"/>
                    </a:lnB>
                    <a:lnTlToBr>
                      <a:noFill/>
                    </a:lnTlToBr>
                    <a:lnBlToTr>
                      <a:noFill/>
                    </a:lnBlToTr>
                    <a:noFill/>
                  </a:tcPr>
                </a:tc>
              </a:tr>
              <a:tr h="426956">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DFPT</a:t>
                      </a:r>
                    </a:p>
                  </a:txBody>
                  <a:tcPr marT="45745" marB="45745" horzOverflow="overflow">
                    <a:lnL w="28575"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2.06</a:t>
                      </a:r>
                    </a:p>
                  </a:txBody>
                  <a:tcPr marT="45745" marB="45745"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4.41</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6.63</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230</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96.2</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65.2</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41.9</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46.6</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98.8</a:t>
                      </a:r>
                    </a:p>
                  </a:txBody>
                  <a:tcPr marT="45745" marB="4574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6956">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FS</a:t>
                      </a:r>
                    </a:p>
                  </a:txBody>
                  <a:tcPr marT="45745" marB="45745" horzOverflow="overflow">
                    <a:lnL w="28575"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2.07</a:t>
                      </a:r>
                    </a:p>
                  </a:txBody>
                  <a:tcPr marT="45745" marB="45745" horzOverflow="overflow">
                    <a:lnL w="12700" cap="flat" cmpd="sng" algn="ctr">
                      <a:solidFill>
                        <a:schemeClr val="bg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4.48</a:t>
                      </a:r>
                    </a:p>
                  </a:txBody>
                  <a:tcPr marT="45745" marB="45745" horzOverflow="overflow">
                    <a:lnL>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6.66</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229</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95.6</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64.3</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41.2</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47.2</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98.6</a:t>
                      </a:r>
                    </a:p>
                  </a:txBody>
                  <a:tcPr marT="45745" marB="4574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6956">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exp</a:t>
                      </a:r>
                    </a:p>
                  </a:txBody>
                  <a:tcPr marT="45745" marB="45745" horzOverflow="overflow">
                    <a:lnL w="28575" cap="flat" cmpd="sng" algn="ctr">
                      <a:solidFill>
                        <a:schemeClr val="tx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2.1</a:t>
                      </a:r>
                    </a:p>
                  </a:txBody>
                  <a:tcPr marT="45745" marB="45745" horzOverflow="overflow">
                    <a:lnL w="12700" cap="flat" cmpd="sng" algn="ctr">
                      <a:solidFill>
                        <a:schemeClr val="bg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5.0</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4.4</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237</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90</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70</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66</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69</a:t>
                      </a:r>
                    </a:p>
                  </a:txBody>
                  <a:tcPr marT="45745" marB="4574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Tx/>
                        <a:buNone/>
                        <a:tabLst/>
                      </a:pPr>
                      <a:r>
                        <a:rPr kumimoji="0" lang="en-US" sz="2200" b="0" i="0" u="none" strike="noStrike" cap="none" normalizeH="0" baseline="0" dirty="0">
                          <a:ln>
                            <a:noFill/>
                          </a:ln>
                          <a:solidFill>
                            <a:srgbClr val="000090"/>
                          </a:solidFill>
                          <a:effectLst/>
                          <a:latin typeface="Arial" charset="0"/>
                        </a:rPr>
                        <a:t>104</a:t>
                      </a:r>
                    </a:p>
                  </a:txBody>
                  <a:tcPr marT="45745" marB="4574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r>
            </a:tbl>
          </a:graphicData>
        </a:graphic>
      </p:graphicFrame>
      <p:sp>
        <p:nvSpPr>
          <p:cNvPr id="55358" name="Rectangle 186"/>
          <p:cNvSpPr>
            <a:spLocks noChangeArrowheads="1"/>
          </p:cNvSpPr>
          <p:nvPr/>
        </p:nvSpPr>
        <p:spPr bwMode="auto">
          <a:xfrm>
            <a:off x="1962150" y="6172200"/>
            <a:ext cx="5792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p>
            <a:pPr eaLnBrk="1" hangingPunct="1"/>
            <a:r>
              <a:rPr lang="en-US" sz="2000" dirty="0">
                <a:latin typeface="Symbol" charset="0"/>
              </a:rPr>
              <a:t>Z. Wu, and R. Cohen, Phys. Rev. Lett., 95, 37601 (2005).</a:t>
            </a:r>
          </a:p>
        </p:txBody>
      </p:sp>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36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pPr>
              <a:defRPr/>
            </a:pPr>
            <a:r>
              <a:rPr lang="en-US" noProof="0" dirty="0" smtClean="0"/>
              <a:t>Materials by Design</a:t>
            </a:r>
            <a:endParaRPr lang="en-US" noProof="0" dirty="0"/>
          </a:p>
        </p:txBody>
      </p:sp>
      <p:sp>
        <p:nvSpPr>
          <p:cNvPr id="795651" name="Rectangle 3"/>
          <p:cNvSpPr>
            <a:spLocks noGrp="1" noChangeArrowheads="1"/>
          </p:cNvSpPr>
          <p:nvPr>
            <p:ph type="body" idx="1"/>
          </p:nvPr>
        </p:nvSpPr>
        <p:spPr>
          <a:xfrm>
            <a:off x="436563" y="1420813"/>
            <a:ext cx="4354512" cy="4725987"/>
          </a:xfrm>
        </p:spPr>
        <p:txBody>
          <a:bodyPr/>
          <a:lstStyle/>
          <a:p>
            <a:pPr>
              <a:defRPr/>
            </a:pPr>
            <a:r>
              <a:rPr lang="en-US" sz="2400" noProof="0" dirty="0" smtClean="0"/>
              <a:t>Razvan Caracas, CIW, Univ. Lyon</a:t>
            </a:r>
          </a:p>
          <a:p>
            <a:pPr lvl="1">
              <a:defRPr/>
            </a:pPr>
            <a:r>
              <a:rPr lang="en-US" sz="2000" noProof="0" dirty="0" smtClean="0"/>
              <a:t>What happens if replace one O per cell by N?</a:t>
            </a:r>
          </a:p>
          <a:p>
            <a:pPr lvl="1">
              <a:defRPr/>
            </a:pPr>
            <a:r>
              <a:rPr lang="en-US" sz="2000" noProof="0" dirty="0" smtClean="0"/>
              <a:t>Tried large range of compositions.</a:t>
            </a:r>
          </a:p>
          <a:p>
            <a:pPr lvl="1">
              <a:defRPr/>
            </a:pPr>
            <a:r>
              <a:rPr lang="en-US" sz="2000" noProof="0" dirty="0" smtClean="0"/>
              <a:t>Looked for </a:t>
            </a:r>
          </a:p>
          <a:p>
            <a:pPr lvl="2">
              <a:defRPr/>
            </a:pPr>
            <a:r>
              <a:rPr lang="en-US" sz="2000" noProof="0" dirty="0" smtClean="0"/>
              <a:t>Stable</a:t>
            </a:r>
          </a:p>
          <a:p>
            <a:pPr lvl="2">
              <a:defRPr/>
            </a:pPr>
            <a:r>
              <a:rPr lang="en-US" sz="2000" noProof="0" dirty="0" smtClean="0"/>
              <a:t>Insulators</a:t>
            </a:r>
          </a:p>
          <a:p>
            <a:pPr lvl="2">
              <a:defRPr/>
            </a:pPr>
            <a:r>
              <a:rPr lang="en-US" sz="2000" noProof="0" dirty="0" smtClean="0"/>
              <a:t>High polarization</a:t>
            </a:r>
          </a:p>
          <a:p>
            <a:pPr>
              <a:defRPr/>
            </a:pPr>
            <a:endParaRPr lang="en-US" sz="2400" noProof="0" dirty="0"/>
          </a:p>
        </p:txBody>
      </p:sp>
      <p:sp>
        <p:nvSpPr>
          <p:cNvPr id="22" name="Date Placeholder 3"/>
          <p:cNvSpPr>
            <a:spLocks noGrp="1"/>
          </p:cNvSpPr>
          <p:nvPr>
            <p:ph type="dt" sz="quarter" idx="2"/>
          </p:nvPr>
        </p:nvSpPr>
        <p:spPr>
          <a:xfrm>
            <a:off x="0" y="6400800"/>
            <a:ext cx="1905000" cy="457200"/>
          </a:xfrm>
        </p:spPr>
        <p:txBody>
          <a:bodyPr/>
          <a:lstStyle/>
          <a:p>
            <a:pPr>
              <a:defRPr/>
            </a:pPr>
            <a:r>
              <a:rPr lang="en-US" smtClean="0"/>
              <a:t>Cohen</a:t>
            </a:r>
            <a:endParaRPr lang="en-US" dirty="0"/>
          </a:p>
        </p:txBody>
      </p:sp>
      <p:sp>
        <p:nvSpPr>
          <p:cNvPr id="23" name="Footer Placeholder 4"/>
          <p:cNvSpPr>
            <a:spLocks noGrp="1"/>
          </p:cNvSpPr>
          <p:nvPr>
            <p:ph type="ftr" sz="quarter" idx="3"/>
          </p:nvPr>
        </p:nvSpPr>
        <p:spPr>
          <a:xfrm>
            <a:off x="0" y="6400800"/>
            <a:ext cx="5334000" cy="457200"/>
          </a:xfrm>
        </p:spPr>
        <p:txBody>
          <a:bodyPr/>
          <a:lstStyle/>
          <a:p>
            <a:pPr>
              <a:defRPr/>
            </a:pPr>
            <a:r>
              <a:rPr lang="en-US" smtClean="0"/>
              <a:t>QMC Summer School 2012 UIUC</a:t>
            </a:r>
            <a:endParaRPr lang="en-US" dirty="0"/>
          </a:p>
        </p:txBody>
      </p:sp>
      <p:sp>
        <p:nvSpPr>
          <p:cNvPr id="24" name="Slide Number Placeholder 5"/>
          <p:cNvSpPr>
            <a:spLocks noGrp="1"/>
          </p:cNvSpPr>
          <p:nvPr>
            <p:ph type="sldNum" sz="quarter" idx="4"/>
          </p:nvPr>
        </p:nvSpPr>
        <p:spPr>
          <a:xfrm>
            <a:off x="7239000" y="6400800"/>
            <a:ext cx="1905000" cy="457200"/>
          </a:xfrm>
        </p:spPr>
        <p:txBody>
          <a:bodyPr/>
          <a:lstStyle/>
          <a:p>
            <a:pPr>
              <a:defRPr/>
            </a:pPr>
            <a:fld id="{3DD3BBA5-F811-9346-8B0F-7B15A731E2B1}" type="slidenum">
              <a:rPr lang="en-US"/>
              <a:pPr>
                <a:defRPr/>
              </a:pPr>
              <a:t>37</a:t>
            </a:fld>
            <a:endParaRPr lang="en-US" dirty="0"/>
          </a:p>
        </p:txBody>
      </p:sp>
      <p:grpSp>
        <p:nvGrpSpPr>
          <p:cNvPr id="56326" name="Group 4"/>
          <p:cNvGrpSpPr>
            <a:grpSpLocks/>
          </p:cNvGrpSpPr>
          <p:nvPr/>
        </p:nvGrpSpPr>
        <p:grpSpPr bwMode="auto">
          <a:xfrm>
            <a:off x="4835525" y="1524000"/>
            <a:ext cx="4279900" cy="4648200"/>
            <a:chOff x="2029" y="2352"/>
            <a:chExt cx="1712" cy="1680"/>
          </a:xfrm>
        </p:grpSpPr>
        <p:grpSp>
          <p:nvGrpSpPr>
            <p:cNvPr id="56328" name="Group 5"/>
            <p:cNvGrpSpPr>
              <a:grpSpLocks/>
            </p:cNvGrpSpPr>
            <p:nvPr/>
          </p:nvGrpSpPr>
          <p:grpSpPr bwMode="auto">
            <a:xfrm>
              <a:off x="2093" y="2352"/>
              <a:ext cx="1648" cy="1680"/>
              <a:chOff x="9360" y="4320"/>
              <a:chExt cx="3801" cy="3600"/>
            </a:xfrm>
          </p:grpSpPr>
          <p:grpSp>
            <p:nvGrpSpPr>
              <p:cNvPr id="56331" name="Group 6"/>
              <p:cNvGrpSpPr>
                <a:grpSpLocks/>
              </p:cNvGrpSpPr>
              <p:nvPr/>
            </p:nvGrpSpPr>
            <p:grpSpPr bwMode="auto">
              <a:xfrm>
                <a:off x="9360" y="4320"/>
                <a:ext cx="3072" cy="3600"/>
                <a:chOff x="9984" y="4320"/>
                <a:chExt cx="3072" cy="3600"/>
              </a:xfrm>
            </p:grpSpPr>
            <p:pic>
              <p:nvPicPr>
                <p:cNvPr id="56340" name="Picture 7"/>
                <p:cNvPicPr>
                  <a:picLocks noChangeAspect="1" noChangeArrowheads="1"/>
                </p:cNvPicPr>
                <p:nvPr/>
              </p:nvPicPr>
              <p:blipFill>
                <a:blip r:embed="rId3">
                  <a:extLst>
                    <a:ext uri="{28A0092B-C50C-407E-A947-70E740481C1C}">
                      <a14:useLocalDpi xmlns:a14="http://schemas.microsoft.com/office/drawing/2010/main" val="0"/>
                    </a:ext>
                  </a:extLst>
                </a:blip>
                <a:srcRect l="57494" t="16330" r="14375" b="31000"/>
                <a:stretch>
                  <a:fillRect/>
                </a:stretch>
              </p:blipFill>
              <p:spPr bwMode="auto">
                <a:xfrm>
                  <a:off x="9984" y="4320"/>
                  <a:ext cx="3072" cy="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1" name="Picture 8"/>
                <p:cNvPicPr>
                  <a:picLocks noChangeAspect="1" noChangeArrowheads="1"/>
                </p:cNvPicPr>
                <p:nvPr/>
              </p:nvPicPr>
              <p:blipFill>
                <a:blip r:embed="rId3">
                  <a:extLst>
                    <a:ext uri="{28A0092B-C50C-407E-A947-70E740481C1C}">
                      <a14:useLocalDpi xmlns:a14="http://schemas.microsoft.com/office/drawing/2010/main" val="0"/>
                    </a:ext>
                  </a:extLst>
                </a:blip>
                <a:srcRect l="45625" t="15627" r="49539" b="76637"/>
                <a:stretch>
                  <a:fillRect/>
                </a:stretch>
              </p:blipFill>
              <p:spPr bwMode="auto">
                <a:xfrm>
                  <a:off x="9984" y="7392"/>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32" name="Line 9"/>
              <p:cNvSpPr>
                <a:spLocks noChangeShapeType="1"/>
              </p:cNvSpPr>
              <p:nvPr/>
            </p:nvSpPr>
            <p:spPr bwMode="auto">
              <a:xfrm flipH="1">
                <a:off x="12264" y="4896"/>
                <a:ext cx="432"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3" name="Line 10"/>
              <p:cNvSpPr>
                <a:spLocks noChangeShapeType="1"/>
              </p:cNvSpPr>
              <p:nvPr/>
            </p:nvSpPr>
            <p:spPr bwMode="auto">
              <a:xfrm flipH="1">
                <a:off x="12264" y="5040"/>
                <a:ext cx="4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4" name="Line 11"/>
              <p:cNvSpPr>
                <a:spLocks noChangeShapeType="1"/>
              </p:cNvSpPr>
              <p:nvPr/>
            </p:nvSpPr>
            <p:spPr bwMode="auto">
              <a:xfrm flipH="1">
                <a:off x="12264" y="5424"/>
                <a:ext cx="432"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5" name="Line 12"/>
              <p:cNvSpPr>
                <a:spLocks noChangeShapeType="1"/>
              </p:cNvSpPr>
              <p:nvPr/>
            </p:nvSpPr>
            <p:spPr bwMode="auto">
              <a:xfrm flipH="1">
                <a:off x="12264" y="5616"/>
                <a:ext cx="432"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6" name="Text Box 13"/>
              <p:cNvSpPr txBox="1">
                <a:spLocks noChangeArrowheads="1"/>
              </p:cNvSpPr>
              <p:nvPr/>
            </p:nvSpPr>
            <p:spPr bwMode="auto">
              <a:xfrm>
                <a:off x="12710" y="4679"/>
                <a:ext cx="389"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b="1" dirty="0">
                    <a:solidFill>
                      <a:srgbClr val="0000FF"/>
                    </a:solidFill>
                    <a:latin typeface="Arial" charset="0"/>
                    <a:cs typeface="Times New Roman" charset="0"/>
                  </a:rPr>
                  <a:t>O</a:t>
                </a:r>
              </a:p>
            </p:txBody>
          </p:sp>
          <p:sp>
            <p:nvSpPr>
              <p:cNvPr id="56337" name="Text Box 14"/>
              <p:cNvSpPr txBox="1">
                <a:spLocks noChangeArrowheads="1"/>
              </p:cNvSpPr>
              <p:nvPr/>
            </p:nvSpPr>
            <p:spPr bwMode="auto">
              <a:xfrm>
                <a:off x="12722" y="4945"/>
                <a:ext cx="439"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b="1" dirty="0">
                    <a:solidFill>
                      <a:srgbClr val="FF9900"/>
                    </a:solidFill>
                    <a:latin typeface="Arial" charset="0"/>
                    <a:cs typeface="Times New Roman" charset="0"/>
                  </a:rPr>
                  <a:t>Si</a:t>
                </a:r>
              </a:p>
            </p:txBody>
          </p:sp>
          <p:sp>
            <p:nvSpPr>
              <p:cNvPr id="56338" name="Text Box 15"/>
              <p:cNvSpPr txBox="1">
                <a:spLocks noChangeArrowheads="1"/>
              </p:cNvSpPr>
              <p:nvPr/>
            </p:nvSpPr>
            <p:spPr bwMode="auto">
              <a:xfrm>
                <a:off x="12722" y="5250"/>
                <a:ext cx="37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b="1" dirty="0">
                    <a:solidFill>
                      <a:srgbClr val="00FF00"/>
                    </a:solidFill>
                    <a:latin typeface="Arial" charset="0"/>
                    <a:cs typeface="Times New Roman" charset="0"/>
                  </a:rPr>
                  <a:t>N</a:t>
                </a:r>
              </a:p>
            </p:txBody>
          </p:sp>
          <p:sp>
            <p:nvSpPr>
              <p:cNvPr id="56339" name="Text Box 16"/>
              <p:cNvSpPr txBox="1">
                <a:spLocks noChangeArrowheads="1"/>
              </p:cNvSpPr>
              <p:nvPr/>
            </p:nvSpPr>
            <p:spPr bwMode="auto">
              <a:xfrm>
                <a:off x="12722" y="5433"/>
                <a:ext cx="371"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b="1" dirty="0">
                    <a:solidFill>
                      <a:srgbClr val="FF0000"/>
                    </a:solidFill>
                    <a:latin typeface="Arial" charset="0"/>
                    <a:cs typeface="Times New Roman" charset="0"/>
                  </a:rPr>
                  <a:t>Y</a:t>
                </a:r>
              </a:p>
            </p:txBody>
          </p:sp>
        </p:grpSp>
        <p:sp>
          <p:nvSpPr>
            <p:cNvPr id="56329" name="Line 17"/>
            <p:cNvSpPr>
              <a:spLocks noChangeShapeType="1"/>
            </p:cNvSpPr>
            <p:nvPr/>
          </p:nvSpPr>
          <p:spPr bwMode="auto">
            <a:xfrm>
              <a:off x="2029" y="2790"/>
              <a:ext cx="0" cy="18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6330" name="Line 19"/>
            <p:cNvSpPr>
              <a:spLocks noChangeShapeType="1"/>
            </p:cNvSpPr>
            <p:nvPr/>
          </p:nvSpPr>
          <p:spPr bwMode="auto">
            <a:xfrm>
              <a:off x="2029" y="3192"/>
              <a:ext cx="0" cy="18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56327" name="Text Box 21"/>
          <p:cNvSpPr txBox="1">
            <a:spLocks noChangeArrowheads="1"/>
          </p:cNvSpPr>
          <p:nvPr/>
        </p:nvSpPr>
        <p:spPr bwMode="auto">
          <a:xfrm>
            <a:off x="5257800" y="6172200"/>
            <a:ext cx="3863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dirty="0">
                <a:solidFill>
                  <a:srgbClr val="1FF566"/>
                </a:solidFill>
              </a:rPr>
              <a:t>Caracas and Cohen, APL 91, 092902 (2007).</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quarter" idx="4294967295"/>
          </p:nvPr>
        </p:nvSpPr>
        <p:spPr>
          <a:xfrm>
            <a:off x="0" y="6400800"/>
            <a:ext cx="1905000" cy="457200"/>
          </a:xfrm>
        </p:spPr>
        <p:txBody>
          <a:bodyPr/>
          <a:lstStyle/>
          <a:p>
            <a:pPr>
              <a:defRPr/>
            </a:pPr>
            <a:r>
              <a:rPr lang="en-US" smtClean="0">
                <a:solidFill>
                  <a:srgbClr val="000000"/>
                </a:solidFill>
              </a:rPr>
              <a:t>Cohen</a:t>
            </a:r>
            <a:endParaRPr lang="en-US" dirty="0">
              <a:solidFill>
                <a:srgbClr val="000000"/>
              </a:solidFill>
            </a:endParaRPr>
          </a:p>
        </p:txBody>
      </p:sp>
      <p:sp>
        <p:nvSpPr>
          <p:cNvPr id="18" name="Footer Placeholder 2"/>
          <p:cNvSpPr>
            <a:spLocks noGrp="1"/>
          </p:cNvSpPr>
          <p:nvPr>
            <p:ph type="ftr" sz="quarter" idx="4294967295"/>
          </p:nvPr>
        </p:nvSpPr>
        <p:spPr>
          <a:xfrm>
            <a:off x="0" y="6400800"/>
            <a:ext cx="5334000" cy="457200"/>
          </a:xfrm>
        </p:spPr>
        <p:txBody>
          <a:bodyPr/>
          <a:lstStyle/>
          <a:p>
            <a:pPr>
              <a:defRPr/>
            </a:pPr>
            <a:r>
              <a:rPr lang="en-US" smtClean="0">
                <a:solidFill>
                  <a:srgbClr val="000000"/>
                </a:solidFill>
              </a:rPr>
              <a:t>QMC Summer School 2012 UIUC</a:t>
            </a:r>
            <a:endParaRPr lang="en-US" dirty="0">
              <a:solidFill>
                <a:srgbClr val="000000"/>
              </a:solidFill>
            </a:endParaRPr>
          </a:p>
        </p:txBody>
      </p:sp>
      <p:sp>
        <p:nvSpPr>
          <p:cNvPr id="19" name="Slide Number Placeholder 3"/>
          <p:cNvSpPr>
            <a:spLocks noGrp="1"/>
          </p:cNvSpPr>
          <p:nvPr>
            <p:ph type="sldNum" sz="quarter" idx="4294967295"/>
          </p:nvPr>
        </p:nvSpPr>
        <p:spPr>
          <a:xfrm>
            <a:off x="7239000" y="6400800"/>
            <a:ext cx="1905000" cy="457200"/>
          </a:xfrm>
        </p:spPr>
        <p:txBody>
          <a:bodyPr/>
          <a:lstStyle/>
          <a:p>
            <a:pPr>
              <a:defRPr/>
            </a:pPr>
            <a:fld id="{AE84603D-8A6B-1949-9E69-3F9A1434BE6F}" type="slidenum">
              <a:rPr lang="en-US">
                <a:solidFill>
                  <a:srgbClr val="000000"/>
                </a:solidFill>
              </a:rPr>
              <a:pPr>
                <a:defRPr/>
              </a:pPr>
              <a:t>38</a:t>
            </a:fld>
            <a:endParaRPr lang="en-US" dirty="0">
              <a:solidFill>
                <a:srgbClr val="000000"/>
              </a:solidFill>
            </a:endParaRPr>
          </a:p>
        </p:txBody>
      </p:sp>
      <p:sp>
        <p:nvSpPr>
          <p:cNvPr id="58372" name="Text Box 2"/>
          <p:cNvSpPr txBox="1">
            <a:spLocks noChangeArrowheads="1"/>
          </p:cNvSpPr>
          <p:nvPr/>
        </p:nvSpPr>
        <p:spPr bwMode="auto">
          <a:xfrm>
            <a:off x="1676400" y="0"/>
            <a:ext cx="136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solidFill>
                  <a:srgbClr val="000000"/>
                </a:solidFill>
                <a:latin typeface="Arial" charset="0"/>
                <a:cs typeface="Times New Roman" charset="0"/>
              </a:rPr>
              <a:t>YGeO</a:t>
            </a:r>
            <a:r>
              <a:rPr lang="en-US" baseline="-25000" dirty="0">
                <a:solidFill>
                  <a:srgbClr val="000000"/>
                </a:solidFill>
                <a:latin typeface="Arial" charset="0"/>
                <a:cs typeface="Times New Roman" charset="0"/>
              </a:rPr>
              <a:t>2</a:t>
            </a:r>
            <a:r>
              <a:rPr lang="en-US" dirty="0">
                <a:solidFill>
                  <a:srgbClr val="000000"/>
                </a:solidFill>
                <a:latin typeface="Arial" charset="0"/>
                <a:cs typeface="Times New Roman" charset="0"/>
              </a:rPr>
              <a:t>N</a:t>
            </a:r>
          </a:p>
        </p:txBody>
      </p:sp>
      <p:sp>
        <p:nvSpPr>
          <p:cNvPr id="58373" name="Text Box 3"/>
          <p:cNvSpPr txBox="1">
            <a:spLocks noChangeArrowheads="1"/>
          </p:cNvSpPr>
          <p:nvPr/>
        </p:nvSpPr>
        <p:spPr bwMode="auto">
          <a:xfrm>
            <a:off x="5715000" y="0"/>
            <a:ext cx="122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solidFill>
                  <a:srgbClr val="000000"/>
                </a:solidFill>
                <a:latin typeface="Arial" charset="0"/>
                <a:cs typeface="Times New Roman" charset="0"/>
              </a:rPr>
              <a:t>YSiO</a:t>
            </a:r>
            <a:r>
              <a:rPr lang="en-US" baseline="-25000" dirty="0">
                <a:solidFill>
                  <a:srgbClr val="000000"/>
                </a:solidFill>
                <a:latin typeface="Arial" charset="0"/>
                <a:cs typeface="Times New Roman" charset="0"/>
              </a:rPr>
              <a:t>2</a:t>
            </a:r>
            <a:r>
              <a:rPr lang="en-US" dirty="0">
                <a:solidFill>
                  <a:srgbClr val="000000"/>
                </a:solidFill>
                <a:latin typeface="Arial" charset="0"/>
                <a:cs typeface="Times New Roman" charset="0"/>
              </a:rPr>
              <a:t>N</a:t>
            </a:r>
          </a:p>
        </p:txBody>
      </p:sp>
      <p:sp>
        <p:nvSpPr>
          <p:cNvPr id="58374" name="Rectangle 4"/>
          <p:cNvSpPr>
            <a:spLocks noChangeArrowheads="1"/>
          </p:cNvSpPr>
          <p:nvPr/>
        </p:nvSpPr>
        <p:spPr bwMode="auto">
          <a:xfrm>
            <a:off x="76200" y="427038"/>
            <a:ext cx="403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1600" dirty="0">
                <a:solidFill>
                  <a:srgbClr val="000000"/>
                </a:solidFill>
                <a:latin typeface="Arial" charset="0"/>
                <a:cs typeface="Times New Roman" charset="0"/>
              </a:rPr>
              <a:t> Electronic dielectric tensor</a:t>
            </a:r>
            <a:r>
              <a:rPr lang="en-US" dirty="0">
                <a:solidFill>
                  <a:srgbClr val="000000"/>
                </a:solidFill>
                <a:latin typeface="Arial" charset="0"/>
                <a:cs typeface="Times New Roman" charset="0"/>
              </a:rPr>
              <a:t> - </a:t>
            </a:r>
            <a:r>
              <a:rPr lang="en-US" sz="4000" dirty="0">
                <a:solidFill>
                  <a:srgbClr val="000000"/>
                </a:solidFill>
                <a:latin typeface="Symbol" charset="0"/>
                <a:cs typeface="Times New Roman" charset="0"/>
              </a:rPr>
              <a:t>e</a:t>
            </a:r>
            <a:r>
              <a:rPr lang="en-US" sz="4000" baseline="30000" dirty="0">
                <a:solidFill>
                  <a:srgbClr val="000000"/>
                </a:solidFill>
                <a:latin typeface="Arial" charset="0"/>
                <a:cs typeface="Times New Roman" charset="0"/>
                <a:sym typeface="Math1" charset="0"/>
              </a:rPr>
              <a:t>∞</a:t>
            </a:r>
            <a:endParaRPr lang="en-US" sz="4000" baseline="30000" dirty="0">
              <a:solidFill>
                <a:srgbClr val="000000"/>
              </a:solidFill>
              <a:latin typeface="Arial" charset="0"/>
              <a:cs typeface="Arial" charset="0"/>
            </a:endParaRPr>
          </a:p>
        </p:txBody>
      </p:sp>
      <p:sp>
        <p:nvSpPr>
          <p:cNvPr id="58375" name="Rectangle 5"/>
          <p:cNvSpPr>
            <a:spLocks noChangeArrowheads="1"/>
          </p:cNvSpPr>
          <p:nvPr/>
        </p:nvSpPr>
        <p:spPr bwMode="auto">
          <a:xfrm>
            <a:off x="152400" y="1143000"/>
            <a:ext cx="289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1600" dirty="0">
                <a:solidFill>
                  <a:srgbClr val="000000"/>
                </a:solidFill>
                <a:latin typeface="Arial" charset="0"/>
                <a:cs typeface="Times New Roman" charset="0"/>
              </a:rPr>
              <a:t>Dielectric constant</a:t>
            </a:r>
            <a:r>
              <a:rPr lang="en-US" dirty="0">
                <a:solidFill>
                  <a:srgbClr val="000000"/>
                </a:solidFill>
                <a:latin typeface="Arial" charset="0"/>
                <a:cs typeface="Times New Roman" charset="0"/>
              </a:rPr>
              <a:t> </a:t>
            </a:r>
            <a:r>
              <a:rPr lang="en-US" sz="4000" dirty="0">
                <a:solidFill>
                  <a:srgbClr val="000000"/>
                </a:solidFill>
                <a:latin typeface="Symbol" charset="0"/>
                <a:cs typeface="Times New Roman" charset="0"/>
              </a:rPr>
              <a:t>e</a:t>
            </a:r>
            <a:r>
              <a:rPr lang="en-US" sz="4000" baseline="30000" dirty="0">
                <a:solidFill>
                  <a:srgbClr val="000000"/>
                </a:solidFill>
                <a:latin typeface="Arial" charset="0"/>
                <a:cs typeface="Times New Roman" charset="0"/>
                <a:sym typeface="Math1" charset="0"/>
              </a:rPr>
              <a:t>0</a:t>
            </a:r>
            <a:endParaRPr lang="en-US" dirty="0">
              <a:solidFill>
                <a:srgbClr val="000000"/>
              </a:solidFill>
              <a:latin typeface="Arial" charset="0"/>
              <a:cs typeface="Times New Roman" charset="0"/>
            </a:endParaRPr>
          </a:p>
        </p:txBody>
      </p:sp>
      <p:sp>
        <p:nvSpPr>
          <p:cNvPr id="58376" name="Rectangle 6"/>
          <p:cNvSpPr>
            <a:spLocks noChangeArrowheads="1"/>
          </p:cNvSpPr>
          <p:nvPr/>
        </p:nvSpPr>
        <p:spPr bwMode="auto">
          <a:xfrm>
            <a:off x="6477000" y="6858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1600" dirty="0">
                <a:solidFill>
                  <a:srgbClr val="000000"/>
                </a:solidFill>
                <a:latin typeface="Arial" charset="0"/>
                <a:cs typeface="Times New Roman" charset="0"/>
              </a:rPr>
              <a:t>[4.377      4.377      4.494]</a:t>
            </a:r>
          </a:p>
        </p:txBody>
      </p:sp>
      <p:sp>
        <p:nvSpPr>
          <p:cNvPr id="58377" name="Rectangle 7"/>
          <p:cNvSpPr>
            <a:spLocks noChangeArrowheads="1"/>
          </p:cNvSpPr>
          <p:nvPr/>
        </p:nvSpPr>
        <p:spPr bwMode="auto">
          <a:xfrm>
            <a:off x="6477000" y="14478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1600" dirty="0">
                <a:solidFill>
                  <a:srgbClr val="000000"/>
                </a:solidFill>
                <a:latin typeface="Arial" charset="0"/>
                <a:cs typeface="Times New Roman" charset="0"/>
              </a:rPr>
              <a:t>[13.441	13.441	9.705]</a:t>
            </a:r>
          </a:p>
        </p:txBody>
      </p:sp>
      <p:sp>
        <p:nvSpPr>
          <p:cNvPr id="58378" name="Text Box 8"/>
          <p:cNvSpPr txBox="1">
            <a:spLocks noChangeArrowheads="1"/>
          </p:cNvSpPr>
          <p:nvPr/>
        </p:nvSpPr>
        <p:spPr bwMode="auto">
          <a:xfrm>
            <a:off x="152400" y="1981200"/>
            <a:ext cx="320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b="1" dirty="0">
                <a:solidFill>
                  <a:srgbClr val="000000"/>
                </a:solidFill>
                <a:latin typeface="Arial" charset="0"/>
                <a:cs typeface="Times New Roman" charset="0"/>
              </a:rPr>
              <a:t>Spontaneous polarization, </a:t>
            </a:r>
            <a:r>
              <a:rPr lang="en-US" sz="1600" b="1" i="1" dirty="0">
                <a:solidFill>
                  <a:srgbClr val="000000"/>
                </a:solidFill>
                <a:latin typeface="Arial" charset="0"/>
                <a:cs typeface="Times New Roman" charset="0"/>
              </a:rPr>
              <a:t>P</a:t>
            </a:r>
            <a:r>
              <a:rPr lang="en-US" sz="1600" b="1" i="1" baseline="-25000" dirty="0">
                <a:solidFill>
                  <a:srgbClr val="000000"/>
                </a:solidFill>
                <a:latin typeface="Arial" charset="0"/>
                <a:cs typeface="Times New Roman" charset="0"/>
              </a:rPr>
              <a:t>s</a:t>
            </a:r>
            <a:r>
              <a:rPr lang="en-US" sz="1600" b="1" i="1" dirty="0">
                <a:solidFill>
                  <a:srgbClr val="000000"/>
                </a:solidFill>
                <a:latin typeface="Arial" charset="0"/>
                <a:cs typeface="Times New Roman" charset="0"/>
              </a:rPr>
              <a:t>  </a:t>
            </a:r>
          </a:p>
        </p:txBody>
      </p:sp>
      <p:sp>
        <p:nvSpPr>
          <p:cNvPr id="58379" name="Text Box 9"/>
          <p:cNvSpPr txBox="1">
            <a:spLocks noChangeArrowheads="1"/>
          </p:cNvSpPr>
          <p:nvPr/>
        </p:nvSpPr>
        <p:spPr bwMode="auto">
          <a:xfrm>
            <a:off x="6705600" y="1981200"/>
            <a:ext cx="161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b="1" dirty="0">
                <a:solidFill>
                  <a:srgbClr val="000000"/>
                </a:solidFill>
                <a:latin typeface="Arial" charset="0"/>
                <a:cs typeface="Times New Roman" charset="0"/>
              </a:rPr>
              <a:t>129.56 </a:t>
            </a:r>
            <a:r>
              <a:rPr lang="en-US" sz="1600" b="1" dirty="0">
                <a:solidFill>
                  <a:srgbClr val="000000"/>
                </a:solidFill>
                <a:latin typeface="Symbol" charset="0"/>
                <a:cs typeface="Times New Roman" charset="0"/>
              </a:rPr>
              <a:t>m</a:t>
            </a:r>
            <a:r>
              <a:rPr lang="en-US" sz="1600" b="1" dirty="0">
                <a:solidFill>
                  <a:srgbClr val="000000"/>
                </a:solidFill>
                <a:latin typeface="Arial" charset="0"/>
                <a:cs typeface="Times New Roman" charset="0"/>
              </a:rPr>
              <a:t>C/cm</a:t>
            </a:r>
            <a:r>
              <a:rPr lang="en-US" sz="1600" b="1" baseline="30000" dirty="0">
                <a:solidFill>
                  <a:srgbClr val="000000"/>
                </a:solidFill>
                <a:latin typeface="Arial" charset="0"/>
                <a:cs typeface="Times New Roman" charset="0"/>
              </a:rPr>
              <a:t>2</a:t>
            </a:r>
            <a:r>
              <a:rPr lang="en-US" sz="1600" b="1" dirty="0">
                <a:solidFill>
                  <a:srgbClr val="000000"/>
                </a:solidFill>
                <a:latin typeface="Arial" charset="0"/>
                <a:cs typeface="Times New Roman" charset="0"/>
              </a:rPr>
              <a:t> </a:t>
            </a:r>
          </a:p>
        </p:txBody>
      </p:sp>
      <p:sp>
        <p:nvSpPr>
          <p:cNvPr id="58380" name="Rectangle 10"/>
          <p:cNvSpPr>
            <a:spLocks noChangeArrowheads="1"/>
          </p:cNvSpPr>
          <p:nvPr/>
        </p:nvSpPr>
        <p:spPr bwMode="auto">
          <a:xfrm>
            <a:off x="4191000" y="19812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1600" b="1" dirty="0">
                <a:solidFill>
                  <a:srgbClr val="000000"/>
                </a:solidFill>
                <a:latin typeface="Arial" charset="0"/>
                <a:cs typeface="Times New Roman" charset="0"/>
              </a:rPr>
              <a:t>102.63 </a:t>
            </a:r>
            <a:r>
              <a:rPr lang="en-US" sz="1600" b="1" dirty="0">
                <a:solidFill>
                  <a:srgbClr val="000000"/>
                </a:solidFill>
                <a:latin typeface="Symbol" charset="0"/>
                <a:cs typeface="Times New Roman" charset="0"/>
              </a:rPr>
              <a:t>m</a:t>
            </a:r>
            <a:r>
              <a:rPr lang="en-US" sz="1600" b="1" dirty="0">
                <a:solidFill>
                  <a:srgbClr val="000000"/>
                </a:solidFill>
                <a:latin typeface="Arial" charset="0"/>
                <a:cs typeface="Times New Roman" charset="0"/>
              </a:rPr>
              <a:t>C/cm</a:t>
            </a:r>
            <a:r>
              <a:rPr lang="en-US" sz="1600" b="1" baseline="30000" dirty="0">
                <a:solidFill>
                  <a:srgbClr val="000000"/>
                </a:solidFill>
                <a:latin typeface="Arial" charset="0"/>
                <a:cs typeface="Times New Roman" charset="0"/>
              </a:rPr>
              <a:t>2</a:t>
            </a:r>
            <a:r>
              <a:rPr lang="en-US" sz="1600" b="1" dirty="0">
                <a:solidFill>
                  <a:srgbClr val="000000"/>
                </a:solidFill>
                <a:latin typeface="Arial" charset="0"/>
                <a:cs typeface="Times New Roman" charset="0"/>
              </a:rPr>
              <a:t> </a:t>
            </a:r>
          </a:p>
        </p:txBody>
      </p:sp>
      <p:sp>
        <p:nvSpPr>
          <p:cNvPr id="58381" name="Rectangle 11"/>
          <p:cNvSpPr>
            <a:spLocks noChangeArrowheads="1"/>
          </p:cNvSpPr>
          <p:nvPr/>
        </p:nvSpPr>
        <p:spPr bwMode="auto">
          <a:xfrm>
            <a:off x="3581400" y="685800"/>
            <a:ext cx="282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sz="1600" dirty="0">
                <a:solidFill>
                  <a:srgbClr val="000000"/>
                </a:solidFill>
                <a:latin typeface="Arial" charset="0"/>
                <a:cs typeface="Times New Roman" charset="0"/>
              </a:rPr>
              <a:t>[4.598      4.598      5.008] </a:t>
            </a:r>
          </a:p>
        </p:txBody>
      </p:sp>
      <p:sp>
        <p:nvSpPr>
          <p:cNvPr id="58382" name="Rectangle 12"/>
          <p:cNvSpPr>
            <a:spLocks noChangeArrowheads="1"/>
          </p:cNvSpPr>
          <p:nvPr/>
        </p:nvSpPr>
        <p:spPr bwMode="auto">
          <a:xfrm>
            <a:off x="3594100" y="1447800"/>
            <a:ext cx="2578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sz="1600" dirty="0">
                <a:solidFill>
                  <a:srgbClr val="000000"/>
                </a:solidFill>
                <a:latin typeface="Arial" charset="0"/>
                <a:cs typeface="Times New Roman" charset="0"/>
              </a:rPr>
              <a:t>[16.485	16.485 	9.769]</a:t>
            </a:r>
          </a:p>
        </p:txBody>
      </p:sp>
      <p:sp>
        <p:nvSpPr>
          <p:cNvPr id="58383" name="Text Box 13"/>
          <p:cNvSpPr txBox="1">
            <a:spLocks noChangeArrowheads="1"/>
          </p:cNvSpPr>
          <p:nvPr/>
        </p:nvSpPr>
        <p:spPr bwMode="auto">
          <a:xfrm>
            <a:off x="457200" y="2971800"/>
            <a:ext cx="2408238"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dirty="0">
                <a:solidFill>
                  <a:srgbClr val="000000"/>
                </a:solidFill>
                <a:latin typeface="Arial" charset="0"/>
                <a:cs typeface="Times New Roman" charset="0"/>
              </a:rPr>
              <a:t>Other materials:</a:t>
            </a:r>
          </a:p>
          <a:p>
            <a:pPr eaLnBrk="1" hangingPunct="1"/>
            <a:endParaRPr lang="en-US" sz="1600" dirty="0">
              <a:solidFill>
                <a:srgbClr val="000000"/>
              </a:solidFill>
              <a:latin typeface="Arial" charset="0"/>
              <a:cs typeface="Times New Roman" charset="0"/>
            </a:endParaRPr>
          </a:p>
          <a:p>
            <a:pPr eaLnBrk="1" hangingPunct="1"/>
            <a:r>
              <a:rPr lang="en-US" sz="1600" dirty="0">
                <a:solidFill>
                  <a:srgbClr val="000000"/>
                </a:solidFill>
                <a:latin typeface="Arial" charset="0"/>
                <a:cs typeface="Times New Roman" charset="0"/>
              </a:rPr>
              <a:t>NaNbO</a:t>
            </a:r>
            <a:r>
              <a:rPr lang="en-US" sz="1600" baseline="-25000" dirty="0">
                <a:solidFill>
                  <a:srgbClr val="000000"/>
                </a:solidFill>
                <a:latin typeface="Arial" charset="0"/>
                <a:cs typeface="Times New Roman" charset="0"/>
              </a:rPr>
              <a:t>3</a:t>
            </a:r>
            <a:r>
              <a:rPr lang="en-US" sz="1600" dirty="0">
                <a:solidFill>
                  <a:srgbClr val="000000"/>
                </a:solidFill>
                <a:latin typeface="Arial" charset="0"/>
                <a:cs typeface="Times New Roman" charset="0"/>
              </a:rPr>
              <a:t> 		12</a:t>
            </a:r>
          </a:p>
          <a:p>
            <a:pPr eaLnBrk="1" hangingPunct="1"/>
            <a:r>
              <a:rPr lang="en-US" sz="1600" dirty="0">
                <a:solidFill>
                  <a:srgbClr val="000000"/>
                </a:solidFill>
                <a:latin typeface="Arial" charset="0"/>
                <a:cs typeface="Times New Roman" charset="0"/>
              </a:rPr>
              <a:t>PMN		24</a:t>
            </a:r>
          </a:p>
          <a:p>
            <a:pPr eaLnBrk="1" hangingPunct="1"/>
            <a:r>
              <a:rPr lang="en-US" sz="1600" dirty="0">
                <a:solidFill>
                  <a:srgbClr val="000000"/>
                </a:solidFill>
                <a:latin typeface="Arial" charset="0"/>
                <a:cs typeface="Times New Roman" charset="0"/>
              </a:rPr>
              <a:t>PZN		24</a:t>
            </a:r>
          </a:p>
          <a:p>
            <a:pPr eaLnBrk="1" hangingPunct="1"/>
            <a:r>
              <a:rPr lang="en-US" sz="1600" dirty="0">
                <a:solidFill>
                  <a:srgbClr val="000000"/>
                </a:solidFill>
                <a:latin typeface="Arial" charset="0"/>
                <a:cs typeface="Times New Roman" charset="0"/>
              </a:rPr>
              <a:t>Bi</a:t>
            </a:r>
            <a:r>
              <a:rPr lang="en-US" sz="1600" baseline="-25000" dirty="0">
                <a:solidFill>
                  <a:srgbClr val="000000"/>
                </a:solidFill>
                <a:latin typeface="Arial" charset="0"/>
                <a:cs typeface="Times New Roman" charset="0"/>
              </a:rPr>
              <a:t>.5</a:t>
            </a:r>
            <a:r>
              <a:rPr lang="en-US" sz="1600" dirty="0">
                <a:solidFill>
                  <a:srgbClr val="000000"/>
                </a:solidFill>
                <a:latin typeface="Arial" charset="0"/>
                <a:cs typeface="Times New Roman" charset="0"/>
              </a:rPr>
              <a:t>Na</a:t>
            </a:r>
            <a:r>
              <a:rPr lang="en-US" sz="1600" baseline="-25000" dirty="0">
                <a:solidFill>
                  <a:srgbClr val="000000"/>
                </a:solidFill>
                <a:latin typeface="Arial" charset="0"/>
                <a:cs typeface="Times New Roman" charset="0"/>
              </a:rPr>
              <a:t>.5</a:t>
            </a:r>
            <a:r>
              <a:rPr lang="en-US" sz="1600" dirty="0">
                <a:solidFill>
                  <a:srgbClr val="000000"/>
                </a:solidFill>
                <a:latin typeface="Arial" charset="0"/>
                <a:cs typeface="Times New Roman" charset="0"/>
              </a:rPr>
              <a:t>TiO</a:t>
            </a:r>
            <a:r>
              <a:rPr lang="en-US" sz="1600" baseline="-25000" dirty="0">
                <a:solidFill>
                  <a:srgbClr val="000000"/>
                </a:solidFill>
                <a:latin typeface="Arial" charset="0"/>
                <a:cs typeface="Times New Roman" charset="0"/>
              </a:rPr>
              <a:t>	</a:t>
            </a:r>
            <a:r>
              <a:rPr lang="en-US" sz="1600" dirty="0">
                <a:solidFill>
                  <a:srgbClr val="000000"/>
                </a:solidFill>
                <a:latin typeface="Arial" charset="0"/>
                <a:cs typeface="Times New Roman" charset="0"/>
              </a:rPr>
              <a:t>36</a:t>
            </a:r>
            <a:endParaRPr lang="en-US" sz="1600" baseline="-25000" dirty="0">
              <a:solidFill>
                <a:srgbClr val="000000"/>
              </a:solidFill>
              <a:latin typeface="Arial" charset="0"/>
              <a:cs typeface="Times New Roman" charset="0"/>
            </a:endParaRPr>
          </a:p>
          <a:p>
            <a:pPr eaLnBrk="1" hangingPunct="1"/>
            <a:r>
              <a:rPr lang="en-US" sz="1600" dirty="0">
                <a:solidFill>
                  <a:srgbClr val="000000"/>
                </a:solidFill>
                <a:latin typeface="Arial" charset="0"/>
                <a:cs typeface="Times New Roman" charset="0"/>
              </a:rPr>
              <a:t>LiNbO</a:t>
            </a:r>
            <a:r>
              <a:rPr lang="en-US" sz="1600" baseline="-25000" dirty="0">
                <a:solidFill>
                  <a:srgbClr val="000000"/>
                </a:solidFill>
                <a:latin typeface="Arial" charset="0"/>
                <a:cs typeface="Times New Roman" charset="0"/>
              </a:rPr>
              <a:t>3</a:t>
            </a:r>
            <a:r>
              <a:rPr lang="en-US" sz="1600" dirty="0">
                <a:solidFill>
                  <a:srgbClr val="000000"/>
                </a:solidFill>
                <a:latin typeface="Arial" charset="0"/>
                <a:cs typeface="Times New Roman" charset="0"/>
              </a:rPr>
              <a:t>		71</a:t>
            </a:r>
          </a:p>
          <a:p>
            <a:pPr eaLnBrk="1" hangingPunct="1"/>
            <a:r>
              <a:rPr lang="en-US" sz="1600" dirty="0">
                <a:solidFill>
                  <a:srgbClr val="000000"/>
                </a:solidFill>
                <a:latin typeface="Arial" charset="0"/>
                <a:cs typeface="Times New Roman" charset="0"/>
              </a:rPr>
              <a:t>LiTaO</a:t>
            </a:r>
            <a:r>
              <a:rPr lang="en-US" sz="1600" baseline="-25000" dirty="0">
                <a:solidFill>
                  <a:srgbClr val="000000"/>
                </a:solidFill>
                <a:latin typeface="Arial" charset="0"/>
                <a:cs typeface="Times New Roman" charset="0"/>
              </a:rPr>
              <a:t>3</a:t>
            </a:r>
            <a:r>
              <a:rPr lang="en-US" sz="1600" dirty="0">
                <a:solidFill>
                  <a:srgbClr val="000000"/>
                </a:solidFill>
                <a:latin typeface="Arial" charset="0"/>
                <a:cs typeface="Times New Roman" charset="0"/>
              </a:rPr>
              <a:t>		50</a:t>
            </a:r>
          </a:p>
          <a:p>
            <a:pPr eaLnBrk="1" hangingPunct="1"/>
            <a:r>
              <a:rPr lang="en-US" sz="1600" dirty="0">
                <a:solidFill>
                  <a:srgbClr val="000000"/>
                </a:solidFill>
                <a:latin typeface="Arial" charset="0"/>
                <a:cs typeface="Times New Roman" charset="0"/>
              </a:rPr>
              <a:t>SbSI		25</a:t>
            </a:r>
          </a:p>
          <a:p>
            <a:pPr eaLnBrk="1" hangingPunct="1"/>
            <a:r>
              <a:rPr lang="en-US" sz="1600" dirty="0">
                <a:solidFill>
                  <a:srgbClr val="000000"/>
                </a:solidFill>
                <a:latin typeface="Arial" charset="0"/>
                <a:cs typeface="Times New Roman" charset="0"/>
              </a:rPr>
              <a:t>LiH</a:t>
            </a:r>
            <a:r>
              <a:rPr lang="en-US" sz="1600" baseline="-25000" dirty="0">
                <a:solidFill>
                  <a:srgbClr val="000000"/>
                </a:solidFill>
                <a:latin typeface="Arial" charset="0"/>
                <a:cs typeface="Times New Roman" charset="0"/>
              </a:rPr>
              <a:t>3</a:t>
            </a:r>
            <a:r>
              <a:rPr lang="en-US" sz="1600" dirty="0">
                <a:solidFill>
                  <a:srgbClr val="000000"/>
                </a:solidFill>
                <a:latin typeface="Arial" charset="0"/>
                <a:cs typeface="Times New Roman" charset="0"/>
              </a:rPr>
              <a:t>(SeO</a:t>
            </a:r>
            <a:r>
              <a:rPr lang="en-US" sz="1600" baseline="-25000" dirty="0">
                <a:solidFill>
                  <a:srgbClr val="000000"/>
                </a:solidFill>
                <a:latin typeface="Arial" charset="0"/>
                <a:cs typeface="Times New Roman" charset="0"/>
              </a:rPr>
              <a:t>3</a:t>
            </a:r>
            <a:r>
              <a:rPr lang="en-US" sz="1600" dirty="0">
                <a:solidFill>
                  <a:srgbClr val="000000"/>
                </a:solidFill>
                <a:latin typeface="Arial" charset="0"/>
                <a:cs typeface="Times New Roman" charset="0"/>
              </a:rPr>
              <a:t>)</a:t>
            </a:r>
            <a:r>
              <a:rPr lang="en-US" sz="1600" baseline="-25000" dirty="0">
                <a:solidFill>
                  <a:srgbClr val="000000"/>
                </a:solidFill>
                <a:latin typeface="Arial" charset="0"/>
                <a:cs typeface="Times New Roman" charset="0"/>
              </a:rPr>
              <a:t>2</a:t>
            </a:r>
            <a:r>
              <a:rPr lang="en-US" sz="1600" dirty="0">
                <a:solidFill>
                  <a:srgbClr val="000000"/>
                </a:solidFill>
                <a:latin typeface="Arial" charset="0"/>
                <a:cs typeface="Times New Roman" charset="0"/>
              </a:rPr>
              <a:t>	15</a:t>
            </a:r>
          </a:p>
          <a:p>
            <a:pPr eaLnBrk="1" hangingPunct="1"/>
            <a:r>
              <a:rPr lang="en-US" sz="1600" dirty="0">
                <a:solidFill>
                  <a:srgbClr val="000000"/>
                </a:solidFill>
                <a:latin typeface="Arial" charset="0"/>
                <a:cs typeface="Times New Roman" charset="0"/>
              </a:rPr>
              <a:t>KDP		4.75</a:t>
            </a:r>
          </a:p>
          <a:p>
            <a:pPr eaLnBrk="1" hangingPunct="1"/>
            <a:r>
              <a:rPr lang="en-US" sz="1600" dirty="0">
                <a:solidFill>
                  <a:srgbClr val="000000"/>
                </a:solidFill>
                <a:latin typeface="Arial" charset="0"/>
                <a:cs typeface="Times New Roman" charset="0"/>
              </a:rPr>
              <a:t>KNO</a:t>
            </a:r>
            <a:r>
              <a:rPr lang="en-US" sz="1600" baseline="-25000" dirty="0">
                <a:solidFill>
                  <a:srgbClr val="000000"/>
                </a:solidFill>
                <a:latin typeface="Arial" charset="0"/>
                <a:cs typeface="Times New Roman" charset="0"/>
              </a:rPr>
              <a:t>3</a:t>
            </a:r>
            <a:r>
              <a:rPr lang="en-US" sz="1600" dirty="0">
                <a:solidFill>
                  <a:srgbClr val="000000"/>
                </a:solidFill>
                <a:latin typeface="Arial" charset="0"/>
                <a:cs typeface="Times New Roman" charset="0"/>
              </a:rPr>
              <a:t>		6.3</a:t>
            </a:r>
          </a:p>
        </p:txBody>
      </p:sp>
      <p:pic>
        <p:nvPicPr>
          <p:cNvPr id="5838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19400"/>
            <a:ext cx="46450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pic>
      <p:sp>
        <p:nvSpPr>
          <p:cNvPr id="58385" name="Text Box 15"/>
          <p:cNvSpPr txBox="1">
            <a:spLocks noChangeArrowheads="1"/>
          </p:cNvSpPr>
          <p:nvPr/>
        </p:nvSpPr>
        <p:spPr bwMode="auto">
          <a:xfrm>
            <a:off x="4724400" y="24384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000000"/>
                </a:solidFill>
              </a:rPr>
              <a:t>Effective Charges</a:t>
            </a:r>
          </a:p>
        </p:txBody>
      </p:sp>
      <p:sp>
        <p:nvSpPr>
          <p:cNvPr id="58386" name="Text Box 17"/>
          <p:cNvSpPr txBox="1">
            <a:spLocks noChangeArrowheads="1"/>
          </p:cNvSpPr>
          <p:nvPr/>
        </p:nvSpPr>
        <p:spPr bwMode="auto">
          <a:xfrm>
            <a:off x="304800" y="6096000"/>
            <a:ext cx="3787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000000"/>
                </a:solidFill>
              </a:rPr>
              <a:t>Caracas and Cohen, APL 91, 092902 (2007).</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p:cNvSpPr>
            <a:spLocks noGrp="1"/>
          </p:cNvSpPr>
          <p:nvPr>
            <p:ph type="dt" sz="quarter" idx="4294967295"/>
          </p:nvPr>
        </p:nvSpPr>
        <p:spPr>
          <a:xfrm>
            <a:off x="0" y="6400800"/>
            <a:ext cx="1905000" cy="457200"/>
          </a:xfrm>
        </p:spPr>
        <p:txBody>
          <a:bodyPr/>
          <a:lstStyle/>
          <a:p>
            <a:pPr>
              <a:defRPr/>
            </a:pPr>
            <a:r>
              <a:rPr lang="en-US" smtClean="0"/>
              <a:t>Cohen</a:t>
            </a:r>
            <a:endParaRPr lang="en-US" dirty="0"/>
          </a:p>
        </p:txBody>
      </p:sp>
      <p:sp>
        <p:nvSpPr>
          <p:cNvPr id="18" name="Footer Placeholder 2"/>
          <p:cNvSpPr>
            <a:spLocks noGrp="1"/>
          </p:cNvSpPr>
          <p:nvPr>
            <p:ph type="ftr" sz="quarter" idx="4294967295"/>
          </p:nvPr>
        </p:nvSpPr>
        <p:spPr>
          <a:xfrm>
            <a:off x="0" y="6400800"/>
            <a:ext cx="5334000" cy="457200"/>
          </a:xfrm>
        </p:spPr>
        <p:txBody>
          <a:bodyPr/>
          <a:lstStyle/>
          <a:p>
            <a:pPr>
              <a:defRPr/>
            </a:pPr>
            <a:r>
              <a:rPr lang="en-US" smtClean="0"/>
              <a:t>QMC Summer School 2012 UIUC</a:t>
            </a:r>
            <a:endParaRPr lang="en-US" dirty="0"/>
          </a:p>
        </p:txBody>
      </p:sp>
      <p:sp>
        <p:nvSpPr>
          <p:cNvPr id="19" name="Slide Number Placeholder 3"/>
          <p:cNvSpPr>
            <a:spLocks noGrp="1"/>
          </p:cNvSpPr>
          <p:nvPr>
            <p:ph type="sldNum" sz="quarter" idx="4294967295"/>
          </p:nvPr>
        </p:nvSpPr>
        <p:spPr>
          <a:xfrm>
            <a:off x="7239000" y="6400800"/>
            <a:ext cx="1905000" cy="457200"/>
          </a:xfrm>
        </p:spPr>
        <p:txBody>
          <a:bodyPr/>
          <a:lstStyle/>
          <a:p>
            <a:pPr>
              <a:defRPr/>
            </a:pPr>
            <a:fld id="{42E41A42-C8DB-624D-AA54-826B8C313976}" type="slidenum">
              <a:rPr lang="en-US"/>
              <a:pPr>
                <a:defRPr/>
              </a:pPr>
              <a:t>39</a:t>
            </a:fld>
            <a:endParaRPr lang="en-US" dirty="0"/>
          </a:p>
        </p:txBody>
      </p:sp>
      <p:sp>
        <p:nvSpPr>
          <p:cNvPr id="60420" name="Text Box 2"/>
          <p:cNvSpPr txBox="1">
            <a:spLocks noChangeArrowheads="1"/>
          </p:cNvSpPr>
          <p:nvPr/>
        </p:nvSpPr>
        <p:spPr bwMode="auto">
          <a:xfrm>
            <a:off x="4114800" y="0"/>
            <a:ext cx="1363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latin typeface="Arial" charset="0"/>
                <a:cs typeface="Times New Roman" charset="0"/>
              </a:rPr>
              <a:t>YGeO</a:t>
            </a:r>
            <a:r>
              <a:rPr lang="en-US" baseline="-25000" dirty="0">
                <a:latin typeface="Arial" charset="0"/>
                <a:cs typeface="Times New Roman" charset="0"/>
              </a:rPr>
              <a:t>2</a:t>
            </a:r>
            <a:r>
              <a:rPr lang="en-US" dirty="0">
                <a:latin typeface="Arial" charset="0"/>
                <a:cs typeface="Times New Roman" charset="0"/>
              </a:rPr>
              <a:t>N</a:t>
            </a:r>
          </a:p>
        </p:txBody>
      </p:sp>
      <p:sp>
        <p:nvSpPr>
          <p:cNvPr id="60421" name="Text Box 3"/>
          <p:cNvSpPr txBox="1">
            <a:spLocks noChangeArrowheads="1"/>
          </p:cNvSpPr>
          <p:nvPr/>
        </p:nvSpPr>
        <p:spPr bwMode="auto">
          <a:xfrm>
            <a:off x="7086600" y="0"/>
            <a:ext cx="1228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dirty="0">
                <a:latin typeface="Arial" charset="0"/>
                <a:cs typeface="Times New Roman" charset="0"/>
              </a:rPr>
              <a:t>YSiO</a:t>
            </a:r>
            <a:r>
              <a:rPr lang="en-US" baseline="-25000" dirty="0">
                <a:latin typeface="Arial" charset="0"/>
                <a:cs typeface="Times New Roman" charset="0"/>
              </a:rPr>
              <a:t>2</a:t>
            </a:r>
            <a:r>
              <a:rPr lang="en-US" dirty="0">
                <a:latin typeface="Arial" charset="0"/>
                <a:cs typeface="Times New Roman" charset="0"/>
              </a:rPr>
              <a:t>N</a:t>
            </a:r>
          </a:p>
        </p:txBody>
      </p:sp>
      <p:sp>
        <p:nvSpPr>
          <p:cNvPr id="60422" name="Rectangle 4"/>
          <p:cNvSpPr>
            <a:spLocks noChangeArrowheads="1"/>
          </p:cNvSpPr>
          <p:nvPr/>
        </p:nvSpPr>
        <p:spPr bwMode="auto">
          <a:xfrm>
            <a:off x="6934200" y="609600"/>
            <a:ext cx="17526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spcBef>
                <a:spcPct val="50000"/>
              </a:spcBef>
            </a:pPr>
            <a:r>
              <a:rPr lang="en-US" sz="1600" dirty="0">
                <a:latin typeface="Arial" charset="0"/>
                <a:cs typeface="Times New Roman" charset="0"/>
              </a:rPr>
              <a:t>d</a:t>
            </a:r>
            <a:r>
              <a:rPr lang="en-US" sz="1600" baseline="-25000" dirty="0">
                <a:latin typeface="Arial" charset="0"/>
                <a:cs typeface="Times New Roman" charset="0"/>
              </a:rPr>
              <a:t>121</a:t>
            </a:r>
            <a:r>
              <a:rPr lang="en-US" sz="1600" dirty="0">
                <a:latin typeface="Arial" charset="0"/>
                <a:cs typeface="Times New Roman" charset="0"/>
              </a:rPr>
              <a:t> = -12.532</a:t>
            </a:r>
          </a:p>
          <a:p>
            <a:pPr eaLnBrk="1" hangingPunct="1">
              <a:lnSpc>
                <a:spcPct val="120000"/>
              </a:lnSpc>
              <a:spcBef>
                <a:spcPct val="50000"/>
              </a:spcBef>
            </a:pPr>
            <a:r>
              <a:rPr lang="en-US" sz="1600" dirty="0">
                <a:latin typeface="Arial" charset="0"/>
                <a:cs typeface="Times New Roman" charset="0"/>
              </a:rPr>
              <a:t>d</a:t>
            </a:r>
            <a:r>
              <a:rPr lang="en-US" sz="1600" baseline="-25000" dirty="0">
                <a:latin typeface="Arial" charset="0"/>
                <a:cs typeface="Times New Roman" charset="0"/>
              </a:rPr>
              <a:t>333</a:t>
            </a:r>
            <a:r>
              <a:rPr lang="en-US" sz="1600" dirty="0">
                <a:latin typeface="Arial" charset="0"/>
                <a:cs typeface="Times New Roman" charset="0"/>
              </a:rPr>
              <a:t> = -8.330</a:t>
            </a:r>
          </a:p>
          <a:p>
            <a:pPr eaLnBrk="1" hangingPunct="1">
              <a:lnSpc>
                <a:spcPct val="120000"/>
              </a:lnSpc>
              <a:spcBef>
                <a:spcPct val="50000"/>
              </a:spcBef>
            </a:pPr>
            <a:r>
              <a:rPr lang="en-US" sz="1600" dirty="0">
                <a:latin typeface="Arial" charset="0"/>
                <a:cs typeface="Times New Roman" charset="0"/>
              </a:rPr>
              <a:t>d</a:t>
            </a:r>
            <a:r>
              <a:rPr lang="en-US" sz="1600" baseline="-25000" dirty="0">
                <a:latin typeface="Arial" charset="0"/>
                <a:cs typeface="Times New Roman" charset="0"/>
              </a:rPr>
              <a:t>113</a:t>
            </a:r>
            <a:r>
              <a:rPr lang="en-US" sz="1600" dirty="0">
                <a:latin typeface="Arial" charset="0"/>
                <a:cs typeface="Times New Roman" charset="0"/>
              </a:rPr>
              <a:t> = 0.395</a:t>
            </a:r>
          </a:p>
        </p:txBody>
      </p:sp>
      <p:sp>
        <p:nvSpPr>
          <p:cNvPr id="60423" name="Rectangle 5"/>
          <p:cNvSpPr>
            <a:spLocks noChangeArrowheads="1"/>
          </p:cNvSpPr>
          <p:nvPr/>
        </p:nvSpPr>
        <p:spPr bwMode="auto">
          <a:xfrm>
            <a:off x="4191000" y="609600"/>
            <a:ext cx="17526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20000"/>
              </a:lnSpc>
              <a:spcBef>
                <a:spcPct val="50000"/>
              </a:spcBef>
            </a:pPr>
            <a:r>
              <a:rPr lang="en-US" sz="1600" dirty="0">
                <a:latin typeface="Arial" charset="0"/>
                <a:cs typeface="Times New Roman" charset="0"/>
              </a:rPr>
              <a:t>d</a:t>
            </a:r>
            <a:r>
              <a:rPr lang="en-US" sz="1600" baseline="-25000" dirty="0">
                <a:latin typeface="Arial" charset="0"/>
                <a:cs typeface="Times New Roman" charset="0"/>
              </a:rPr>
              <a:t>121</a:t>
            </a:r>
            <a:r>
              <a:rPr lang="en-US" sz="1600" dirty="0">
                <a:latin typeface="Arial" charset="0"/>
                <a:cs typeface="Times New Roman" charset="0"/>
              </a:rPr>
              <a:t> = -20.494</a:t>
            </a:r>
          </a:p>
          <a:p>
            <a:pPr eaLnBrk="1" hangingPunct="1">
              <a:lnSpc>
                <a:spcPct val="120000"/>
              </a:lnSpc>
              <a:spcBef>
                <a:spcPct val="50000"/>
              </a:spcBef>
            </a:pPr>
            <a:r>
              <a:rPr lang="en-US" sz="1600" dirty="0">
                <a:latin typeface="Arial" charset="0"/>
                <a:cs typeface="Times New Roman" charset="0"/>
              </a:rPr>
              <a:t>d</a:t>
            </a:r>
            <a:r>
              <a:rPr lang="en-US" sz="1600" baseline="-25000" dirty="0">
                <a:latin typeface="Arial" charset="0"/>
                <a:cs typeface="Times New Roman" charset="0"/>
              </a:rPr>
              <a:t>333</a:t>
            </a:r>
            <a:r>
              <a:rPr lang="en-US" sz="1600" dirty="0">
                <a:latin typeface="Arial" charset="0"/>
                <a:cs typeface="Times New Roman" charset="0"/>
              </a:rPr>
              <a:t> = -5.509</a:t>
            </a:r>
          </a:p>
          <a:p>
            <a:pPr eaLnBrk="1" hangingPunct="1">
              <a:lnSpc>
                <a:spcPct val="120000"/>
              </a:lnSpc>
              <a:spcBef>
                <a:spcPct val="50000"/>
              </a:spcBef>
            </a:pPr>
            <a:r>
              <a:rPr lang="en-US" sz="1600" dirty="0">
                <a:latin typeface="Arial" charset="0"/>
                <a:cs typeface="Times New Roman" charset="0"/>
              </a:rPr>
              <a:t>d</a:t>
            </a:r>
            <a:r>
              <a:rPr lang="en-US" sz="1600" baseline="-25000" dirty="0">
                <a:latin typeface="Arial" charset="0"/>
                <a:cs typeface="Times New Roman" charset="0"/>
              </a:rPr>
              <a:t>113</a:t>
            </a:r>
            <a:r>
              <a:rPr lang="en-US" sz="1600" dirty="0">
                <a:latin typeface="Arial" charset="0"/>
                <a:cs typeface="Times New Roman" charset="0"/>
              </a:rPr>
              <a:t> = -0.502</a:t>
            </a:r>
          </a:p>
        </p:txBody>
      </p:sp>
      <p:sp>
        <p:nvSpPr>
          <p:cNvPr id="60424" name="Rectangle 6"/>
          <p:cNvSpPr>
            <a:spLocks noChangeArrowheads="1"/>
          </p:cNvSpPr>
          <p:nvPr/>
        </p:nvSpPr>
        <p:spPr bwMode="auto">
          <a:xfrm>
            <a:off x="230188" y="901700"/>
            <a:ext cx="3719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600" dirty="0">
                <a:latin typeface="Arial" charset="0"/>
                <a:cs typeface="Times New Roman" charset="0"/>
              </a:rPr>
              <a:t>Piezoelectric constants tensor </a:t>
            </a:r>
            <a:r>
              <a:rPr lang="en-US" sz="1600" b="1" i="1" dirty="0">
                <a:latin typeface="Arial" charset="0"/>
                <a:cs typeface="Times New Roman" charset="0"/>
              </a:rPr>
              <a:t>d</a:t>
            </a:r>
            <a:r>
              <a:rPr lang="en-US" sz="1600" dirty="0">
                <a:latin typeface="Arial" charset="0"/>
                <a:cs typeface="Times New Roman" charset="0"/>
              </a:rPr>
              <a:t> (pC/N)</a:t>
            </a:r>
          </a:p>
        </p:txBody>
      </p:sp>
      <p:sp>
        <p:nvSpPr>
          <p:cNvPr id="60425" name="Text Box 7"/>
          <p:cNvSpPr txBox="1">
            <a:spLocks noChangeArrowheads="1"/>
          </p:cNvSpPr>
          <p:nvPr/>
        </p:nvSpPr>
        <p:spPr bwMode="auto">
          <a:xfrm>
            <a:off x="201613" y="3032125"/>
            <a:ext cx="3684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dirty="0">
                <a:latin typeface="Arial" charset="0"/>
                <a:cs typeface="Times New Roman" charset="0"/>
              </a:rPr>
              <a:t>Non-linear optical coefficients </a:t>
            </a:r>
            <a:r>
              <a:rPr lang="en-US" sz="1600" b="1" i="1" dirty="0">
                <a:latin typeface="Arial" charset="0"/>
                <a:cs typeface="Times New Roman" charset="0"/>
              </a:rPr>
              <a:t>d</a:t>
            </a:r>
            <a:r>
              <a:rPr lang="en-US" sz="1600" dirty="0">
                <a:latin typeface="Arial" charset="0"/>
                <a:cs typeface="Times New Roman" charset="0"/>
              </a:rPr>
              <a:t> (pm/V)</a:t>
            </a:r>
          </a:p>
        </p:txBody>
      </p:sp>
      <p:sp>
        <p:nvSpPr>
          <p:cNvPr id="60426" name="Text Box 8"/>
          <p:cNvSpPr txBox="1">
            <a:spLocks noChangeArrowheads="1"/>
          </p:cNvSpPr>
          <p:nvPr/>
        </p:nvSpPr>
        <p:spPr bwMode="auto">
          <a:xfrm>
            <a:off x="4343400" y="2971800"/>
            <a:ext cx="12620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110000"/>
              </a:lnSpc>
            </a:pPr>
            <a:r>
              <a:rPr lang="en-US" sz="1600" dirty="0">
                <a:latin typeface="Arial" charset="0"/>
                <a:cs typeface="Times New Roman" charset="0"/>
              </a:rPr>
              <a:t>d</a:t>
            </a:r>
            <a:r>
              <a:rPr lang="en-US" sz="1600" baseline="-25000" dirty="0">
                <a:latin typeface="Arial" charset="0"/>
                <a:cs typeface="Times New Roman" charset="0"/>
              </a:rPr>
              <a:t>15</a:t>
            </a:r>
            <a:r>
              <a:rPr lang="en-US" sz="1600" dirty="0">
                <a:latin typeface="Arial" charset="0"/>
                <a:cs typeface="Times New Roman" charset="0"/>
              </a:rPr>
              <a:t> = 2.631</a:t>
            </a:r>
          </a:p>
          <a:p>
            <a:pPr eaLnBrk="1" hangingPunct="1">
              <a:lnSpc>
                <a:spcPct val="110000"/>
              </a:lnSpc>
            </a:pPr>
            <a:r>
              <a:rPr lang="en-US" sz="1600" dirty="0">
                <a:latin typeface="Arial" charset="0"/>
                <a:cs typeface="Times New Roman" charset="0"/>
              </a:rPr>
              <a:t>d</a:t>
            </a:r>
            <a:r>
              <a:rPr lang="en-US" sz="1600" baseline="-25000" dirty="0">
                <a:latin typeface="Arial" charset="0"/>
                <a:cs typeface="Times New Roman" charset="0"/>
              </a:rPr>
              <a:t>33</a:t>
            </a:r>
            <a:r>
              <a:rPr lang="en-US" sz="1600" dirty="0">
                <a:latin typeface="Arial" charset="0"/>
                <a:cs typeface="Times New Roman" charset="0"/>
              </a:rPr>
              <a:t> = -4.508</a:t>
            </a:r>
          </a:p>
        </p:txBody>
      </p:sp>
      <p:sp>
        <p:nvSpPr>
          <p:cNvPr id="60427" name="Text Box 9"/>
          <p:cNvSpPr txBox="1">
            <a:spLocks noChangeArrowheads="1"/>
          </p:cNvSpPr>
          <p:nvPr/>
        </p:nvSpPr>
        <p:spPr bwMode="auto">
          <a:xfrm>
            <a:off x="7010400" y="2971800"/>
            <a:ext cx="12620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110000"/>
              </a:lnSpc>
            </a:pPr>
            <a:r>
              <a:rPr lang="en-US" sz="1600" dirty="0">
                <a:latin typeface="Arial" charset="0"/>
                <a:cs typeface="Times New Roman" charset="0"/>
              </a:rPr>
              <a:t>d</a:t>
            </a:r>
            <a:r>
              <a:rPr lang="en-US" sz="1600" baseline="-25000" dirty="0">
                <a:latin typeface="Arial" charset="0"/>
                <a:cs typeface="Times New Roman" charset="0"/>
              </a:rPr>
              <a:t>15</a:t>
            </a:r>
            <a:r>
              <a:rPr lang="en-US" sz="1600" dirty="0">
                <a:latin typeface="Arial" charset="0"/>
                <a:cs typeface="Times New Roman" charset="0"/>
              </a:rPr>
              <a:t> = 2.034</a:t>
            </a:r>
          </a:p>
          <a:p>
            <a:pPr eaLnBrk="1" hangingPunct="1">
              <a:lnSpc>
                <a:spcPct val="110000"/>
              </a:lnSpc>
            </a:pPr>
            <a:r>
              <a:rPr lang="en-US" sz="1600" dirty="0">
                <a:latin typeface="Arial" charset="0"/>
                <a:cs typeface="Times New Roman" charset="0"/>
              </a:rPr>
              <a:t>d</a:t>
            </a:r>
            <a:r>
              <a:rPr lang="en-US" sz="1600" baseline="-25000" dirty="0">
                <a:latin typeface="Arial" charset="0"/>
                <a:cs typeface="Times New Roman" charset="0"/>
              </a:rPr>
              <a:t>33</a:t>
            </a:r>
            <a:r>
              <a:rPr lang="en-US" sz="1600" dirty="0">
                <a:latin typeface="Arial" charset="0"/>
                <a:cs typeface="Times New Roman" charset="0"/>
              </a:rPr>
              <a:t> = -5.503</a:t>
            </a:r>
          </a:p>
        </p:txBody>
      </p:sp>
      <p:sp>
        <p:nvSpPr>
          <p:cNvPr id="60428" name="Text Box 10"/>
          <p:cNvSpPr txBox="1">
            <a:spLocks noChangeArrowheads="1"/>
          </p:cNvSpPr>
          <p:nvPr/>
        </p:nvSpPr>
        <p:spPr bwMode="auto">
          <a:xfrm>
            <a:off x="212725" y="4953000"/>
            <a:ext cx="2603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dirty="0">
                <a:latin typeface="Arial" charset="0"/>
                <a:cs typeface="Times New Roman" charset="0"/>
              </a:rPr>
              <a:t>Electro-optic tensor (pm/V)</a:t>
            </a:r>
          </a:p>
        </p:txBody>
      </p:sp>
      <p:sp>
        <p:nvSpPr>
          <p:cNvPr id="60429" name="Text Box 11"/>
          <p:cNvSpPr txBox="1">
            <a:spLocks noChangeArrowheads="1"/>
          </p:cNvSpPr>
          <p:nvPr/>
        </p:nvSpPr>
        <p:spPr bwMode="auto">
          <a:xfrm>
            <a:off x="4268788" y="4953000"/>
            <a:ext cx="12509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110000"/>
              </a:lnSpc>
            </a:pPr>
            <a:r>
              <a:rPr lang="en-US" sz="1600" dirty="0">
                <a:latin typeface="Arial" charset="0"/>
                <a:cs typeface="Times New Roman" charset="0"/>
              </a:rPr>
              <a:t>c</a:t>
            </a:r>
            <a:r>
              <a:rPr lang="en-US" sz="1600" baseline="-25000" dirty="0">
                <a:latin typeface="Arial" charset="0"/>
                <a:cs typeface="Times New Roman" charset="0"/>
              </a:rPr>
              <a:t>15</a:t>
            </a:r>
            <a:r>
              <a:rPr lang="en-US" sz="1600" dirty="0">
                <a:latin typeface="Arial" charset="0"/>
                <a:cs typeface="Times New Roman" charset="0"/>
              </a:rPr>
              <a:t> = -0.841</a:t>
            </a:r>
          </a:p>
          <a:p>
            <a:pPr eaLnBrk="1" hangingPunct="1">
              <a:lnSpc>
                <a:spcPct val="110000"/>
              </a:lnSpc>
            </a:pPr>
            <a:r>
              <a:rPr lang="en-US" sz="1600" dirty="0">
                <a:latin typeface="Arial" charset="0"/>
                <a:cs typeface="Times New Roman" charset="0"/>
              </a:rPr>
              <a:t>c</a:t>
            </a:r>
            <a:r>
              <a:rPr lang="en-US" sz="1600" baseline="-25000" dirty="0">
                <a:latin typeface="Arial" charset="0"/>
                <a:cs typeface="Times New Roman" charset="0"/>
              </a:rPr>
              <a:t>33</a:t>
            </a:r>
            <a:r>
              <a:rPr lang="en-US" sz="1600" dirty="0">
                <a:latin typeface="Arial" charset="0"/>
                <a:cs typeface="Times New Roman" charset="0"/>
              </a:rPr>
              <a:t> = 1.058</a:t>
            </a:r>
          </a:p>
          <a:p>
            <a:pPr eaLnBrk="1" hangingPunct="1">
              <a:lnSpc>
                <a:spcPct val="110000"/>
              </a:lnSpc>
            </a:pPr>
            <a:r>
              <a:rPr lang="en-US" sz="1600" dirty="0">
                <a:latin typeface="Arial" charset="0"/>
                <a:cs typeface="Times New Roman" charset="0"/>
              </a:rPr>
              <a:t>c</a:t>
            </a:r>
            <a:r>
              <a:rPr lang="en-US" sz="1600" baseline="-25000" dirty="0">
                <a:latin typeface="Arial" charset="0"/>
                <a:cs typeface="Times New Roman" charset="0"/>
              </a:rPr>
              <a:t>51</a:t>
            </a:r>
            <a:r>
              <a:rPr lang="en-US" sz="1600" dirty="0">
                <a:latin typeface="Arial" charset="0"/>
                <a:cs typeface="Times New Roman" charset="0"/>
              </a:rPr>
              <a:t> = -1.772</a:t>
            </a:r>
          </a:p>
        </p:txBody>
      </p:sp>
      <p:sp>
        <p:nvSpPr>
          <p:cNvPr id="60430" name="Text Box 12"/>
          <p:cNvSpPr txBox="1">
            <a:spLocks noChangeArrowheads="1"/>
          </p:cNvSpPr>
          <p:nvPr/>
        </p:nvSpPr>
        <p:spPr bwMode="auto">
          <a:xfrm>
            <a:off x="6934200" y="4953000"/>
            <a:ext cx="12509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lnSpc>
                <a:spcPct val="110000"/>
              </a:lnSpc>
            </a:pPr>
            <a:r>
              <a:rPr lang="en-US" sz="1600" dirty="0">
                <a:latin typeface="Arial" charset="0"/>
                <a:cs typeface="Times New Roman" charset="0"/>
              </a:rPr>
              <a:t>c</a:t>
            </a:r>
            <a:r>
              <a:rPr lang="en-US" sz="1600" baseline="-25000" dirty="0">
                <a:latin typeface="Arial" charset="0"/>
                <a:cs typeface="Times New Roman" charset="0"/>
              </a:rPr>
              <a:t>15</a:t>
            </a:r>
            <a:r>
              <a:rPr lang="en-US" sz="1600" dirty="0">
                <a:latin typeface="Arial" charset="0"/>
                <a:cs typeface="Times New Roman" charset="0"/>
              </a:rPr>
              <a:t> = -1.427</a:t>
            </a:r>
          </a:p>
          <a:p>
            <a:pPr eaLnBrk="1" hangingPunct="1">
              <a:lnSpc>
                <a:spcPct val="110000"/>
              </a:lnSpc>
            </a:pPr>
            <a:r>
              <a:rPr lang="en-US" sz="1600" dirty="0">
                <a:latin typeface="Arial" charset="0"/>
                <a:cs typeface="Times New Roman" charset="0"/>
              </a:rPr>
              <a:t>c</a:t>
            </a:r>
            <a:r>
              <a:rPr lang="en-US" sz="1600" baseline="-25000" dirty="0">
                <a:latin typeface="Arial" charset="0"/>
                <a:cs typeface="Times New Roman" charset="0"/>
              </a:rPr>
              <a:t>33</a:t>
            </a:r>
            <a:r>
              <a:rPr lang="en-US" sz="1600" dirty="0">
                <a:latin typeface="Arial" charset="0"/>
                <a:cs typeface="Times New Roman" charset="0"/>
              </a:rPr>
              <a:t> = 0.637</a:t>
            </a:r>
          </a:p>
          <a:p>
            <a:pPr eaLnBrk="1" hangingPunct="1">
              <a:lnSpc>
                <a:spcPct val="110000"/>
              </a:lnSpc>
            </a:pPr>
            <a:r>
              <a:rPr lang="en-US" sz="1600" dirty="0">
                <a:latin typeface="Arial" charset="0"/>
                <a:cs typeface="Times New Roman" charset="0"/>
              </a:rPr>
              <a:t>c</a:t>
            </a:r>
            <a:r>
              <a:rPr lang="en-US" sz="1600" baseline="-25000" dirty="0">
                <a:latin typeface="Arial" charset="0"/>
                <a:cs typeface="Times New Roman" charset="0"/>
              </a:rPr>
              <a:t>51</a:t>
            </a:r>
            <a:r>
              <a:rPr lang="en-US" sz="1600" dirty="0">
                <a:latin typeface="Arial" charset="0"/>
                <a:cs typeface="Times New Roman" charset="0"/>
              </a:rPr>
              <a:t> = -1.321</a:t>
            </a:r>
          </a:p>
        </p:txBody>
      </p:sp>
      <p:sp>
        <p:nvSpPr>
          <p:cNvPr id="60431" name="Text Box 13"/>
          <p:cNvSpPr txBox="1">
            <a:spLocks noChangeArrowheads="1"/>
          </p:cNvSpPr>
          <p:nvPr/>
        </p:nvSpPr>
        <p:spPr bwMode="auto">
          <a:xfrm>
            <a:off x="2590800" y="1828800"/>
            <a:ext cx="4579938"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i="1" dirty="0">
                <a:latin typeface="Arial" charset="0"/>
                <a:cs typeface="Times New Roman" charset="0"/>
              </a:rPr>
              <a:t>Other materials: 	BaTiO</a:t>
            </a:r>
            <a:r>
              <a:rPr lang="en-US" sz="1600" i="1" baseline="-25000" dirty="0">
                <a:latin typeface="Arial" charset="0"/>
                <a:cs typeface="Times New Roman" charset="0"/>
              </a:rPr>
              <a:t>3</a:t>
            </a:r>
            <a:r>
              <a:rPr lang="en-US" sz="1600" i="1" dirty="0">
                <a:latin typeface="Arial" charset="0"/>
                <a:cs typeface="Times New Roman" charset="0"/>
              </a:rPr>
              <a:t> ceramics 	d</a:t>
            </a:r>
            <a:r>
              <a:rPr lang="en-US" sz="1600" i="1" baseline="-25000" dirty="0">
                <a:latin typeface="Arial" charset="0"/>
                <a:cs typeface="Times New Roman" charset="0"/>
              </a:rPr>
              <a:t>33</a:t>
            </a:r>
            <a:r>
              <a:rPr lang="en-US" sz="1600" i="1" dirty="0">
                <a:latin typeface="Arial" charset="0"/>
                <a:cs typeface="Times New Roman" charset="0"/>
              </a:rPr>
              <a:t>=350</a:t>
            </a:r>
          </a:p>
          <a:p>
            <a:pPr eaLnBrk="1" hangingPunct="1"/>
            <a:r>
              <a:rPr lang="en-US" sz="1600" i="1" dirty="0">
                <a:latin typeface="Arial" charset="0"/>
                <a:cs typeface="Times New Roman" charset="0"/>
              </a:rPr>
              <a:t>		KDP		d</a:t>
            </a:r>
            <a:r>
              <a:rPr lang="en-US" sz="1600" i="1" baseline="-25000" dirty="0">
                <a:latin typeface="Arial" charset="0"/>
                <a:cs typeface="Times New Roman" charset="0"/>
              </a:rPr>
              <a:t>33</a:t>
            </a:r>
            <a:r>
              <a:rPr lang="en-US" sz="1600" i="1" dirty="0">
                <a:latin typeface="Arial" charset="0"/>
                <a:cs typeface="Times New Roman" charset="0"/>
              </a:rPr>
              <a:t>=21</a:t>
            </a:r>
          </a:p>
          <a:p>
            <a:pPr eaLnBrk="1" hangingPunct="1"/>
            <a:r>
              <a:rPr lang="en-US" sz="1600" i="1" dirty="0">
                <a:latin typeface="Arial" charset="0"/>
                <a:cs typeface="Times New Roman" charset="0"/>
              </a:rPr>
              <a:t>		ADP		d</a:t>
            </a:r>
            <a:r>
              <a:rPr lang="en-US" sz="1600" i="1" baseline="-25000" dirty="0">
                <a:latin typeface="Arial" charset="0"/>
                <a:cs typeface="Times New Roman" charset="0"/>
              </a:rPr>
              <a:t>33</a:t>
            </a:r>
            <a:r>
              <a:rPr lang="en-US" sz="1600" i="1" dirty="0">
                <a:latin typeface="Arial" charset="0"/>
                <a:cs typeface="Times New Roman" charset="0"/>
              </a:rPr>
              <a:t>=48</a:t>
            </a:r>
          </a:p>
        </p:txBody>
      </p:sp>
      <p:sp>
        <p:nvSpPr>
          <p:cNvPr id="60432" name="Rectangle 14"/>
          <p:cNvSpPr>
            <a:spLocks noChangeArrowheads="1"/>
          </p:cNvSpPr>
          <p:nvPr/>
        </p:nvSpPr>
        <p:spPr bwMode="auto">
          <a:xfrm>
            <a:off x="2590800" y="3702050"/>
            <a:ext cx="5768975"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1" hangingPunct="1"/>
            <a:r>
              <a:rPr lang="en-US" sz="1600" i="1" dirty="0">
                <a:latin typeface="Arial" charset="0"/>
                <a:cs typeface="Times New Roman" charset="0"/>
              </a:rPr>
              <a:t>Other materials: 		AANP (organic)	d</a:t>
            </a:r>
            <a:r>
              <a:rPr lang="en-US" sz="1600" i="1" baseline="-25000" dirty="0">
                <a:latin typeface="Arial" charset="0"/>
                <a:cs typeface="Times New Roman" charset="0"/>
              </a:rPr>
              <a:t>31</a:t>
            </a:r>
            <a:r>
              <a:rPr lang="en-US" sz="1600" i="1" dirty="0">
                <a:latin typeface="Arial" charset="0"/>
                <a:cs typeface="Times New Roman" charset="0"/>
              </a:rPr>
              <a:t>=d</a:t>
            </a:r>
            <a:r>
              <a:rPr lang="en-US" sz="1600" i="1" baseline="-25000" dirty="0">
                <a:latin typeface="Arial" charset="0"/>
                <a:cs typeface="Times New Roman" charset="0"/>
              </a:rPr>
              <a:t>15</a:t>
            </a:r>
            <a:r>
              <a:rPr lang="en-US" sz="1600" i="1" dirty="0">
                <a:latin typeface="Arial" charset="0"/>
                <a:cs typeface="Times New Roman" charset="0"/>
              </a:rPr>
              <a:t>=80</a:t>
            </a:r>
          </a:p>
          <a:p>
            <a:pPr eaLnBrk="1" hangingPunct="1"/>
            <a:r>
              <a:rPr lang="en-US" sz="1600" i="1" dirty="0">
                <a:latin typeface="Arial" charset="0"/>
                <a:cs typeface="Times New Roman" charset="0"/>
              </a:rPr>
              <a:t>			KDP	0.6 – 0.7</a:t>
            </a:r>
          </a:p>
          <a:p>
            <a:pPr eaLnBrk="1" hangingPunct="1"/>
            <a:r>
              <a:rPr lang="en-US" sz="1600" i="1" dirty="0">
                <a:latin typeface="Arial" charset="0"/>
                <a:cs typeface="Times New Roman" charset="0"/>
              </a:rPr>
              <a:t>	 		ADP	0.8</a:t>
            </a:r>
          </a:p>
        </p:txBody>
      </p:sp>
      <p:sp>
        <p:nvSpPr>
          <p:cNvPr id="60433" name="Text Box 16"/>
          <p:cNvSpPr txBox="1">
            <a:spLocks noChangeArrowheads="1"/>
          </p:cNvSpPr>
          <p:nvPr/>
        </p:nvSpPr>
        <p:spPr bwMode="auto">
          <a:xfrm>
            <a:off x="304800" y="6096000"/>
            <a:ext cx="374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00C400"/>
                </a:solidFill>
              </a:rPr>
              <a:t>Caracas and Cohen, APL 91, 092902 (2007).</a:t>
            </a:r>
          </a:p>
        </p:txBody>
      </p:sp>
      <p:sp>
        <p:nvSpPr>
          <p:cNvPr id="20" name="Text Box 13"/>
          <p:cNvSpPr txBox="1">
            <a:spLocks noChangeArrowheads="1"/>
          </p:cNvSpPr>
          <p:nvPr/>
        </p:nvSpPr>
        <p:spPr bwMode="auto">
          <a:xfrm>
            <a:off x="0" y="0"/>
            <a:ext cx="4283075" cy="338138"/>
          </a:xfrm>
          <a:prstGeom prst="rect">
            <a:avLst/>
          </a:prstGeom>
          <a:noFill/>
          <a:ln w="9525">
            <a:noFill/>
            <a:miter lim="800000"/>
            <a:headEnd/>
            <a:tailEnd type="none" w="lg" len="med"/>
          </a:ln>
          <a:effectLst/>
        </p:spPr>
        <p:txBody>
          <a:bodyPr wrap="none">
            <a:spAutoFit/>
          </a:bodyPr>
          <a:lstStyle/>
          <a:p>
            <a:pPr>
              <a:defRPr/>
            </a:pPr>
            <a:r>
              <a:rPr lang="en-US" sz="1600" dirty="0">
                <a:solidFill>
                  <a:srgbClr val="00C400"/>
                </a:solidFill>
                <a:latin typeface="+mn-lt"/>
              </a:rPr>
              <a:t>Caracas and Cohen, APL 91, 092902 (2007).</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quarter" idx="2"/>
          </p:nvPr>
        </p:nvSpPr>
        <p:spPr>
          <a:xfrm>
            <a:off x="0" y="6400800"/>
            <a:ext cx="1905000" cy="457200"/>
          </a:xfrm>
        </p:spPr>
        <p:txBody>
          <a:bodyPr/>
          <a:lstStyle/>
          <a:p>
            <a:pPr>
              <a:defRPr/>
            </a:pPr>
            <a:r>
              <a:rPr lang="en-US" smtClean="0"/>
              <a:t>Cohen</a:t>
            </a:r>
            <a:endParaRPr lang="en-US" dirty="0"/>
          </a:p>
        </p:txBody>
      </p:sp>
      <p:sp>
        <p:nvSpPr>
          <p:cNvPr id="14" name="Slide Number Placeholder 5"/>
          <p:cNvSpPr>
            <a:spLocks noGrp="1"/>
          </p:cNvSpPr>
          <p:nvPr>
            <p:ph type="sldNum" sz="quarter" idx="4"/>
          </p:nvPr>
        </p:nvSpPr>
        <p:spPr>
          <a:xfrm>
            <a:off x="7239000" y="6400800"/>
            <a:ext cx="1905000" cy="457200"/>
          </a:xfrm>
        </p:spPr>
        <p:txBody>
          <a:bodyPr/>
          <a:lstStyle/>
          <a:p>
            <a:pPr>
              <a:defRPr/>
            </a:pPr>
            <a:fld id="{A25E6C09-A920-C449-9F2A-9ADDD1B65BB9}" type="slidenum">
              <a:rPr lang="en-US"/>
              <a:pPr>
                <a:defRPr/>
              </a:pPr>
              <a:t>4</a:t>
            </a:fld>
            <a:endParaRPr lang="en-US" dirty="0"/>
          </a:p>
        </p:txBody>
      </p:sp>
      <p:sp>
        <p:nvSpPr>
          <p:cNvPr id="651266" name="Rectangle 2"/>
          <p:cNvSpPr>
            <a:spLocks noGrp="1" noChangeArrowheads="1"/>
          </p:cNvSpPr>
          <p:nvPr>
            <p:ph type="title"/>
          </p:nvPr>
        </p:nvSpPr>
        <p:spPr>
          <a:xfrm>
            <a:off x="228600" y="228600"/>
            <a:ext cx="8534400" cy="762000"/>
          </a:xfrm>
        </p:spPr>
        <p:txBody>
          <a:bodyPr/>
          <a:lstStyle/>
          <a:p>
            <a:pPr>
              <a:defRPr/>
            </a:pPr>
            <a:r>
              <a:rPr lang="en-US" noProof="0" dirty="0"/>
              <a:t>Density functional theory (DFT)</a:t>
            </a:r>
          </a:p>
        </p:txBody>
      </p:sp>
      <p:sp>
        <p:nvSpPr>
          <p:cNvPr id="651267" name="Rectangle 3"/>
          <p:cNvSpPr>
            <a:spLocks noGrp="1" noChangeArrowheads="1"/>
          </p:cNvSpPr>
          <p:nvPr>
            <p:ph type="body" idx="1"/>
          </p:nvPr>
        </p:nvSpPr>
        <p:spPr>
          <a:xfrm>
            <a:off x="228600" y="1066800"/>
            <a:ext cx="7727950" cy="1447800"/>
          </a:xfrm>
        </p:spPr>
        <p:txBody>
          <a:bodyPr/>
          <a:lstStyle/>
          <a:p>
            <a:pPr>
              <a:defRPr/>
            </a:pPr>
            <a:r>
              <a:rPr lang="en-US" sz="2000" noProof="0" dirty="0"/>
              <a:t>All of the ground state properties of an electronic system are determined by the charge and spin densities.</a:t>
            </a:r>
          </a:p>
          <a:p>
            <a:pPr>
              <a:defRPr/>
            </a:pPr>
            <a:r>
              <a:rPr lang="en-US" sz="2000" noProof="0" dirty="0"/>
              <a:t>DFT is an </a:t>
            </a:r>
            <a:r>
              <a:rPr lang="en-US" sz="2000" noProof="0" dirty="0">
                <a:solidFill>
                  <a:schemeClr val="tx2"/>
                </a:solidFill>
              </a:rPr>
              <a:t>exact </a:t>
            </a:r>
            <a:r>
              <a:rPr lang="en-US" sz="2000" noProof="0" dirty="0"/>
              <a:t>many-body theory, but the exact functional is unknown. However, exact sum-rules are known.</a:t>
            </a:r>
          </a:p>
        </p:txBody>
      </p:sp>
      <p:sp>
        <p:nvSpPr>
          <p:cNvPr id="10245" name="Text Box 4"/>
          <p:cNvSpPr txBox="1">
            <a:spLocks noChangeArrowheads="1"/>
          </p:cNvSpPr>
          <p:nvPr/>
        </p:nvSpPr>
        <p:spPr bwMode="auto">
          <a:xfrm>
            <a:off x="609600" y="2590800"/>
            <a:ext cx="368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0" rIns="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33CC33"/>
                </a:solidFill>
                <a:latin typeface="Arial Narrow" charset="0"/>
              </a:rPr>
              <a:t>Solve the Kohn-Sham equations</a:t>
            </a:r>
            <a:r>
              <a:rPr lang="en-US" dirty="0">
                <a:solidFill>
                  <a:schemeClr val="bg2"/>
                </a:solidFill>
                <a:latin typeface="Arial" charset="0"/>
              </a:rPr>
              <a:t>:</a:t>
            </a:r>
          </a:p>
        </p:txBody>
      </p:sp>
      <p:graphicFrame>
        <p:nvGraphicFramePr>
          <p:cNvPr id="10246" name="Object 5"/>
          <p:cNvGraphicFramePr>
            <a:graphicFrameLocks noChangeAspect="1"/>
          </p:cNvGraphicFramePr>
          <p:nvPr/>
        </p:nvGraphicFramePr>
        <p:xfrm>
          <a:off x="4435475" y="2317750"/>
          <a:ext cx="4648200" cy="2890838"/>
        </p:xfrm>
        <a:graphic>
          <a:graphicData uri="http://schemas.openxmlformats.org/presentationml/2006/ole">
            <mc:AlternateContent xmlns:mc="http://schemas.openxmlformats.org/markup-compatibility/2006">
              <mc:Choice xmlns:v="urn:schemas-microsoft-com:vml" Requires="v">
                <p:oleObj spid="_x0000_s10289" name="Equation" r:id="rId4" imgW="1981200" imgH="1231900" progId="Equation.DSMT4">
                  <p:embed/>
                </p:oleObj>
              </mc:Choice>
              <mc:Fallback>
                <p:oleObj name="Equation" r:id="rId4" imgW="1981200" imgH="12319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4435475" y="2317750"/>
                        <a:ext cx="46482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7" name="Object 6"/>
          <p:cNvGraphicFramePr>
            <a:graphicFrameLocks noChangeAspect="1"/>
          </p:cNvGraphicFramePr>
          <p:nvPr/>
        </p:nvGraphicFramePr>
        <p:xfrm>
          <a:off x="287338" y="5334000"/>
          <a:ext cx="4618037" cy="595313"/>
        </p:xfrm>
        <a:graphic>
          <a:graphicData uri="http://schemas.openxmlformats.org/presentationml/2006/ole">
            <mc:AlternateContent xmlns:mc="http://schemas.openxmlformats.org/markup-compatibility/2006">
              <mc:Choice xmlns:v="urn:schemas-microsoft-com:vml" Requires="v">
                <p:oleObj spid="_x0000_s10290" name="Equation" r:id="rId6" imgW="1968500" imgH="254000" progId="Equation.DSMT4">
                  <p:embed/>
                </p:oleObj>
              </mc:Choice>
              <mc:Fallback>
                <p:oleObj name="Equation" r:id="rId6" imgW="1968500" imgH="2540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Gray">
                      <a:xfrm>
                        <a:off x="287338" y="5334000"/>
                        <a:ext cx="4618037"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8" name="AutoShape 7"/>
          <p:cNvSpPr>
            <a:spLocks/>
          </p:cNvSpPr>
          <p:nvPr/>
        </p:nvSpPr>
        <p:spPr bwMode="auto">
          <a:xfrm>
            <a:off x="1371600" y="4267200"/>
            <a:ext cx="2209800" cy="609600"/>
          </a:xfrm>
          <a:prstGeom prst="borderCallout2">
            <a:avLst>
              <a:gd name="adj1" fmla="val 18750"/>
              <a:gd name="adj2" fmla="val -3449"/>
              <a:gd name="adj3" fmla="val 18750"/>
              <a:gd name="adj4" fmla="val -4884"/>
              <a:gd name="adj5" fmla="val 179167"/>
              <a:gd name="adj6" fmla="val -10130"/>
            </a:avLst>
          </a:prstGeom>
          <a:noFill/>
          <a:ln w="28575">
            <a:solidFill>
              <a:srgbClr val="FFFF00"/>
            </a:solidFill>
            <a:miter lim="800000"/>
            <a:headEnd type="none" w="lg" len="med"/>
            <a:tailEnd type="triangle" w="lg" len="med"/>
          </a:ln>
          <a:extLst>
            <a:ext uri="{909E8E84-426E-40dd-AFC4-6F175D3DCCD1}">
              <a14:hiddenFill xmlns:a14="http://schemas.microsoft.com/office/drawing/2010/main">
                <a:solidFill>
                  <a:srgbClr val="FFFFFF"/>
                </a:solidFill>
              </a14:hiddenFill>
            </a:ext>
          </a:extLst>
        </p:spPr>
        <p:txBody>
          <a:bodyPr/>
          <a:lstStyle/>
          <a:p>
            <a:pPr algn="ctr"/>
            <a:r>
              <a:rPr lang="en-US" dirty="0">
                <a:solidFill>
                  <a:srgbClr val="FF33EC"/>
                </a:solidFill>
                <a:latin typeface="Arial" charset="0"/>
              </a:rPr>
              <a:t>known exactly</a:t>
            </a:r>
          </a:p>
        </p:txBody>
      </p:sp>
      <p:sp>
        <p:nvSpPr>
          <p:cNvPr id="10249" name="Line 8"/>
          <p:cNvSpPr>
            <a:spLocks noChangeShapeType="1"/>
          </p:cNvSpPr>
          <p:nvPr/>
        </p:nvSpPr>
        <p:spPr bwMode="auto">
          <a:xfrm>
            <a:off x="2667000" y="4953000"/>
            <a:ext cx="304800" cy="381000"/>
          </a:xfrm>
          <a:prstGeom prst="line">
            <a:avLst/>
          </a:prstGeom>
          <a:noFill/>
          <a:ln w="28575">
            <a:solidFill>
              <a:srgbClr val="FFFF00"/>
            </a:solidFill>
            <a:round/>
            <a:headEnd/>
            <a:tailEnd type="triangle" w="lg" len="med"/>
          </a:ln>
          <a:extLst>
            <a:ext uri="{909E8E84-426E-40dd-AFC4-6F175D3DCCD1}">
              <a14:hiddenFill xmlns:a14="http://schemas.microsoft.com/office/drawing/2010/main">
                <a:noFill/>
              </a14:hiddenFill>
            </a:ext>
          </a:extLst>
        </p:spPr>
        <p:txBody>
          <a:bodyPr>
            <a:spAutoFit/>
          </a:bodyPr>
          <a:lstStyle/>
          <a:p>
            <a:endParaRPr lang="en-US" dirty="0"/>
          </a:p>
        </p:txBody>
      </p:sp>
      <p:sp>
        <p:nvSpPr>
          <p:cNvPr id="10250" name="AutoShape 9"/>
          <p:cNvSpPr>
            <a:spLocks/>
          </p:cNvSpPr>
          <p:nvPr/>
        </p:nvSpPr>
        <p:spPr bwMode="auto">
          <a:xfrm>
            <a:off x="5715000" y="5791200"/>
            <a:ext cx="2895600" cy="990600"/>
          </a:xfrm>
          <a:prstGeom prst="borderCallout2">
            <a:avLst>
              <a:gd name="adj1" fmla="val 11537"/>
              <a:gd name="adj2" fmla="val -2630"/>
              <a:gd name="adj3" fmla="val 11537"/>
              <a:gd name="adj4" fmla="val -7458"/>
              <a:gd name="adj5" fmla="val -481"/>
              <a:gd name="adj6" fmla="val -24833"/>
            </a:avLst>
          </a:prstGeom>
          <a:noFill/>
          <a:ln w="28575">
            <a:solidFill>
              <a:srgbClr val="FFFF00"/>
            </a:solidFill>
            <a:miter lim="800000"/>
            <a:headEnd type="none" w="lg" len="med"/>
            <a:tailEnd type="triangle" w="lg" len="med"/>
          </a:ln>
          <a:extLst>
            <a:ext uri="{909E8E84-426E-40dd-AFC4-6F175D3DCCD1}">
              <a14:hiddenFill xmlns:a14="http://schemas.microsoft.com/office/drawing/2010/main">
                <a:solidFill>
                  <a:srgbClr val="FFFFFF"/>
                </a:solidFill>
              </a14:hiddenFill>
            </a:ext>
          </a:extLst>
        </p:spPr>
        <p:txBody>
          <a:bodyPr/>
          <a:lstStyle/>
          <a:p>
            <a:pPr algn="ctr"/>
            <a:r>
              <a:rPr lang="en-US" sz="1800" dirty="0">
                <a:solidFill>
                  <a:srgbClr val="FF33EC"/>
                </a:solidFill>
                <a:latin typeface="Arial" charset="0"/>
              </a:rPr>
              <a:t>known for uniform electron gas and other model systems</a:t>
            </a:r>
          </a:p>
        </p:txBody>
      </p:sp>
      <p:sp>
        <p:nvSpPr>
          <p:cNvPr id="10251" name="Text Box 11"/>
          <p:cNvSpPr txBox="1">
            <a:spLocks noChangeArrowheads="1"/>
          </p:cNvSpPr>
          <p:nvPr/>
        </p:nvSpPr>
        <p:spPr bwMode="auto">
          <a:xfrm>
            <a:off x="0" y="3608388"/>
            <a:ext cx="3890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solidFill>
                  <a:srgbClr val="660066"/>
                </a:solidFill>
                <a:latin typeface="Arial" charset="0"/>
              </a:rPr>
              <a:t>Why it works (usually) quite well:</a:t>
            </a:r>
          </a:p>
        </p:txBody>
      </p:sp>
      <p:sp>
        <p:nvSpPr>
          <p:cNvPr id="2" name="Footer Placeholder 1"/>
          <p:cNvSpPr>
            <a:spLocks noGrp="1"/>
          </p:cNvSpPr>
          <p:nvPr>
            <p:ph type="ftr" sz="quarter" idx="3"/>
          </p:nvPr>
        </p:nvSpPr>
        <p:spPr/>
        <p:txBody>
          <a:bodyPr/>
          <a:lstStyle/>
          <a:p>
            <a:pPr>
              <a:defRPr/>
            </a:pPr>
            <a:r>
              <a:rPr lang="en-US" smtClean="0"/>
              <a:t>QMC Summer School 2012 UIUC</a:t>
            </a:r>
            <a:endParaRPr lang="en-US" dirty="0"/>
          </a:p>
        </p:txBody>
      </p:sp>
    </p:spTree>
  </p:cSld>
  <p:clrMapOvr>
    <a:masterClrMapping/>
  </p:clrMapOvr>
  <p:transition xmlns:p14="http://schemas.microsoft.com/office/powerpoint/2010/main" spd="slow" advTm="941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Pseudopotentials</a:t>
            </a:r>
            <a:endParaRPr lang="en-US" noProof="0" dirty="0"/>
          </a:p>
        </p:txBody>
      </p:sp>
      <p:sp>
        <p:nvSpPr>
          <p:cNvPr id="3" name="Content Placeholder 2"/>
          <p:cNvSpPr>
            <a:spLocks noGrp="1"/>
          </p:cNvSpPr>
          <p:nvPr>
            <p:ph idx="1"/>
          </p:nvPr>
        </p:nvSpPr>
        <p:spPr/>
        <p:txBody>
          <a:bodyPr/>
          <a:lstStyle/>
          <a:p>
            <a:pPr>
              <a:defRPr/>
            </a:pPr>
            <a:r>
              <a:rPr lang="en-US" noProof="0" dirty="0" smtClean="0"/>
              <a:t>Large negative potential and high kinetic energy in nucleus would require very small time step and very long-runs, scales approximately as Z</a:t>
            </a:r>
            <a:r>
              <a:rPr lang="en-US" baseline="30000" noProof="0" dirty="0" smtClean="0"/>
              <a:t>6</a:t>
            </a:r>
            <a:r>
              <a:rPr lang="en-US" noProof="0" dirty="0" smtClean="0"/>
              <a:t> for nuclear charge Z</a:t>
            </a:r>
          </a:p>
          <a:p>
            <a:pPr>
              <a:defRPr/>
            </a:pPr>
            <a:r>
              <a:rPr lang="en-US" noProof="0" dirty="0" smtClean="0"/>
              <a:t>All electron QMC has been done: cBN: Esler</a:t>
            </a:r>
            <a:r>
              <a:rPr lang="en-US" noProof="0" dirty="0"/>
              <a:t>, K. P., Cohen, R. E., Militzer, B., Kim, J., Needs, R. J. &amp; Towler, M. D., Fundamental High-Pressure Calibration from All-Electron Quantum Monte Carlo Calculations. </a:t>
            </a:r>
            <a:r>
              <a:rPr lang="en-US" i="1" noProof="0" dirty="0"/>
              <a:t>Phys. Rev. Lett.</a:t>
            </a:r>
            <a:r>
              <a:rPr lang="en-US" noProof="0" dirty="0"/>
              <a:t> </a:t>
            </a:r>
            <a:r>
              <a:rPr lang="en-US" b="1" noProof="0" dirty="0"/>
              <a:t>104</a:t>
            </a:r>
            <a:r>
              <a:rPr lang="en-US" noProof="0" dirty="0"/>
              <a:t>, 185702, doi:10.1103/PhysRevLett.104.185702 (2010).</a:t>
            </a:r>
          </a:p>
          <a:p>
            <a:pPr>
              <a:defRPr/>
            </a:pPr>
            <a:r>
              <a:rPr lang="en-US" noProof="0" dirty="0"/>
              <a:t> </a:t>
            </a:r>
            <a:r>
              <a:rPr lang="en-US" noProof="0" dirty="0" smtClean="0"/>
              <a:t>Up to Z=54:</a:t>
            </a:r>
            <a:endParaRPr lang="en-US" noProof="0" dirty="0"/>
          </a:p>
          <a:p>
            <a:pPr>
              <a:defRPr/>
            </a:pPr>
            <a:endParaRPr lang="en-US" noProof="0" dirty="0" smtClean="0"/>
          </a:p>
          <a:p>
            <a:pPr>
              <a:defRPr/>
            </a:pPr>
            <a:endParaRPr lang="en-US" noProof="0" dirty="0"/>
          </a:p>
          <a:p>
            <a:pPr>
              <a:defRPr/>
            </a:pPr>
            <a:r>
              <a:rPr lang="en-US" noProof="0" dirty="0" smtClean="0"/>
              <a:t>Many reviews and short course notes on pseudopotentials on the web.</a:t>
            </a:r>
          </a:p>
          <a:p>
            <a:pPr>
              <a:defRPr/>
            </a:pPr>
            <a:r>
              <a:rPr lang="en-US" noProof="0" dirty="0" smtClean="0"/>
              <a:t>Here follow mostly </a:t>
            </a:r>
            <a:r>
              <a:rPr lang="en-US" noProof="0" dirty="0"/>
              <a:t>Pickett, W. E. Pseudopotential methods in condensed matter applications. </a:t>
            </a:r>
            <a:r>
              <a:rPr lang="en-US" i="1" noProof="0" dirty="0"/>
              <a:t>Computer Physics Reports</a:t>
            </a:r>
            <a:r>
              <a:rPr lang="en-US" noProof="0" dirty="0"/>
              <a:t> </a:t>
            </a:r>
            <a:r>
              <a:rPr lang="en-US" b="1" noProof="0" dirty="0"/>
              <a:t>9</a:t>
            </a:r>
            <a:r>
              <a:rPr lang="en-US" noProof="0" dirty="0"/>
              <a:t>, 115-198 (1989).</a:t>
            </a:r>
          </a:p>
          <a:p>
            <a:pPr>
              <a:defRPr/>
            </a:pPr>
            <a:endParaRPr lang="en-US" noProof="0" dirty="0" smtClean="0"/>
          </a:p>
        </p:txBody>
      </p:sp>
      <p:pic>
        <p:nvPicPr>
          <p:cNvPr id="624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92550"/>
            <a:ext cx="806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925" y="0"/>
            <a:ext cx="8599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3490" name="Object 6"/>
          <p:cNvGraphicFramePr>
            <a:graphicFrameLocks noChangeAspect="1"/>
          </p:cNvGraphicFramePr>
          <p:nvPr/>
        </p:nvGraphicFramePr>
        <p:xfrm>
          <a:off x="4800600" y="5219700"/>
          <a:ext cx="114300" cy="165100"/>
        </p:xfrm>
        <a:graphic>
          <a:graphicData uri="http://schemas.openxmlformats.org/presentationml/2006/ole">
            <mc:AlternateContent xmlns:mc="http://schemas.openxmlformats.org/markup-compatibility/2006">
              <mc:Choice xmlns:v="urn:schemas-microsoft-com:vml" Requires="v">
                <p:oleObj spid="_x0000_s63548" name="Equation" r:id="rId4" imgW="114300" imgH="165100" progId="Equation.DSMT4">
                  <p:embed/>
                </p:oleObj>
              </mc:Choice>
              <mc:Fallback>
                <p:oleObj name="Equation" r:id="rId4" imgW="114300" imgH="1651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21970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1" name="Object 7"/>
          <p:cNvGraphicFramePr>
            <a:graphicFrameLocks noChangeAspect="1"/>
          </p:cNvGraphicFramePr>
          <p:nvPr/>
        </p:nvGraphicFramePr>
        <p:xfrm>
          <a:off x="4800600" y="5219700"/>
          <a:ext cx="114300" cy="165100"/>
        </p:xfrm>
        <a:graphic>
          <a:graphicData uri="http://schemas.openxmlformats.org/presentationml/2006/ole">
            <mc:AlternateContent xmlns:mc="http://schemas.openxmlformats.org/markup-compatibility/2006">
              <mc:Choice xmlns:v="urn:schemas-microsoft-com:vml" Requires="v">
                <p:oleObj spid="_x0000_s63549" name="Equation" r:id="rId6" imgW="114300" imgH="165100" progId="Equation.DSMT4">
                  <p:embed/>
                </p:oleObj>
              </mc:Choice>
              <mc:Fallback>
                <p:oleObj name="Equation" r:id="rId6" imgW="114300" imgH="1651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21970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2" name="Object 8"/>
          <p:cNvGraphicFramePr>
            <a:graphicFrameLocks noChangeAspect="1"/>
          </p:cNvGraphicFramePr>
          <p:nvPr/>
        </p:nvGraphicFramePr>
        <p:xfrm>
          <a:off x="2647950" y="4676775"/>
          <a:ext cx="4806950" cy="1136650"/>
        </p:xfrm>
        <a:graphic>
          <a:graphicData uri="http://schemas.openxmlformats.org/presentationml/2006/ole">
            <mc:AlternateContent xmlns:mc="http://schemas.openxmlformats.org/markup-compatibility/2006">
              <mc:Choice xmlns:v="urn:schemas-microsoft-com:vml" Requires="v">
                <p:oleObj spid="_x0000_s63550" name="Equation" r:id="rId7" imgW="1879600" imgH="444500" progId="Equation.DSMT4">
                  <p:embed/>
                </p:oleObj>
              </mc:Choice>
              <mc:Fallback>
                <p:oleObj name="Equation" r:id="rId7" imgW="1879600" imgH="4445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7950" y="4676775"/>
                        <a:ext cx="4806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2"/>
          </p:nvPr>
        </p:nvSpPr>
        <p:spPr/>
        <p:txBody>
          <a:bodyPr/>
          <a:lstStyle/>
          <a:p>
            <a:pPr>
              <a:defRPr/>
            </a:pPr>
            <a:r>
              <a:rPr lang="en-US" smtClean="0"/>
              <a:t>Cohen</a:t>
            </a:r>
            <a:endParaRPr lang="en-US" dirty="0"/>
          </a:p>
        </p:txBody>
      </p:sp>
      <p:sp>
        <p:nvSpPr>
          <p:cNvPr id="3" name="Footer Placeholder 2"/>
          <p:cNvSpPr>
            <a:spLocks noGrp="1"/>
          </p:cNvSpPr>
          <p:nvPr>
            <p:ph type="ftr" sz="quarter" idx="3"/>
          </p:nvPr>
        </p:nvSpPr>
        <p:spPr/>
        <p:txBody>
          <a:bodyPr/>
          <a:lstStyle/>
          <a:p>
            <a:pPr>
              <a:defRPr/>
            </a:pPr>
            <a:r>
              <a:rPr lang="en-US" smtClean="0"/>
              <a:t>QMC Summer School 2012 UIUC</a:t>
            </a:r>
            <a:endParaRPr lang="en-US" dirty="0"/>
          </a:p>
        </p:txBody>
      </p:sp>
      <p:sp>
        <p:nvSpPr>
          <p:cNvPr id="4" name="Slide Number Placeholder 3"/>
          <p:cNvSpPr>
            <a:spLocks noGrp="1"/>
          </p:cNvSpPr>
          <p:nvPr>
            <p:ph type="sldNum" sz="quarter" idx="4"/>
          </p:nvPr>
        </p:nvSpPr>
        <p:spPr/>
        <p:txBody>
          <a:bodyPr/>
          <a:lstStyle/>
          <a:p>
            <a:pPr>
              <a:defRPr/>
            </a:pPr>
            <a:fld id="{74ABB877-F4A4-EA4F-9E96-F550B35EC8A4}" type="slidenum">
              <a:rPr lang="en-US" smtClean="0"/>
              <a:pPr>
                <a:defRPr/>
              </a:pPr>
              <a:t>41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8100"/>
            <a:ext cx="88011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35063" y="5176838"/>
            <a:ext cx="4222750" cy="461962"/>
          </a:xfrm>
          <a:prstGeom prst="rect">
            <a:avLst/>
          </a:prstGeom>
          <a:noFill/>
        </p:spPr>
        <p:txBody>
          <a:bodyPr wrap="none">
            <a:spAutoFit/>
          </a:bodyPr>
          <a:lstStyle/>
          <a:p>
            <a:pPr>
              <a:defRPr/>
            </a:pPr>
            <a:r>
              <a:rPr lang="en-US" dirty="0">
                <a:latin typeface="+mn-lt"/>
              </a:rPr>
              <a:t>Generates the pseudoorbitals</a:t>
            </a:r>
          </a:p>
        </p:txBody>
      </p:sp>
      <p:sp>
        <p:nvSpPr>
          <p:cNvPr id="2" name="Date Placeholder 1"/>
          <p:cNvSpPr>
            <a:spLocks noGrp="1"/>
          </p:cNvSpPr>
          <p:nvPr>
            <p:ph type="dt" sz="half" idx="2"/>
          </p:nvPr>
        </p:nvSpPr>
        <p:spPr/>
        <p:txBody>
          <a:bodyPr/>
          <a:lstStyle/>
          <a:p>
            <a:pPr>
              <a:defRPr/>
            </a:pPr>
            <a:r>
              <a:rPr lang="en-US" smtClean="0"/>
              <a:t>Cohen</a:t>
            </a:r>
            <a:endParaRPr lang="en-US" dirty="0"/>
          </a:p>
        </p:txBody>
      </p:sp>
      <p:sp>
        <p:nvSpPr>
          <p:cNvPr id="3" name="Footer Placeholder 2"/>
          <p:cNvSpPr>
            <a:spLocks noGrp="1"/>
          </p:cNvSpPr>
          <p:nvPr>
            <p:ph type="ftr" sz="quarter" idx="3"/>
          </p:nvPr>
        </p:nvSpPr>
        <p:spPr/>
        <p:txBody>
          <a:bodyPr/>
          <a:lstStyle/>
          <a:p>
            <a:pPr>
              <a:defRPr/>
            </a:pPr>
            <a:r>
              <a:rPr lang="en-US" smtClean="0"/>
              <a:t>QMC Summer School 2012 UIUC</a:t>
            </a:r>
            <a:endParaRPr lang="en-US" dirty="0"/>
          </a:p>
        </p:txBody>
      </p:sp>
      <p:sp>
        <p:nvSpPr>
          <p:cNvPr id="4" name="Slide Number Placeholder 3"/>
          <p:cNvSpPr>
            <a:spLocks noGrp="1"/>
          </p:cNvSpPr>
          <p:nvPr>
            <p:ph type="sldNum" sz="quarter" idx="4"/>
          </p:nvPr>
        </p:nvSpPr>
        <p:spPr/>
        <p:txBody>
          <a:bodyPr/>
          <a:lstStyle/>
          <a:p>
            <a:pPr>
              <a:defRPr/>
            </a:pPr>
            <a:fld id="{74ABB877-F4A4-EA4F-9E96-F550B35EC8A4}" type="slidenum">
              <a:rPr lang="en-US" smtClean="0"/>
              <a:pPr>
                <a:defRPr/>
              </a:pPr>
              <a:t>42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8901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538" name="Object 4"/>
          <p:cNvGraphicFramePr>
            <a:graphicFrameLocks noChangeAspect="1"/>
          </p:cNvGraphicFramePr>
          <p:nvPr/>
        </p:nvGraphicFramePr>
        <p:xfrm>
          <a:off x="3095625" y="4733925"/>
          <a:ext cx="5127625" cy="1379538"/>
        </p:xfrm>
        <a:graphic>
          <a:graphicData uri="http://schemas.openxmlformats.org/presentationml/2006/ole">
            <mc:AlternateContent xmlns:mc="http://schemas.openxmlformats.org/markup-compatibility/2006">
              <mc:Choice xmlns:v="urn:schemas-microsoft-com:vml" Requires="v">
                <p:oleObj spid="_x0000_s65559" name="Equation" r:id="rId4" imgW="3022600" imgH="812800" progId="Equation.DSMT4">
                  <p:embed/>
                </p:oleObj>
              </mc:Choice>
              <mc:Fallback>
                <p:oleObj name="Equation" r:id="rId4" imgW="3022600" imgH="812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25" y="4733925"/>
                        <a:ext cx="5127625"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173163" y="1866900"/>
            <a:ext cx="5487987" cy="461963"/>
          </a:xfrm>
          <a:prstGeom prst="rect">
            <a:avLst/>
          </a:prstGeom>
          <a:noFill/>
        </p:spPr>
        <p:txBody>
          <a:bodyPr wrap="none">
            <a:spAutoFit/>
          </a:bodyPr>
          <a:lstStyle/>
          <a:p>
            <a:pPr>
              <a:defRPr/>
            </a:pPr>
            <a:r>
              <a:rPr lang="en-US" dirty="0">
                <a:latin typeface="+mn-lt"/>
              </a:rPr>
              <a:t>Takes out valence electron interactions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Pseudopotential Generation</a:t>
            </a:r>
            <a:endParaRPr lang="en-US" noProof="0" dirty="0"/>
          </a:p>
        </p:txBody>
      </p:sp>
      <p:graphicFrame>
        <p:nvGraphicFramePr>
          <p:cNvPr id="66562" name="Object 2"/>
          <p:cNvGraphicFramePr>
            <a:graphicFrameLocks noChangeAspect="1"/>
          </p:cNvGraphicFramePr>
          <p:nvPr/>
        </p:nvGraphicFramePr>
        <p:xfrm>
          <a:off x="482600" y="1182688"/>
          <a:ext cx="3289300" cy="4975225"/>
        </p:xfrm>
        <a:graphic>
          <a:graphicData uri="http://schemas.openxmlformats.org/presentationml/2006/ole">
            <mc:AlternateContent xmlns:mc="http://schemas.openxmlformats.org/markup-compatibility/2006">
              <mc:Choice xmlns:v="urn:schemas-microsoft-com:vml" Requires="v">
                <p:oleObj spid="_x0000_s66583" name="Equation" r:id="rId3" imgW="863600" imgH="1308100" progId="Equation.DSMT4">
                  <p:embed/>
                </p:oleObj>
              </mc:Choice>
              <mc:Fallback>
                <p:oleObj name="Equation" r:id="rId3" imgW="863600" imgH="13081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182688"/>
                        <a:ext cx="32893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3424238" y="1270000"/>
            <a:ext cx="5561012" cy="5262563"/>
          </a:xfrm>
          <a:prstGeom prst="rect">
            <a:avLst/>
          </a:prstGeom>
          <a:noFill/>
        </p:spPr>
        <p:txBody>
          <a:bodyPr>
            <a:spAutoFit/>
          </a:bodyPr>
          <a:lstStyle/>
          <a:p>
            <a:pPr marL="457200" indent="-457200">
              <a:buFont typeface="+mj-lt"/>
              <a:buAutoNum type="arabicPeriod"/>
              <a:defRPr/>
            </a:pPr>
            <a:r>
              <a:rPr lang="en-US" dirty="0">
                <a:latin typeface="+mn-lt"/>
              </a:rPr>
              <a:t>Solve all-electron atom or ion</a:t>
            </a:r>
          </a:p>
          <a:p>
            <a:pPr marL="457200" indent="-457200">
              <a:buFont typeface="+mj-lt"/>
              <a:buAutoNum type="arabicPeriod"/>
              <a:defRPr/>
            </a:pPr>
            <a:r>
              <a:rPr lang="en-US" dirty="0">
                <a:latin typeface="+mn-lt"/>
              </a:rPr>
              <a:t>Decide which states to pseudize</a:t>
            </a:r>
          </a:p>
          <a:p>
            <a:pPr marL="457200" indent="-457200">
              <a:buFont typeface="+mj-lt"/>
              <a:buAutoNum type="arabicPeriod"/>
              <a:defRPr/>
            </a:pPr>
            <a:r>
              <a:rPr lang="en-US" dirty="0">
                <a:latin typeface="+mn-lt"/>
              </a:rPr>
              <a:t>Pick rcut for each state</a:t>
            </a:r>
          </a:p>
          <a:p>
            <a:pPr marL="457200" indent="-457200">
              <a:buFont typeface="+mj-lt"/>
              <a:buAutoNum type="arabicPeriod"/>
              <a:defRPr/>
            </a:pPr>
            <a:r>
              <a:rPr lang="en-US" dirty="0">
                <a:latin typeface="+mn-lt"/>
              </a:rPr>
              <a:t>Different generation methods</a:t>
            </a:r>
          </a:p>
          <a:p>
            <a:pPr marL="457200" indent="-457200">
              <a:buFont typeface="+mj-lt"/>
              <a:buAutoNum type="arabicPeriod"/>
              <a:defRPr/>
            </a:pPr>
            <a:r>
              <a:rPr lang="en-US" dirty="0">
                <a:latin typeface="+mn-lt"/>
              </a:rPr>
              <a:t>Good norm conserving ps generation code: Opium</a:t>
            </a:r>
          </a:p>
          <a:p>
            <a:pPr marL="800100" lvl="1" indent="-342900">
              <a:buFont typeface="Arial"/>
              <a:buChar char="•"/>
              <a:defRPr/>
            </a:pPr>
            <a:r>
              <a:rPr lang="en-US" dirty="0">
                <a:latin typeface="+mn-lt"/>
              </a:rPr>
              <a:t>Cut off singularity at nucleus</a:t>
            </a:r>
          </a:p>
          <a:p>
            <a:pPr marL="800100" lvl="1" indent="-342900">
              <a:buFont typeface="Arial"/>
              <a:buChar char="•"/>
              <a:defRPr/>
            </a:pPr>
            <a:r>
              <a:rPr lang="en-US" dirty="0">
                <a:latin typeface="+mn-lt"/>
              </a:rPr>
              <a:t>Enforce norm conservation</a:t>
            </a:r>
          </a:p>
          <a:p>
            <a:pPr marL="800100" lvl="1" indent="-342900">
              <a:buFont typeface="Arial"/>
              <a:buChar char="•"/>
              <a:defRPr/>
            </a:pPr>
            <a:r>
              <a:rPr lang="en-US" dirty="0">
                <a:latin typeface="+mn-lt"/>
              </a:rPr>
              <a:t>Smooth</a:t>
            </a:r>
          </a:p>
          <a:p>
            <a:pPr marL="800100" lvl="1" indent="-342900">
              <a:buFont typeface="Arial"/>
              <a:buChar char="•"/>
              <a:defRPr/>
            </a:pPr>
            <a:r>
              <a:rPr lang="en-US" dirty="0">
                <a:latin typeface="+mn-lt"/>
              </a:rPr>
              <a:t>Unscreen</a:t>
            </a:r>
          </a:p>
          <a:p>
            <a:pPr marL="457200" indent="-457200">
              <a:buFont typeface="+mj-lt"/>
              <a:buAutoNum type="arabicPeriod"/>
              <a:defRPr/>
            </a:pPr>
            <a:r>
              <a:rPr lang="en-US" dirty="0">
                <a:latin typeface="+mn-lt"/>
              </a:rPr>
              <a:t>Plot pseudopotential</a:t>
            </a:r>
          </a:p>
          <a:p>
            <a:pPr marL="457200" indent="-457200">
              <a:buFont typeface="+mj-lt"/>
              <a:buAutoNum type="arabicPeriod"/>
              <a:defRPr/>
            </a:pPr>
            <a:r>
              <a:rPr lang="en-US" dirty="0">
                <a:latin typeface="+mn-lt"/>
              </a:rPr>
              <a:t>Test transferability</a:t>
            </a:r>
          </a:p>
          <a:p>
            <a:pPr marL="457200" indent="-457200">
              <a:buFont typeface="+mj-lt"/>
              <a:buAutoNum type="arabicPeriod"/>
              <a:defRPr/>
            </a:pPr>
            <a:r>
              <a:rPr lang="en-US" dirty="0">
                <a:latin typeface="+mn-lt"/>
              </a:rPr>
              <a:t>Test plane wave cutoff</a:t>
            </a:r>
          </a:p>
          <a:p>
            <a:pPr marL="457200" indent="-457200">
              <a:buFont typeface="+mj-lt"/>
              <a:buAutoNum type="arabicPeriod"/>
              <a:defRPr/>
            </a:pPr>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3371850" cy="1085850"/>
          </a:xfrm>
        </p:spPr>
        <p:txBody>
          <a:bodyPr/>
          <a:lstStyle/>
          <a:p>
            <a:pPr>
              <a:defRPr/>
            </a:pPr>
            <a:r>
              <a:rPr lang="en-US" noProof="0" dirty="0" smtClean="0"/>
              <a:t>Example of steps for Mo (Pickett 1989)</a:t>
            </a:r>
            <a:endParaRPr lang="en-US" noProof="0" dirty="0"/>
          </a:p>
        </p:txBody>
      </p:sp>
      <p:pic>
        <p:nvPicPr>
          <p:cNvPr id="819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3513" y="192088"/>
            <a:ext cx="5170487" cy="66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noProof="0" dirty="0"/>
          </a:p>
        </p:txBody>
      </p:sp>
      <p:pic>
        <p:nvPicPr>
          <p:cNvPr id="829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00100"/>
            <a:ext cx="9144000" cy="525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Non-locality</a:t>
            </a:r>
            <a:endParaRPr lang="en-US" noProof="0" dirty="0"/>
          </a:p>
        </p:txBody>
      </p:sp>
      <p:graphicFrame>
        <p:nvGraphicFramePr>
          <p:cNvPr id="67586" name="Object 2"/>
          <p:cNvGraphicFramePr>
            <a:graphicFrameLocks noChangeAspect="1"/>
          </p:cNvGraphicFramePr>
          <p:nvPr/>
        </p:nvGraphicFramePr>
        <p:xfrm>
          <a:off x="1038225" y="1541463"/>
          <a:ext cx="2795588" cy="4713287"/>
        </p:xfrm>
        <a:graphic>
          <a:graphicData uri="http://schemas.openxmlformats.org/presentationml/2006/ole">
            <mc:AlternateContent xmlns:mc="http://schemas.openxmlformats.org/markup-compatibility/2006">
              <mc:Choice xmlns:v="urn:schemas-microsoft-com:vml" Requires="v">
                <p:oleObj spid="_x0000_s67609" name="Equation" r:id="rId3" imgW="444500" imgH="749300" progId="Equation.DSMT4">
                  <p:embed/>
                </p:oleObj>
              </mc:Choice>
              <mc:Fallback>
                <p:oleObj name="Equation" r:id="rId3" imgW="444500" imgH="749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1541463"/>
                        <a:ext cx="279558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4425950" y="1962150"/>
            <a:ext cx="1344613" cy="769938"/>
          </a:xfrm>
          <a:prstGeom prst="rect">
            <a:avLst/>
          </a:prstGeom>
          <a:noFill/>
        </p:spPr>
        <p:txBody>
          <a:bodyPr wrap="none">
            <a:spAutoFit/>
          </a:bodyPr>
          <a:lstStyle/>
          <a:p>
            <a:pPr>
              <a:defRPr/>
            </a:pPr>
            <a:r>
              <a:rPr lang="en-US" sz="4400" dirty="0">
                <a:latin typeface="+mn-lt"/>
              </a:rPr>
              <a:t>local</a:t>
            </a:r>
          </a:p>
        </p:txBody>
      </p:sp>
      <p:sp>
        <p:nvSpPr>
          <p:cNvPr id="5" name="TextBox 4"/>
          <p:cNvSpPr txBox="1"/>
          <p:nvPr/>
        </p:nvSpPr>
        <p:spPr>
          <a:xfrm>
            <a:off x="4481513" y="3578225"/>
            <a:ext cx="2924175" cy="768350"/>
          </a:xfrm>
          <a:prstGeom prst="rect">
            <a:avLst/>
          </a:prstGeom>
          <a:noFill/>
        </p:spPr>
        <p:txBody>
          <a:bodyPr wrap="none">
            <a:spAutoFit/>
          </a:bodyPr>
          <a:lstStyle/>
          <a:p>
            <a:pPr>
              <a:defRPr/>
            </a:pPr>
            <a:r>
              <a:rPr lang="en-US" sz="4400" dirty="0">
                <a:latin typeface="+mn-lt"/>
              </a:rPr>
              <a:t>“semilocal”</a:t>
            </a:r>
          </a:p>
        </p:txBody>
      </p:sp>
      <p:sp>
        <p:nvSpPr>
          <p:cNvPr id="6" name="TextBox 5"/>
          <p:cNvSpPr txBox="1"/>
          <p:nvPr/>
        </p:nvSpPr>
        <p:spPr>
          <a:xfrm>
            <a:off x="4076700" y="5230813"/>
            <a:ext cx="5049838" cy="1077912"/>
          </a:xfrm>
          <a:prstGeom prst="rect">
            <a:avLst/>
          </a:prstGeom>
          <a:noFill/>
        </p:spPr>
        <p:txBody>
          <a:bodyPr wrap="none">
            <a:spAutoFit/>
          </a:bodyPr>
          <a:lstStyle/>
          <a:p>
            <a:pPr>
              <a:defRPr/>
            </a:pPr>
            <a:r>
              <a:rPr lang="en-US" sz="3200" dirty="0"/>
              <a:t>Kleinman and Bylander (KB)</a:t>
            </a:r>
            <a:endParaRPr lang="en-US" sz="3200" dirty="0">
              <a:latin typeface="+mn-lt"/>
            </a:endParaRPr>
          </a:p>
          <a:p>
            <a:pPr>
              <a:defRPr/>
            </a:pPr>
            <a:r>
              <a:rPr lang="en-US" sz="3200" dirty="0">
                <a:latin typeface="+mn-lt"/>
              </a:rPr>
              <a:t>“truly non-local”</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Kleinman and Bylander (KB)</a:t>
            </a:r>
            <a:r>
              <a:rPr lang="en-US" noProof="0" dirty="0"/>
              <a:t/>
            </a:r>
            <a:br>
              <a:rPr lang="en-US" noProof="0" dirty="0"/>
            </a:br>
            <a:r>
              <a:rPr lang="en-US" noProof="0" dirty="0" smtClean="0"/>
              <a:t>non-local pseudopotentials</a:t>
            </a:r>
            <a:endParaRPr lang="en-US" noProof="0" dirty="0"/>
          </a:p>
        </p:txBody>
      </p:sp>
      <p:pic>
        <p:nvPicPr>
          <p:cNvPr id="8397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398588"/>
            <a:ext cx="2463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379663"/>
            <a:ext cx="5854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 y="1898650"/>
            <a:ext cx="7937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688" y="3529013"/>
            <a:ext cx="5397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04875" y="3136900"/>
            <a:ext cx="5162550" cy="461963"/>
          </a:xfrm>
          <a:prstGeom prst="rect">
            <a:avLst/>
          </a:prstGeom>
          <a:noFill/>
        </p:spPr>
        <p:txBody>
          <a:bodyPr wrap="none">
            <a:spAutoFit/>
          </a:bodyPr>
          <a:lstStyle/>
          <a:p>
            <a:pPr>
              <a:defRPr/>
            </a:pPr>
            <a:r>
              <a:rPr lang="en-US" dirty="0">
                <a:latin typeface="+mn-lt"/>
              </a:rPr>
              <a:t>For planewave basis, standard form:</a:t>
            </a:r>
          </a:p>
        </p:txBody>
      </p:sp>
      <p:sp>
        <p:nvSpPr>
          <p:cNvPr id="8" name="TextBox 7"/>
          <p:cNvSpPr txBox="1"/>
          <p:nvPr/>
        </p:nvSpPr>
        <p:spPr>
          <a:xfrm>
            <a:off x="960438" y="4348163"/>
            <a:ext cx="1381125" cy="460375"/>
          </a:xfrm>
          <a:prstGeom prst="rect">
            <a:avLst/>
          </a:prstGeom>
          <a:noFill/>
        </p:spPr>
        <p:txBody>
          <a:bodyPr wrap="none">
            <a:spAutoFit/>
          </a:bodyPr>
          <a:lstStyle/>
          <a:p>
            <a:pPr>
              <a:defRPr/>
            </a:pPr>
            <a:r>
              <a:rPr lang="en-US" dirty="0">
                <a:latin typeface="+mn-lt"/>
              </a:rPr>
              <a:t>KB form:</a:t>
            </a:r>
          </a:p>
        </p:txBody>
      </p:sp>
      <p:pic>
        <p:nvPicPr>
          <p:cNvPr id="83976"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772025"/>
            <a:ext cx="6197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751013" y="6396038"/>
            <a:ext cx="1863725" cy="461962"/>
          </a:xfrm>
          <a:prstGeom prst="rect">
            <a:avLst/>
          </a:prstGeom>
          <a:noFill/>
        </p:spPr>
        <p:txBody>
          <a:bodyPr wrap="none">
            <a:spAutoFit/>
          </a:bodyPr>
          <a:lstStyle/>
          <a:p>
            <a:pPr>
              <a:defRPr/>
            </a:pPr>
            <a:r>
              <a:rPr lang="en-US" dirty="0">
                <a:latin typeface="+mn-lt"/>
              </a:rPr>
              <a:t>T=FT of δV</a:t>
            </a:r>
          </a:p>
        </p:txBody>
      </p:sp>
      <p:pic>
        <p:nvPicPr>
          <p:cNvPr id="83978"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187700"/>
            <a:ext cx="1358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700"/>
            <a:ext cx="9144000" cy="6809154"/>
          </a:xfrm>
          <a:prstGeom prst="rect">
            <a:avLst/>
          </a:prstGeom>
        </p:spPr>
      </p:pic>
      <p:pic>
        <p:nvPicPr>
          <p:cNvPr id="4" name="Picture 3"/>
          <p:cNvPicPr>
            <a:picLocks noChangeAspect="1"/>
          </p:cNvPicPr>
          <p:nvPr/>
        </p:nvPicPr>
        <p:blipFill>
          <a:blip r:embed="rId3"/>
          <a:stretch>
            <a:fillRect/>
          </a:stretch>
        </p:blipFill>
        <p:spPr>
          <a:xfrm>
            <a:off x="6176168" y="239216"/>
            <a:ext cx="2692686" cy="815391"/>
          </a:xfrm>
          <a:prstGeom prst="rect">
            <a:avLst/>
          </a:prstGeom>
        </p:spPr>
      </p:pic>
    </p:spTree>
    <p:extLst>
      <p:ext uri="{BB962C8B-B14F-4D97-AF65-F5344CB8AC3E}">
        <p14:creationId xmlns:p14="http://schemas.microsoft.com/office/powerpoint/2010/main" val="39775336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zz67890e60-invert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79800"/>
            <a:ext cx="32131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ate Placeholder 4"/>
          <p:cNvSpPr>
            <a:spLocks noGrp="1"/>
          </p:cNvSpPr>
          <p:nvPr>
            <p:ph type="dt" sz="quarter" idx="4294967295"/>
          </p:nvPr>
        </p:nvSpPr>
        <p:spPr>
          <a:xfrm>
            <a:off x="0" y="6400800"/>
            <a:ext cx="2819400" cy="457200"/>
          </a:xfrm>
        </p:spPr>
        <p:txBody>
          <a:bodyPr/>
          <a:lstStyle/>
          <a:p>
            <a:pPr>
              <a:defRPr/>
            </a:pPr>
            <a:r>
              <a:rPr lang="en-US" smtClean="0"/>
              <a:t>Cohen</a:t>
            </a:r>
            <a:endParaRPr lang="en-US" dirty="0"/>
          </a:p>
        </p:txBody>
      </p:sp>
      <p:sp>
        <p:nvSpPr>
          <p:cNvPr id="23" name="Slide Number Placeholder 6"/>
          <p:cNvSpPr>
            <a:spLocks noGrp="1"/>
          </p:cNvSpPr>
          <p:nvPr>
            <p:ph type="sldNum" sz="quarter" idx="4294967295"/>
          </p:nvPr>
        </p:nvSpPr>
        <p:spPr>
          <a:xfrm>
            <a:off x="7239000" y="6400800"/>
            <a:ext cx="1905000" cy="457200"/>
          </a:xfrm>
        </p:spPr>
        <p:txBody>
          <a:bodyPr/>
          <a:lstStyle/>
          <a:p>
            <a:pPr>
              <a:defRPr/>
            </a:pPr>
            <a:fld id="{AB4EC6F7-8FF9-3D48-BBCD-E1844295470E}" type="slidenum">
              <a:rPr lang="en-US"/>
              <a:pPr>
                <a:defRPr/>
              </a:pPr>
              <a:t>5</a:t>
            </a:fld>
            <a:endParaRPr lang="en-US" dirty="0"/>
          </a:p>
        </p:txBody>
      </p:sp>
      <p:pic>
        <p:nvPicPr>
          <p:cNvPr id="502786" name="Picture 2" descr="mgo"/>
          <p:cNvPicPr>
            <a:picLocks noGrp="1" noChangeAspect="1" noChangeArrowheads="1"/>
          </p:cNvPicPr>
          <p:nvPr>
            <p:ph sz="half" idx="1"/>
          </p:nvPr>
        </p:nvPicPr>
        <p:blipFill>
          <a:blip r:embed="rId4"/>
          <a:srcRect/>
          <a:stretch>
            <a:fillRect/>
          </a:stretch>
        </p:blipFill>
        <p:spPr>
          <a:xfrm>
            <a:off x="0" y="0"/>
            <a:ext cx="2078038" cy="2971800"/>
          </a:xfrm>
        </p:spPr>
      </p:pic>
      <p:pic>
        <p:nvPicPr>
          <p:cNvPr id="12293" name="Picture 3" descr="fig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0"/>
            <a:ext cx="32766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AutoShape 4"/>
          <p:cNvSpPr>
            <a:spLocks/>
          </p:cNvSpPr>
          <p:nvPr/>
        </p:nvSpPr>
        <p:spPr bwMode="auto">
          <a:xfrm>
            <a:off x="4648200" y="1066800"/>
            <a:ext cx="895350" cy="665163"/>
          </a:xfrm>
          <a:prstGeom prst="callout1">
            <a:avLst>
              <a:gd name="adj1" fmla="val 17185"/>
              <a:gd name="adj2" fmla="val -8509"/>
              <a:gd name="adj3" fmla="val 7639"/>
              <a:gd name="adj4" fmla="val -28903"/>
            </a:avLst>
          </a:prstGeom>
          <a:solidFill>
            <a:srgbClr val="FFFF00"/>
          </a:solidFill>
          <a:ln w="25400">
            <a:solidFill>
              <a:schemeClr val="tx1"/>
            </a:solidFill>
            <a:miter lim="800000"/>
            <a:headEnd type="none" w="sm" len="sm"/>
            <a:tailEnd type="triangle" w="sm" len="sm"/>
          </a:ln>
        </p:spPr>
        <p:txBody>
          <a:bodyPr lIns="0" rIns="0">
            <a:spAutoFit/>
          </a:bodyPr>
          <a:lstStyle/>
          <a:p>
            <a:r>
              <a:rPr lang="en-US" sz="1200" dirty="0">
                <a:solidFill>
                  <a:srgbClr val="000000"/>
                </a:solidFill>
                <a:latin typeface="Arial Narrow" charset="0"/>
              </a:rPr>
              <a:t>Isaak et al 1990. (PIB-QLD)</a:t>
            </a:r>
            <a:endParaRPr lang="en-US" dirty="0">
              <a:solidFill>
                <a:srgbClr val="000000"/>
              </a:solidFill>
            </a:endParaRPr>
          </a:p>
        </p:txBody>
      </p:sp>
      <p:sp>
        <p:nvSpPr>
          <p:cNvPr id="12295" name="AutoShape 5"/>
          <p:cNvSpPr>
            <a:spLocks/>
          </p:cNvSpPr>
          <p:nvPr/>
        </p:nvSpPr>
        <p:spPr bwMode="auto">
          <a:xfrm>
            <a:off x="2667000" y="0"/>
            <a:ext cx="1030288" cy="461963"/>
          </a:xfrm>
          <a:prstGeom prst="callout1">
            <a:avLst>
              <a:gd name="adj1" fmla="val 23685"/>
              <a:gd name="adj2" fmla="val 107398"/>
              <a:gd name="adj3" fmla="val 147042"/>
              <a:gd name="adj4" fmla="val 142991"/>
            </a:avLst>
          </a:prstGeom>
          <a:solidFill>
            <a:srgbClr val="FFFF00"/>
          </a:solidFill>
          <a:ln w="25400">
            <a:solidFill>
              <a:schemeClr val="tx1"/>
            </a:solidFill>
            <a:miter lim="800000"/>
            <a:headEnd type="none" w="sm" len="sm"/>
            <a:tailEnd type="triangle" w="sm" len="sm"/>
          </a:ln>
        </p:spPr>
        <p:txBody>
          <a:bodyPr lIns="0" rIns="0">
            <a:spAutoFit/>
          </a:bodyPr>
          <a:lstStyle/>
          <a:p>
            <a:r>
              <a:rPr lang="en-US" sz="1200" dirty="0">
                <a:latin typeface="Arial Narrow" charset="0"/>
              </a:rPr>
              <a:t>Inbar and Cohen 1995  (VIB-MD)</a:t>
            </a:r>
            <a:endParaRPr lang="en-US" sz="1400" dirty="0">
              <a:latin typeface="Times New Roman" charset="0"/>
            </a:endParaRPr>
          </a:p>
        </p:txBody>
      </p:sp>
      <p:grpSp>
        <p:nvGrpSpPr>
          <p:cNvPr id="12296" name="Group 6"/>
          <p:cNvGrpSpPr>
            <a:grpSpLocks/>
          </p:cNvGrpSpPr>
          <p:nvPr/>
        </p:nvGrpSpPr>
        <p:grpSpPr bwMode="auto">
          <a:xfrm>
            <a:off x="611188" y="3595688"/>
            <a:ext cx="2019300" cy="2009775"/>
            <a:chOff x="3314" y="2341"/>
            <a:chExt cx="1464" cy="1496"/>
          </a:xfrm>
        </p:grpSpPr>
        <p:sp>
          <p:nvSpPr>
            <p:cNvPr id="502792" name="Text Box 8"/>
            <p:cNvSpPr txBox="1">
              <a:spLocks noChangeArrowheads="1"/>
            </p:cNvSpPr>
            <p:nvPr/>
          </p:nvSpPr>
          <p:spPr bwMode="auto">
            <a:xfrm>
              <a:off x="3314" y="2341"/>
              <a:ext cx="1011" cy="481"/>
            </a:xfrm>
            <a:prstGeom prst="rect">
              <a:avLst/>
            </a:prstGeom>
            <a:noFill/>
            <a:ln w="12700">
              <a:noFill/>
              <a:miter lim="800000"/>
              <a:headEnd type="none" w="sm" len="sm"/>
              <a:tailEnd type="none" w="sm" len="sm"/>
            </a:ln>
            <a:effectLst/>
          </p:spPr>
          <p:txBody>
            <a:bodyPr wrap="none">
              <a:spAutoFit/>
            </a:bodyPr>
            <a:lstStyle/>
            <a:p>
              <a:pPr>
                <a:defRPr/>
              </a:pPr>
              <a:r>
                <a:rPr lang="en-US" sz="1200" dirty="0">
                  <a:solidFill>
                    <a:srgbClr val="000000"/>
                  </a:solidFill>
                  <a:latin typeface="+mn-lt"/>
                  <a:cs typeface="+mn-cs"/>
                </a:rPr>
                <a:t>Experiments:</a:t>
              </a:r>
            </a:p>
            <a:p>
              <a:pPr>
                <a:defRPr/>
              </a:pPr>
              <a:r>
                <a:rPr lang="en-US" sz="1200" dirty="0">
                  <a:solidFill>
                    <a:srgbClr val="000000"/>
                  </a:solidFill>
                  <a:latin typeface="+mn-lt"/>
                  <a:cs typeface="+mn-cs"/>
                </a:rPr>
                <a:t>Van Orman et al.,</a:t>
              </a:r>
              <a:br>
                <a:rPr lang="en-US" sz="1200" dirty="0">
                  <a:solidFill>
                    <a:srgbClr val="000000"/>
                  </a:solidFill>
                  <a:latin typeface="+mn-lt"/>
                  <a:cs typeface="+mn-cs"/>
                </a:rPr>
              </a:br>
              <a:r>
                <a:rPr lang="en-US" sz="1200" dirty="0">
                  <a:solidFill>
                    <a:srgbClr val="000000"/>
                  </a:solidFill>
                  <a:latin typeface="+mn-lt"/>
                  <a:cs typeface="+mn-cs"/>
                </a:rPr>
                <a:t>GRL 30,2003. </a:t>
              </a:r>
            </a:p>
          </p:txBody>
        </p:sp>
        <p:sp>
          <p:nvSpPr>
            <p:cNvPr id="10267" name="Text Box 9"/>
            <p:cNvSpPr txBox="1">
              <a:spLocks noChangeArrowheads="1"/>
            </p:cNvSpPr>
            <p:nvPr/>
          </p:nvSpPr>
          <p:spPr bwMode="auto">
            <a:xfrm>
              <a:off x="3372" y="3356"/>
              <a:ext cx="1406"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200" dirty="0" smtClean="0">
                  <a:latin typeface="+mn-lt"/>
                </a:rPr>
                <a:t>Prediction:</a:t>
              </a:r>
            </a:p>
            <a:p>
              <a:pPr>
                <a:defRPr/>
              </a:pPr>
              <a:r>
                <a:rPr lang="en-US" sz="1200" dirty="0" smtClean="0">
                  <a:latin typeface="+mn-lt"/>
                </a:rPr>
                <a:t>Ita and Cohen,PRL, GRL, </a:t>
              </a:r>
            </a:p>
            <a:p>
              <a:pPr>
                <a:defRPr/>
              </a:pPr>
              <a:r>
                <a:rPr lang="en-US" sz="1200" dirty="0" smtClean="0">
                  <a:latin typeface="+mn-lt"/>
                </a:rPr>
                <a:t>1997 V</a:t>
              </a:r>
              <a:r>
                <a:rPr lang="en-US" sz="1200" baseline="30000" dirty="0" smtClean="0">
                  <a:latin typeface="+mn-lt"/>
                </a:rPr>
                <a:t>*</a:t>
              </a:r>
              <a:r>
                <a:rPr lang="en-US" sz="1200" dirty="0" smtClean="0">
                  <a:latin typeface="+mn-lt"/>
                </a:rPr>
                <a:t>=3.1 cm</a:t>
              </a:r>
              <a:r>
                <a:rPr lang="en-US" sz="1200" baseline="30000" dirty="0" smtClean="0">
                  <a:latin typeface="+mn-lt"/>
                </a:rPr>
                <a:t>3</a:t>
              </a:r>
              <a:r>
                <a:rPr lang="en-US" sz="1200" dirty="0" smtClean="0">
                  <a:latin typeface="+mn-lt"/>
                </a:rPr>
                <a:t>/mole </a:t>
              </a:r>
            </a:p>
          </p:txBody>
        </p:sp>
      </p:grpSp>
      <p:sp>
        <p:nvSpPr>
          <p:cNvPr id="12297" name="Text Box 10"/>
          <p:cNvSpPr txBox="1">
            <a:spLocks noChangeArrowheads="1"/>
          </p:cNvSpPr>
          <p:nvPr/>
        </p:nvSpPr>
        <p:spPr bwMode="auto">
          <a:xfrm>
            <a:off x="762000" y="2965450"/>
            <a:ext cx="201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000000"/>
                </a:solidFill>
              </a:rPr>
              <a:t>MgO diffusion</a:t>
            </a:r>
          </a:p>
        </p:txBody>
      </p:sp>
      <p:pic>
        <p:nvPicPr>
          <p:cNvPr id="502795" name="Picture 11"/>
          <p:cNvPicPr>
            <a:picLocks noGrp="1" noChangeAspect="1" noChangeArrowheads="1"/>
          </p:cNvPicPr>
          <p:nvPr>
            <p:ph sz="half" idx="2"/>
          </p:nvPr>
        </p:nvPicPr>
        <p:blipFill>
          <a:blip r:embed="rId6"/>
          <a:srcRect l="11250" r="10758" b="11111"/>
          <a:stretch>
            <a:fillRect/>
          </a:stretch>
        </p:blipFill>
        <p:spPr>
          <a:xfrm>
            <a:off x="3352800" y="3200400"/>
            <a:ext cx="2209800" cy="2438400"/>
          </a:xfrm>
        </p:spPr>
      </p:pic>
      <p:sp>
        <p:nvSpPr>
          <p:cNvPr id="12299" name="Text Box 12"/>
          <p:cNvSpPr txBox="1">
            <a:spLocks noChangeArrowheads="1"/>
          </p:cNvSpPr>
          <p:nvPr/>
        </p:nvSpPr>
        <p:spPr bwMode="auto">
          <a:xfrm>
            <a:off x="3492500" y="5892800"/>
            <a:ext cx="23161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700" dirty="0">
                <a:solidFill>
                  <a:srgbClr val="000000"/>
                </a:solidFill>
              </a:rPr>
              <a:t>Karki et al., PRB (2000)</a:t>
            </a:r>
          </a:p>
        </p:txBody>
      </p:sp>
      <p:pic>
        <p:nvPicPr>
          <p:cNvPr id="12300" name="Picture 13" descr="fig5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0"/>
            <a:ext cx="3527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Line 14"/>
          <p:cNvSpPr>
            <a:spLocks noChangeShapeType="1"/>
          </p:cNvSpPr>
          <p:nvPr/>
        </p:nvSpPr>
        <p:spPr bwMode="auto">
          <a:xfrm>
            <a:off x="7637463" y="1728788"/>
            <a:ext cx="0" cy="195262"/>
          </a:xfrm>
          <a:prstGeom prst="line">
            <a:avLst/>
          </a:prstGeom>
          <a:noFill/>
          <a:ln w="25400">
            <a:solidFill>
              <a:schemeClr val="tx2"/>
            </a:solidFill>
            <a:round/>
            <a:headEnd type="oval" w="sm" len="sm"/>
            <a:tailEnd type="oval" w="sm" len="sm"/>
          </a:ln>
          <a:extLst>
            <a:ext uri="{909E8E84-426E-40dd-AFC4-6F175D3DCCD1}">
              <a14:hiddenFill xmlns:a14="http://schemas.microsoft.com/office/drawing/2010/main">
                <a:noFill/>
              </a14:hiddenFill>
            </a:ext>
          </a:extLst>
        </p:spPr>
        <p:txBody>
          <a:bodyPr lIns="0" rIns="0" anchor="ctr">
            <a:spAutoFit/>
          </a:bodyPr>
          <a:lstStyle/>
          <a:p>
            <a:endParaRPr lang="en-US" dirty="0"/>
          </a:p>
        </p:txBody>
      </p:sp>
      <p:sp>
        <p:nvSpPr>
          <p:cNvPr id="12302" name="Line 15"/>
          <p:cNvSpPr>
            <a:spLocks noChangeShapeType="1"/>
          </p:cNvSpPr>
          <p:nvPr/>
        </p:nvSpPr>
        <p:spPr bwMode="auto">
          <a:xfrm>
            <a:off x="7702550" y="1695450"/>
            <a:ext cx="0" cy="195263"/>
          </a:xfrm>
          <a:prstGeom prst="line">
            <a:avLst/>
          </a:prstGeom>
          <a:noFill/>
          <a:ln w="25400">
            <a:solidFill>
              <a:schemeClr val="tx2"/>
            </a:solidFill>
            <a:round/>
            <a:headEnd type="oval" w="sm" len="sm"/>
            <a:tailEnd type="oval" w="sm" len="sm"/>
          </a:ln>
          <a:extLst>
            <a:ext uri="{909E8E84-426E-40dd-AFC4-6F175D3DCCD1}">
              <a14:hiddenFill xmlns:a14="http://schemas.microsoft.com/office/drawing/2010/main">
                <a:noFill/>
              </a14:hiddenFill>
            </a:ext>
          </a:extLst>
        </p:spPr>
        <p:txBody>
          <a:bodyPr lIns="0" rIns="0" anchor="ctr">
            <a:spAutoFit/>
          </a:bodyPr>
          <a:lstStyle/>
          <a:p>
            <a:endParaRPr lang="en-US" dirty="0"/>
          </a:p>
        </p:txBody>
      </p:sp>
      <p:sp>
        <p:nvSpPr>
          <p:cNvPr id="12303" name="Line 16"/>
          <p:cNvSpPr>
            <a:spLocks noChangeShapeType="1"/>
          </p:cNvSpPr>
          <p:nvPr/>
        </p:nvSpPr>
        <p:spPr bwMode="auto">
          <a:xfrm>
            <a:off x="7759700" y="1708150"/>
            <a:ext cx="0" cy="196850"/>
          </a:xfrm>
          <a:prstGeom prst="line">
            <a:avLst/>
          </a:prstGeom>
          <a:noFill/>
          <a:ln w="25400">
            <a:solidFill>
              <a:schemeClr val="tx2"/>
            </a:solidFill>
            <a:round/>
            <a:headEnd type="oval" w="sm" len="sm"/>
            <a:tailEnd type="oval" w="sm" len="sm"/>
          </a:ln>
          <a:extLst>
            <a:ext uri="{909E8E84-426E-40dd-AFC4-6F175D3DCCD1}">
              <a14:hiddenFill xmlns:a14="http://schemas.microsoft.com/office/drawing/2010/main">
                <a:noFill/>
              </a14:hiddenFill>
            </a:ext>
          </a:extLst>
        </p:spPr>
        <p:txBody>
          <a:bodyPr lIns="0" rIns="0" anchor="ctr">
            <a:spAutoFit/>
          </a:bodyPr>
          <a:lstStyle/>
          <a:p>
            <a:endParaRPr lang="en-US" dirty="0"/>
          </a:p>
        </p:txBody>
      </p:sp>
      <p:sp>
        <p:nvSpPr>
          <p:cNvPr id="12304" name="Line 17"/>
          <p:cNvSpPr>
            <a:spLocks noChangeShapeType="1"/>
          </p:cNvSpPr>
          <p:nvPr/>
        </p:nvSpPr>
        <p:spPr bwMode="auto">
          <a:xfrm>
            <a:off x="7885113" y="1708150"/>
            <a:ext cx="0" cy="196850"/>
          </a:xfrm>
          <a:prstGeom prst="line">
            <a:avLst/>
          </a:prstGeom>
          <a:noFill/>
          <a:ln w="25400">
            <a:solidFill>
              <a:schemeClr val="tx2"/>
            </a:solidFill>
            <a:round/>
            <a:headEnd type="oval" w="sm" len="sm"/>
            <a:tailEnd type="oval" w="sm" len="sm"/>
          </a:ln>
          <a:extLst>
            <a:ext uri="{909E8E84-426E-40dd-AFC4-6F175D3DCCD1}">
              <a14:hiddenFill xmlns:a14="http://schemas.microsoft.com/office/drawing/2010/main">
                <a:noFill/>
              </a14:hiddenFill>
            </a:ext>
          </a:extLst>
        </p:spPr>
        <p:txBody>
          <a:bodyPr lIns="0" rIns="0" anchor="ctr">
            <a:spAutoFit/>
          </a:bodyPr>
          <a:lstStyle/>
          <a:p>
            <a:endParaRPr lang="en-US" dirty="0"/>
          </a:p>
        </p:txBody>
      </p:sp>
      <p:sp>
        <p:nvSpPr>
          <p:cNvPr id="12305" name="AutoShape 18"/>
          <p:cNvSpPr>
            <a:spLocks/>
          </p:cNvSpPr>
          <p:nvPr/>
        </p:nvSpPr>
        <p:spPr bwMode="auto">
          <a:xfrm>
            <a:off x="6477000" y="762000"/>
            <a:ext cx="1268413" cy="542925"/>
          </a:xfrm>
          <a:prstGeom prst="callout1">
            <a:avLst>
              <a:gd name="adj1" fmla="val 21051"/>
              <a:gd name="adj2" fmla="val 106009"/>
              <a:gd name="adj3" fmla="val 164912"/>
              <a:gd name="adj4" fmla="val 110014"/>
            </a:avLst>
          </a:prstGeom>
          <a:solidFill>
            <a:srgbClr val="FFFF00"/>
          </a:solidFill>
          <a:ln w="25400">
            <a:solidFill>
              <a:schemeClr val="tx1"/>
            </a:solidFill>
            <a:miter lim="800000"/>
            <a:headEnd type="none" w="sm" len="sm"/>
            <a:tailEnd type="triangle" w="sm" len="sm"/>
          </a:ln>
        </p:spPr>
        <p:txBody>
          <a:bodyPr lIns="0" rIns="0">
            <a:spAutoFit/>
          </a:bodyPr>
          <a:lstStyle/>
          <a:p>
            <a:r>
              <a:rPr lang="en-US" sz="1400" dirty="0">
                <a:solidFill>
                  <a:srgbClr val="000000"/>
                </a:solidFill>
                <a:latin typeface="Arial Narrow" charset="0"/>
              </a:rPr>
              <a:t>Duffy and Ahrens 1993</a:t>
            </a:r>
            <a:endParaRPr lang="en-US" sz="1800" dirty="0">
              <a:solidFill>
                <a:srgbClr val="000000"/>
              </a:solidFill>
            </a:endParaRPr>
          </a:p>
        </p:txBody>
      </p:sp>
      <p:sp>
        <p:nvSpPr>
          <p:cNvPr id="12306" name="Text Box 19"/>
          <p:cNvSpPr txBox="1">
            <a:spLocks noChangeArrowheads="1"/>
          </p:cNvSpPr>
          <p:nvPr/>
        </p:nvSpPr>
        <p:spPr bwMode="auto">
          <a:xfrm>
            <a:off x="8059738" y="119063"/>
            <a:ext cx="812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chemeClr val="hlink"/>
                </a:solidFill>
                <a:latin typeface="Arial Narrow" charset="0"/>
              </a:rPr>
              <a:t>Inbar and Cohen 1995  (VIB-MD)</a:t>
            </a:r>
            <a:endParaRPr lang="en-US" sz="1400" dirty="0">
              <a:solidFill>
                <a:srgbClr val="000099"/>
              </a:solidFill>
              <a:latin typeface="Arial Narrow" charset="0"/>
            </a:endParaRPr>
          </a:p>
        </p:txBody>
      </p:sp>
      <p:sp>
        <p:nvSpPr>
          <p:cNvPr id="502804" name="Rectangle 20"/>
          <p:cNvSpPr>
            <a:spLocks noGrp="1" noChangeArrowheads="1"/>
          </p:cNvSpPr>
          <p:nvPr>
            <p:ph type="title"/>
          </p:nvPr>
        </p:nvSpPr>
        <p:spPr>
          <a:xfrm>
            <a:off x="228600" y="1066800"/>
            <a:ext cx="1752600" cy="685800"/>
          </a:xfrm>
        </p:spPr>
        <p:txBody>
          <a:bodyPr/>
          <a:lstStyle/>
          <a:p>
            <a:pPr eaLnBrk="1" hangingPunct="1">
              <a:defRPr/>
            </a:pPr>
            <a:r>
              <a:rPr lang="en-US" sz="5400" noProof="0" dirty="0">
                <a:solidFill>
                  <a:schemeClr val="bg1"/>
                </a:solidFill>
              </a:rPr>
              <a:t>MgO</a:t>
            </a:r>
          </a:p>
        </p:txBody>
      </p:sp>
      <p:pic>
        <p:nvPicPr>
          <p:cNvPr id="12308" name="Picture 2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35638" y="3200400"/>
            <a:ext cx="32559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Text Box 10"/>
          <p:cNvSpPr txBox="1">
            <a:spLocks noChangeArrowheads="1"/>
          </p:cNvSpPr>
          <p:nvPr/>
        </p:nvSpPr>
        <p:spPr bwMode="auto">
          <a:xfrm>
            <a:off x="3868738" y="2892425"/>
            <a:ext cx="1954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rgbClr val="000000"/>
                </a:solidFill>
              </a:rPr>
              <a:t>MgO phonons</a:t>
            </a:r>
          </a:p>
        </p:txBody>
      </p:sp>
      <p:sp>
        <p:nvSpPr>
          <p:cNvPr id="12310" name="Text Box 10"/>
          <p:cNvSpPr txBox="1">
            <a:spLocks noChangeArrowheads="1"/>
          </p:cNvSpPr>
          <p:nvPr/>
        </p:nvSpPr>
        <p:spPr bwMode="auto">
          <a:xfrm>
            <a:off x="6615113" y="2892425"/>
            <a:ext cx="2611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MgO melting curve</a:t>
            </a:r>
          </a:p>
        </p:txBody>
      </p:sp>
      <p:sp>
        <p:nvSpPr>
          <p:cNvPr id="12311" name="Text Box 12"/>
          <p:cNvSpPr txBox="1">
            <a:spLocks noChangeArrowheads="1"/>
          </p:cNvSpPr>
          <p:nvPr/>
        </p:nvSpPr>
        <p:spPr bwMode="auto">
          <a:xfrm>
            <a:off x="6019800" y="6046788"/>
            <a:ext cx="26162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700" dirty="0">
                <a:solidFill>
                  <a:srgbClr val="000000"/>
                </a:solidFill>
              </a:rPr>
              <a:t>Zhang and Fei, GRL (2008)</a:t>
            </a:r>
          </a:p>
        </p:txBody>
      </p:sp>
      <p:sp>
        <p:nvSpPr>
          <p:cNvPr id="12312" name="Text Box 10"/>
          <p:cNvSpPr txBox="1">
            <a:spLocks noChangeArrowheads="1"/>
          </p:cNvSpPr>
          <p:nvPr/>
        </p:nvSpPr>
        <p:spPr bwMode="auto">
          <a:xfrm>
            <a:off x="4419600" y="2587625"/>
            <a:ext cx="2160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solidFill>
                  <a:schemeClr val="bg1"/>
                </a:solidFill>
              </a:rPr>
              <a:t>MgO thermal expansivity</a:t>
            </a:r>
          </a:p>
        </p:txBody>
      </p:sp>
      <p:cxnSp>
        <p:nvCxnSpPr>
          <p:cNvPr id="12313" name="Straight Connector 29"/>
          <p:cNvCxnSpPr>
            <a:cxnSpLocks noChangeShapeType="1"/>
          </p:cNvCxnSpPr>
          <p:nvPr/>
        </p:nvCxnSpPr>
        <p:spPr bwMode="auto">
          <a:xfrm flipV="1">
            <a:off x="2209800" y="2870200"/>
            <a:ext cx="6934200" cy="76200"/>
          </a:xfrm>
          <a:prstGeom prst="line">
            <a:avLst/>
          </a:prstGeom>
          <a:noFill/>
          <a:ln w="38100">
            <a:solidFill>
              <a:srgbClr val="FF6633"/>
            </a:solidFill>
            <a:round/>
            <a:headEnd/>
            <a:tailEnd/>
          </a:ln>
          <a:extLst>
            <a:ext uri="{909E8E84-426E-40dd-AFC4-6F175D3DCCD1}">
              <a14:hiddenFill xmlns:a14="http://schemas.microsoft.com/office/drawing/2010/main">
                <a:noFill/>
              </a14:hiddenFill>
            </a:ext>
          </a:extLst>
        </p:spPr>
      </p:cxnSp>
      <p:sp>
        <p:nvSpPr>
          <p:cNvPr id="29" name="Footer Placeholder 1"/>
          <p:cNvSpPr txBox="1">
            <a:spLocks/>
          </p:cNvSpPr>
          <p:nvPr/>
        </p:nvSpPr>
        <p:spPr>
          <a:xfrm>
            <a:off x="1905000" y="6542882"/>
            <a:ext cx="5334000" cy="31511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lgn="ctr">
              <a:defRPr/>
            </a:pPr>
            <a:r>
              <a:rPr lang="en-US" sz="1400" dirty="0" smtClean="0">
                <a:latin typeface="+mn-lt"/>
              </a:rPr>
              <a:t>QMC Summer School 2012 UIUC</a:t>
            </a:r>
            <a:endParaRPr lang="en-US" sz="1400" dirty="0">
              <a:latin typeface="+mn-lt"/>
            </a:endParaRPr>
          </a:p>
        </p:txBody>
      </p:sp>
    </p:spTree>
  </p:cSld>
  <p:clrMapOvr>
    <a:masterClrMapping/>
  </p:clrMapOvr>
  <p:transition xmlns:p14="http://schemas.microsoft.com/office/powerpoint/2010/main" spd="slow" advTm="10339"/>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0"/>
            <a:ext cx="9101546" cy="6858000"/>
          </a:xfrm>
          <a:prstGeom prst="rect">
            <a:avLst/>
          </a:prstGeom>
        </p:spPr>
      </p:pic>
    </p:spTree>
    <p:extLst>
      <p:ext uri="{BB962C8B-B14F-4D97-AF65-F5344CB8AC3E}">
        <p14:creationId xmlns:p14="http://schemas.microsoft.com/office/powerpoint/2010/main" val="226725367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690965"/>
          </a:xfrm>
          <a:prstGeom prst="rect">
            <a:avLst/>
          </a:prstGeom>
        </p:spPr>
      </p:pic>
    </p:spTree>
    <p:extLst>
      <p:ext uri="{BB962C8B-B14F-4D97-AF65-F5344CB8AC3E}">
        <p14:creationId xmlns:p14="http://schemas.microsoft.com/office/powerpoint/2010/main" val="22672536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3500"/>
            <a:ext cx="9144000" cy="6730061"/>
          </a:xfrm>
          <a:prstGeom prst="rect">
            <a:avLst/>
          </a:prstGeom>
        </p:spPr>
      </p:pic>
    </p:spTree>
    <p:extLst>
      <p:ext uri="{BB962C8B-B14F-4D97-AF65-F5344CB8AC3E}">
        <p14:creationId xmlns:p14="http://schemas.microsoft.com/office/powerpoint/2010/main" val="22672536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 y="0"/>
            <a:ext cx="9044887" cy="6858000"/>
          </a:xfrm>
          <a:prstGeom prst="rect">
            <a:avLst/>
          </a:prstGeom>
        </p:spPr>
      </p:pic>
    </p:spTree>
    <p:extLst>
      <p:ext uri="{BB962C8B-B14F-4D97-AF65-F5344CB8AC3E}">
        <p14:creationId xmlns:p14="http://schemas.microsoft.com/office/powerpoint/2010/main" val="226725367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
            <a:ext cx="9144000" cy="6764055"/>
          </a:xfrm>
          <a:prstGeom prst="rect">
            <a:avLst/>
          </a:prstGeom>
        </p:spPr>
      </p:pic>
    </p:spTree>
    <p:extLst>
      <p:ext uri="{BB962C8B-B14F-4D97-AF65-F5344CB8AC3E}">
        <p14:creationId xmlns:p14="http://schemas.microsoft.com/office/powerpoint/2010/main" val="22672536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Pseudopotentials in QMC</a:t>
            </a:r>
            <a:endParaRPr lang="en-US" noProof="0" dirty="0"/>
          </a:p>
        </p:txBody>
      </p:sp>
      <p:sp>
        <p:nvSpPr>
          <p:cNvPr id="3" name="Content Placeholder 2"/>
          <p:cNvSpPr>
            <a:spLocks noGrp="1"/>
          </p:cNvSpPr>
          <p:nvPr>
            <p:ph idx="1"/>
          </p:nvPr>
        </p:nvSpPr>
        <p:spPr>
          <a:xfrm>
            <a:off x="436563" y="1420813"/>
            <a:ext cx="8229600" cy="5199045"/>
          </a:xfrm>
        </p:spPr>
        <p:txBody>
          <a:bodyPr/>
          <a:lstStyle/>
          <a:p>
            <a:pPr>
              <a:defRPr/>
            </a:pPr>
            <a:r>
              <a:rPr lang="en-US" sz="3200" noProof="0" dirty="0" smtClean="0"/>
              <a:t>Problems with non-local (or semi-local) pseudopotentials in DMC, locality approximation, or fancy methods to solve</a:t>
            </a:r>
          </a:p>
          <a:p>
            <a:pPr>
              <a:defRPr/>
            </a:pPr>
            <a:endParaRPr lang="en-US" sz="3200" noProof="0" dirty="0"/>
          </a:p>
          <a:p>
            <a:pPr>
              <a:defRPr/>
            </a:pPr>
            <a:r>
              <a:rPr lang="en-US" sz="3200" noProof="0" dirty="0" smtClean="0"/>
              <a:t>Locality approximation</a:t>
            </a:r>
          </a:p>
          <a:p>
            <a:pPr>
              <a:defRPr/>
            </a:pPr>
            <a:endParaRPr lang="en-US" sz="3200" noProof="0" dirty="0"/>
          </a:p>
          <a:p>
            <a:pPr>
              <a:defRPr/>
            </a:pPr>
            <a:endParaRPr lang="en-US" sz="3200" noProof="0" dirty="0" smtClean="0"/>
          </a:p>
          <a:p>
            <a:pPr>
              <a:defRPr/>
            </a:pPr>
            <a:r>
              <a:rPr lang="en-US" sz="3200" noProof="0" dirty="0" smtClean="0"/>
              <a:t>Adds new sign changes, so need fixed node approximation, adds error</a:t>
            </a:r>
            <a:endParaRPr lang="en-US" sz="3200" noProof="0" dirty="0"/>
          </a:p>
        </p:txBody>
      </p:sp>
      <p:pic>
        <p:nvPicPr>
          <p:cNvPr id="849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805" y="2895086"/>
            <a:ext cx="7569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2053974" y="4172233"/>
            <a:ext cx="4330700" cy="1092200"/>
          </a:xfrm>
          <a:prstGeom prst="rect">
            <a:avLst/>
          </a:prstGeom>
        </p:spPr>
      </p:pic>
      <p:pic>
        <p:nvPicPr>
          <p:cNvPr id="5" name="Picture 4"/>
          <p:cNvPicPr>
            <a:picLocks noChangeAspect="1"/>
          </p:cNvPicPr>
          <p:nvPr/>
        </p:nvPicPr>
        <p:blipFill rotWithShape="1">
          <a:blip r:embed="rId4"/>
          <a:srcRect t="20744" b="11102"/>
          <a:stretch/>
        </p:blipFill>
        <p:spPr>
          <a:xfrm>
            <a:off x="5058274" y="3771781"/>
            <a:ext cx="4058839" cy="481094"/>
          </a:xfrm>
          <a:prstGeom prst="rect">
            <a:avLst/>
          </a:prstGeom>
        </p:spPr>
      </p:pic>
      <p:sp>
        <p:nvSpPr>
          <p:cNvPr id="6" name="Date Placeholder 5"/>
          <p:cNvSpPr>
            <a:spLocks noGrp="1"/>
          </p:cNvSpPr>
          <p:nvPr>
            <p:ph type="dt" sz="half" idx="2"/>
          </p:nvPr>
        </p:nvSpPr>
        <p:spPr/>
        <p:txBody>
          <a:bodyPr/>
          <a:lstStyle/>
          <a:p>
            <a:pPr>
              <a:defRPr/>
            </a:pPr>
            <a:r>
              <a:rPr lang="en-US" smtClean="0"/>
              <a:t>Cohen</a:t>
            </a:r>
            <a:endParaRPr lang="en-US" dirty="0"/>
          </a:p>
        </p:txBody>
      </p:sp>
      <p:sp>
        <p:nvSpPr>
          <p:cNvPr id="7" name="Footer Placeholder 6"/>
          <p:cNvSpPr>
            <a:spLocks noGrp="1"/>
          </p:cNvSpPr>
          <p:nvPr>
            <p:ph type="ftr" sz="quarter" idx="3"/>
          </p:nvPr>
        </p:nvSpPr>
        <p:spPr/>
        <p:txBody>
          <a:bodyPr/>
          <a:lstStyle/>
          <a:p>
            <a:pPr>
              <a:defRPr/>
            </a:pPr>
            <a:r>
              <a:rPr lang="en-US" smtClean="0"/>
              <a:t>QMC Summer School 2012 UIUC</a:t>
            </a:r>
            <a:endParaRPr lang="en-US" dirty="0"/>
          </a:p>
        </p:txBody>
      </p:sp>
      <p:sp>
        <p:nvSpPr>
          <p:cNvPr id="8" name="Slide Number Placeholder 7"/>
          <p:cNvSpPr>
            <a:spLocks noGrp="1"/>
          </p:cNvSpPr>
          <p:nvPr>
            <p:ph type="sldNum" sz="quarter" idx="4"/>
          </p:nvPr>
        </p:nvSpPr>
        <p:spPr/>
        <p:txBody>
          <a:bodyPr/>
          <a:lstStyle/>
          <a:p>
            <a:pPr>
              <a:defRPr/>
            </a:pPr>
            <a:fld id="{74ABB877-F4A4-EA4F-9E96-F550B35EC8A4}" type="slidenum">
              <a:rPr lang="en-US" smtClean="0"/>
              <a:pPr>
                <a:defRPr/>
              </a:pPr>
              <a:t>55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Using non-local pseudopotentials in DMC</a:t>
            </a:r>
            <a:endParaRPr lang="en-US" noProof="0" dirty="0"/>
          </a:p>
        </p:txBody>
      </p:sp>
      <p:pic>
        <p:nvPicPr>
          <p:cNvPr id="860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468438"/>
            <a:ext cx="8572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2"/>
          </p:nvPr>
        </p:nvSpPr>
        <p:spPr/>
        <p:txBody>
          <a:bodyPr/>
          <a:lstStyle/>
          <a:p>
            <a:pPr>
              <a:defRPr/>
            </a:pPr>
            <a:r>
              <a:rPr lang="en-US" smtClean="0"/>
              <a:t>Cohen</a:t>
            </a:r>
            <a:endParaRPr lang="en-US" dirty="0"/>
          </a:p>
        </p:txBody>
      </p:sp>
      <p:sp>
        <p:nvSpPr>
          <p:cNvPr id="4" name="Footer Placeholder 3"/>
          <p:cNvSpPr>
            <a:spLocks noGrp="1"/>
          </p:cNvSpPr>
          <p:nvPr>
            <p:ph type="ftr" sz="quarter" idx="3"/>
          </p:nvPr>
        </p:nvSpPr>
        <p:spPr/>
        <p:txBody>
          <a:bodyPr/>
          <a:lstStyle/>
          <a:p>
            <a:pPr>
              <a:defRPr/>
            </a:pPr>
            <a:r>
              <a:rPr lang="en-US" smtClean="0"/>
              <a:t>QMC Summer School 2012 UIUC</a:t>
            </a:r>
            <a:endParaRPr lang="en-US" dirty="0"/>
          </a:p>
        </p:txBody>
      </p:sp>
      <p:sp>
        <p:nvSpPr>
          <p:cNvPr id="5" name="Slide Number Placeholder 4"/>
          <p:cNvSpPr>
            <a:spLocks noGrp="1"/>
          </p:cNvSpPr>
          <p:nvPr>
            <p:ph type="sldNum" sz="quarter" idx="4"/>
          </p:nvPr>
        </p:nvSpPr>
        <p:spPr/>
        <p:txBody>
          <a:bodyPr/>
          <a:lstStyle/>
          <a:p>
            <a:pPr>
              <a:defRPr/>
            </a:pPr>
            <a:fld id="{74ABB877-F4A4-EA4F-9E96-F550B35EC8A4}" type="slidenum">
              <a:rPr lang="en-US" smtClean="0"/>
              <a:pPr>
                <a:defRPr/>
              </a:pPr>
              <a:t>56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Beyond the Locality Approximation</a:t>
            </a:r>
            <a:endParaRPr lang="en-US" noProof="0" dirty="0"/>
          </a:p>
        </p:txBody>
      </p:sp>
      <p:sp>
        <p:nvSpPr>
          <p:cNvPr id="3" name="Content Placeholder 2"/>
          <p:cNvSpPr>
            <a:spLocks noGrp="1"/>
          </p:cNvSpPr>
          <p:nvPr>
            <p:ph idx="1"/>
          </p:nvPr>
        </p:nvSpPr>
        <p:spPr/>
        <p:txBody>
          <a:bodyPr/>
          <a:lstStyle/>
          <a:p>
            <a:r>
              <a:rPr lang="en-US" noProof="0" dirty="0" smtClean="0"/>
              <a:t>Casula, tmoves, PRB 74, 161102, 2006;    </a:t>
            </a:r>
            <a:endParaRPr lang="en-US" noProof="0" dirty="0"/>
          </a:p>
        </p:txBody>
      </p:sp>
      <p:pic>
        <p:nvPicPr>
          <p:cNvPr id="4" name="Picture 3"/>
          <p:cNvPicPr>
            <a:picLocks noChangeAspect="1"/>
          </p:cNvPicPr>
          <p:nvPr/>
        </p:nvPicPr>
        <p:blipFill>
          <a:blip r:embed="rId2"/>
          <a:stretch>
            <a:fillRect/>
          </a:stretch>
        </p:blipFill>
        <p:spPr>
          <a:xfrm>
            <a:off x="1234319" y="1725948"/>
            <a:ext cx="4597400" cy="635000"/>
          </a:xfrm>
          <a:prstGeom prst="rect">
            <a:avLst/>
          </a:prstGeom>
        </p:spPr>
      </p:pic>
      <p:pic>
        <p:nvPicPr>
          <p:cNvPr id="5" name="Picture 4"/>
          <p:cNvPicPr>
            <a:picLocks noChangeAspect="1"/>
          </p:cNvPicPr>
          <p:nvPr/>
        </p:nvPicPr>
        <p:blipFill>
          <a:blip r:embed="rId3"/>
          <a:stretch>
            <a:fillRect/>
          </a:stretch>
        </p:blipFill>
        <p:spPr>
          <a:xfrm>
            <a:off x="1282386" y="2292886"/>
            <a:ext cx="5219700" cy="1117600"/>
          </a:xfrm>
          <a:prstGeom prst="rect">
            <a:avLst/>
          </a:prstGeom>
        </p:spPr>
      </p:pic>
      <p:pic>
        <p:nvPicPr>
          <p:cNvPr id="6" name="Picture 5"/>
          <p:cNvPicPr>
            <a:picLocks noChangeAspect="1"/>
          </p:cNvPicPr>
          <p:nvPr/>
        </p:nvPicPr>
        <p:blipFill>
          <a:blip r:embed="rId4"/>
          <a:stretch>
            <a:fillRect/>
          </a:stretch>
        </p:blipFill>
        <p:spPr>
          <a:xfrm>
            <a:off x="2191769" y="3396713"/>
            <a:ext cx="3683000" cy="1219200"/>
          </a:xfrm>
          <a:prstGeom prst="rect">
            <a:avLst/>
          </a:prstGeom>
        </p:spPr>
      </p:pic>
      <p:pic>
        <p:nvPicPr>
          <p:cNvPr id="8" name="Picture 7"/>
          <p:cNvPicPr>
            <a:picLocks noChangeAspect="1"/>
          </p:cNvPicPr>
          <p:nvPr/>
        </p:nvPicPr>
        <p:blipFill>
          <a:blip r:embed="rId5"/>
          <a:stretch>
            <a:fillRect/>
          </a:stretch>
        </p:blipFill>
        <p:spPr>
          <a:xfrm>
            <a:off x="5746292" y="3758857"/>
            <a:ext cx="2692400" cy="520700"/>
          </a:xfrm>
          <a:prstGeom prst="rect">
            <a:avLst/>
          </a:prstGeom>
        </p:spPr>
      </p:pic>
      <p:pic>
        <p:nvPicPr>
          <p:cNvPr id="9" name="Picture 8"/>
          <p:cNvPicPr>
            <a:picLocks noChangeAspect="1"/>
          </p:cNvPicPr>
          <p:nvPr/>
        </p:nvPicPr>
        <p:blipFill>
          <a:blip r:embed="rId6"/>
          <a:stretch>
            <a:fillRect/>
          </a:stretch>
        </p:blipFill>
        <p:spPr>
          <a:xfrm>
            <a:off x="2721922" y="4468076"/>
            <a:ext cx="5803900" cy="2159000"/>
          </a:xfrm>
          <a:prstGeom prst="rect">
            <a:avLst/>
          </a:prstGeom>
        </p:spPr>
      </p:pic>
      <p:sp>
        <p:nvSpPr>
          <p:cNvPr id="10" name="TextBox 9"/>
          <p:cNvSpPr txBox="1"/>
          <p:nvPr/>
        </p:nvSpPr>
        <p:spPr>
          <a:xfrm rot="10800000" flipV="1">
            <a:off x="0" y="4564754"/>
            <a:ext cx="2712896" cy="2031325"/>
          </a:xfrm>
          <a:prstGeom prst="rect">
            <a:avLst/>
          </a:prstGeom>
          <a:noFill/>
        </p:spPr>
        <p:txBody>
          <a:bodyPr wrap="square" rtlCol="0">
            <a:spAutoFit/>
          </a:bodyPr>
          <a:lstStyle/>
          <a:p>
            <a:r>
              <a:rPr lang="en-US" sz="1400" dirty="0" smtClean="0"/>
              <a:t>See: Casula</a:t>
            </a:r>
            <a:r>
              <a:rPr lang="en-US" sz="1400" dirty="0"/>
              <a:t>, M., Moroni, S., Sorella, S. &amp; Filippi, C. Size-consistent variational approaches to nonlocal pseudopotentials: Standard and lattice regularized diffusion Monte Carlo methods revisited. </a:t>
            </a:r>
            <a:r>
              <a:rPr lang="en-US" sz="1400" i="1" dirty="0"/>
              <a:t>J. Chem. Phys.</a:t>
            </a:r>
            <a:r>
              <a:rPr lang="en-US" sz="1400" dirty="0"/>
              <a:t> </a:t>
            </a:r>
            <a:r>
              <a:rPr lang="en-US" sz="1400" b="1" dirty="0"/>
              <a:t>132</a:t>
            </a:r>
            <a:r>
              <a:rPr lang="en-US" sz="1400" dirty="0"/>
              <a:t>, 154113, doi:10.1063/1.3380831 (2010).</a:t>
            </a:r>
            <a:r>
              <a:rPr lang="en-US" sz="1400" dirty="0" smtClean="0">
                <a:effectLst/>
              </a:rPr>
              <a:t> </a:t>
            </a:r>
            <a:endParaRPr lang="en-US" sz="1400" dirty="0" smtClean="0">
              <a:latin typeface="+mn-lt"/>
            </a:endParaRPr>
          </a:p>
        </p:txBody>
      </p:sp>
      <p:sp>
        <p:nvSpPr>
          <p:cNvPr id="11" name="Date Placeholder 10"/>
          <p:cNvSpPr>
            <a:spLocks noGrp="1"/>
          </p:cNvSpPr>
          <p:nvPr>
            <p:ph type="dt" sz="half" idx="2"/>
          </p:nvPr>
        </p:nvSpPr>
        <p:spPr/>
        <p:txBody>
          <a:bodyPr/>
          <a:lstStyle/>
          <a:p>
            <a:pPr>
              <a:defRPr/>
            </a:pPr>
            <a:r>
              <a:rPr lang="en-US" smtClean="0"/>
              <a:t>Cohen</a:t>
            </a:r>
            <a:endParaRPr lang="en-US" dirty="0"/>
          </a:p>
        </p:txBody>
      </p:sp>
      <p:sp>
        <p:nvSpPr>
          <p:cNvPr id="12" name="Footer Placeholder 11"/>
          <p:cNvSpPr>
            <a:spLocks noGrp="1"/>
          </p:cNvSpPr>
          <p:nvPr>
            <p:ph type="ftr" sz="quarter" idx="3"/>
          </p:nvPr>
        </p:nvSpPr>
        <p:spPr/>
        <p:txBody>
          <a:bodyPr/>
          <a:lstStyle/>
          <a:p>
            <a:pPr>
              <a:defRPr/>
            </a:pPr>
            <a:r>
              <a:rPr lang="en-US" smtClean="0"/>
              <a:t>QMC Summer School 2012 UIUC</a:t>
            </a:r>
            <a:endParaRPr lang="en-US" dirty="0"/>
          </a:p>
        </p:txBody>
      </p:sp>
      <p:sp>
        <p:nvSpPr>
          <p:cNvPr id="13" name="Slide Number Placeholder 12"/>
          <p:cNvSpPr>
            <a:spLocks noGrp="1"/>
          </p:cNvSpPr>
          <p:nvPr>
            <p:ph type="sldNum" sz="quarter" idx="4"/>
          </p:nvPr>
        </p:nvSpPr>
        <p:spPr/>
        <p:txBody>
          <a:bodyPr/>
          <a:lstStyle/>
          <a:p>
            <a:pPr>
              <a:defRPr/>
            </a:pPr>
            <a:fld id="{74ABB877-F4A4-EA4F-9E96-F550B35EC8A4}" type="slidenum">
              <a:rPr lang="en-US" smtClean="0"/>
              <a:pPr>
                <a:defRPr/>
              </a:pPr>
              <a:t>57</a:t>
            </a:fld>
            <a:endParaRPr lang="en-US" dirty="0"/>
          </a:p>
        </p:txBody>
      </p:sp>
    </p:spTree>
    <p:extLst>
      <p:ext uri="{BB962C8B-B14F-4D97-AF65-F5344CB8AC3E}">
        <p14:creationId xmlns:p14="http://schemas.microsoft.com/office/powerpoint/2010/main" val="6356237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noProof="0" dirty="0" smtClean="0"/>
              <a:t>All-electron QMC for solids</a:t>
            </a:r>
            <a:endParaRPr lang="en-US" noProof="0" dirty="0"/>
          </a:p>
        </p:txBody>
      </p:sp>
      <p:sp>
        <p:nvSpPr>
          <p:cNvPr id="67587" name="Rectangle 2"/>
          <p:cNvSpPr>
            <a:spLocks noGrp="1" noChangeArrowheads="1"/>
          </p:cNvSpPr>
          <p:nvPr>
            <p:ph type="body" idx="1"/>
          </p:nvPr>
        </p:nvSpPr>
        <p:spPr/>
        <p:txBody>
          <a:bodyPr/>
          <a:lstStyle/>
          <a:p>
            <a:r>
              <a:rPr lang="en-US" sz="1800" noProof="0" dirty="0" smtClean="0"/>
              <a:t>Current QMC calculations on solids use pseudopotentials (PPs) from Hartree-Fock or DFT</a:t>
            </a:r>
          </a:p>
          <a:p>
            <a:r>
              <a:rPr lang="en-US" sz="1800" noProof="0" dirty="0" smtClean="0"/>
              <a:t>When different PPs give different results, how do we know which to use?</a:t>
            </a:r>
          </a:p>
          <a:p>
            <a:r>
              <a:rPr lang="en-US" sz="1800" noProof="0" dirty="0" smtClean="0"/>
              <a:t>In DFT, decide based on agreement with all-electron calculation</a:t>
            </a:r>
          </a:p>
          <a:p>
            <a:r>
              <a:rPr lang="en-US" sz="1800" noProof="0" dirty="0" smtClean="0"/>
              <a:t>We would like to do the same in QMC.  Has only been done for hydrogen and helium.</a:t>
            </a:r>
            <a:endParaRPr lang="en-US" sz="1800" noProof="0" dirty="0"/>
          </a:p>
        </p:txBody>
      </p:sp>
      <p:sp>
        <p:nvSpPr>
          <p:cNvPr id="67588" name="Rectangle 3"/>
          <p:cNvSpPr>
            <a:spLocks noGrp="1" noChangeArrowheads="1"/>
          </p:cNvSpPr>
          <p:nvPr>
            <p:ph type="body" idx="2"/>
          </p:nvPr>
        </p:nvSpPr>
        <p:spPr/>
        <p:txBody>
          <a:bodyPr/>
          <a:lstStyle/>
          <a:p>
            <a:r>
              <a:rPr lang="en-US" sz="2000" noProof="0" dirty="0" smtClean="0"/>
              <a:t>LAPW is generally gold standard for DFT.</a:t>
            </a:r>
          </a:p>
          <a:p>
            <a:r>
              <a:rPr lang="en-US" sz="2000" noProof="0" dirty="0" smtClean="0"/>
              <a:t>Use orbitals from LAPW calculation in QMC simulation.</a:t>
            </a:r>
          </a:p>
          <a:p>
            <a:r>
              <a:rPr lang="en-US" sz="2000" noProof="0" dirty="0" smtClean="0"/>
              <a:t>Requires efficient evaluation methods and careful numerics</a:t>
            </a:r>
          </a:p>
          <a:p>
            <a:r>
              <a:rPr lang="en-US" sz="2000" noProof="0" dirty="0" smtClean="0"/>
              <a:t>Use atomic-like representation near nuclei, plane-wave or B-splines in interstitial region:</a:t>
            </a:r>
            <a:endParaRPr lang="en-US" sz="2000" noProof="0" dirty="0"/>
          </a:p>
        </p:txBody>
      </p:sp>
      <p:sp>
        <p:nvSpPr>
          <p:cNvPr id="6" name="Date Placeholder 5"/>
          <p:cNvSpPr>
            <a:spLocks noGrp="1"/>
          </p:cNvSpPr>
          <p:nvPr>
            <p:ph type="dt" sz="half" idx="4294967295"/>
          </p:nvPr>
        </p:nvSpPr>
        <p:spPr>
          <a:xfrm>
            <a:off x="0" y="6400800"/>
            <a:ext cx="1905000" cy="457200"/>
          </a:xfrm>
          <a:prstGeom prst="rect">
            <a:avLst/>
          </a:prstGeom>
        </p:spPr>
        <p:txBody>
          <a:bodyPr/>
          <a:lstStyle/>
          <a:p>
            <a:pPr>
              <a:defRPr/>
            </a:pPr>
            <a:r>
              <a:rPr lang="en-US" smtClean="0"/>
              <a:t>Cohen</a:t>
            </a:r>
            <a:endParaRPr lang="en-US" dirty="0"/>
          </a:p>
        </p:txBody>
      </p:sp>
      <p:sp>
        <p:nvSpPr>
          <p:cNvPr id="7" name="Slide Number Placeholder 6"/>
          <p:cNvSpPr>
            <a:spLocks noGrp="1"/>
          </p:cNvSpPr>
          <p:nvPr>
            <p:ph type="sldNum" sz="quarter" idx="4294967295"/>
          </p:nvPr>
        </p:nvSpPr>
        <p:spPr>
          <a:xfrm>
            <a:off x="7239000" y="6400800"/>
            <a:ext cx="1905000" cy="457200"/>
          </a:xfrm>
          <a:prstGeom prst="rect">
            <a:avLst/>
          </a:prstGeom>
        </p:spPr>
        <p:txBody>
          <a:bodyPr/>
          <a:lstStyle/>
          <a:p>
            <a:pPr>
              <a:defRPr/>
            </a:pPr>
            <a:fld id="{52539D9F-9A9D-6146-A4E4-A4E732CA38E5}" type="slidenum">
              <a:rPr lang="en-US" smtClean="0"/>
              <a:pPr>
                <a:defRPr/>
              </a:pPr>
              <a:t>58</a:t>
            </a:fld>
            <a:endParaRPr lang="en-US" dirty="0"/>
          </a:p>
        </p:txBody>
      </p:sp>
      <p:sp>
        <p:nvSpPr>
          <p:cNvPr id="8" name="Footer Placeholder 7"/>
          <p:cNvSpPr>
            <a:spLocks noGrp="1"/>
          </p:cNvSpPr>
          <p:nvPr>
            <p:ph type="ftr" sz="quarter" idx="4294967295"/>
          </p:nvPr>
        </p:nvSpPr>
        <p:spPr>
          <a:xfrm>
            <a:off x="0" y="6400800"/>
            <a:ext cx="5334000" cy="457200"/>
          </a:xfrm>
          <a:prstGeom prst="rect">
            <a:avLst/>
          </a:prstGeom>
        </p:spPr>
        <p:txBody>
          <a:bodyPr/>
          <a:lstStyle/>
          <a:p>
            <a:pPr>
              <a:defRPr/>
            </a:pPr>
            <a:r>
              <a:rPr lang="en-US" smtClean="0"/>
              <a:t>QMC Summer School 2012 UIUC</a:t>
            </a:r>
            <a:endParaRPr lang="en-US" dirty="0"/>
          </a:p>
        </p:txBody>
      </p:sp>
      <p:pic>
        <p:nvPicPr>
          <p:cNvPr id="67589" name="Picture 4"/>
          <p:cNvPicPr>
            <a:picLocks noChangeAspect="1" noChangeArrowheads="1"/>
          </p:cNvPicPr>
          <p:nvPr/>
        </p:nvPicPr>
        <p:blipFill>
          <a:blip r:embed="rId3"/>
          <a:srcRect/>
          <a:stretch>
            <a:fillRect/>
          </a:stretch>
        </p:blipFill>
        <p:spPr bwMode="auto">
          <a:xfrm>
            <a:off x="787400" y="5094288"/>
            <a:ext cx="7466013" cy="877887"/>
          </a:xfrm>
          <a:prstGeom prst="rect">
            <a:avLst/>
          </a:prstGeom>
          <a:noFill/>
          <a:ln w="9525">
            <a:noFill/>
            <a:round/>
            <a:headEnd/>
            <a:tailEnd/>
          </a:ln>
        </p:spPr>
      </p:pic>
    </p:spTree>
    <p:extLst>
      <p:ext uri="{BB962C8B-B14F-4D97-AF65-F5344CB8AC3E}">
        <p14:creationId xmlns:p14="http://schemas.microsoft.com/office/powerpoint/2010/main" val="25418443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p:txBody>
          <a:bodyPr/>
          <a:lstStyle/>
          <a:p>
            <a:r>
              <a:rPr lang="en-US" noProof="0" dirty="0" smtClean="0"/>
              <a:t>All-electron QMC for solids</a:t>
            </a:r>
          </a:p>
        </p:txBody>
      </p:sp>
      <p:sp>
        <p:nvSpPr>
          <p:cNvPr id="69636" name="Content Placeholder 2"/>
          <p:cNvSpPr>
            <a:spLocks noGrp="1"/>
          </p:cNvSpPr>
          <p:nvPr>
            <p:ph sz="half" idx="1"/>
          </p:nvPr>
        </p:nvSpPr>
        <p:spPr/>
        <p:txBody>
          <a:bodyPr/>
          <a:lstStyle/>
          <a:p>
            <a:r>
              <a:rPr lang="en-US" sz="1800" noProof="0" dirty="0" smtClean="0"/>
              <a:t>Cannot afford to do a large </a:t>
            </a:r>
            <a:br>
              <a:rPr lang="en-US" sz="1800" noProof="0" dirty="0" smtClean="0"/>
            </a:br>
            <a:r>
              <a:rPr lang="en-US" sz="1800" noProof="0" dirty="0" smtClean="0"/>
              <a:t>supercell with all-electron</a:t>
            </a:r>
          </a:p>
          <a:p>
            <a:r>
              <a:rPr lang="en-US" sz="1800" noProof="0" dirty="0" smtClean="0"/>
              <a:t>Therefore, compute pseudo-</a:t>
            </a:r>
            <a:br>
              <a:rPr lang="en-US" sz="1800" noProof="0" dirty="0" smtClean="0"/>
            </a:br>
            <a:r>
              <a:rPr lang="en-US" sz="1800" noProof="0" dirty="0" smtClean="0"/>
              <a:t>potential corrections in small</a:t>
            </a:r>
            <a:br>
              <a:rPr lang="en-US" sz="1800" noProof="0" dirty="0" smtClean="0"/>
            </a:br>
            <a:r>
              <a:rPr lang="en-US" sz="1800" noProof="0" dirty="0" smtClean="0"/>
              <a:t>supercells and extrapolate </a:t>
            </a:r>
            <a:br>
              <a:rPr lang="en-US" sz="1800" noProof="0" dirty="0" smtClean="0"/>
            </a:br>
            <a:r>
              <a:rPr lang="en-US" sz="1800" noProof="0" dirty="0" smtClean="0"/>
              <a:t>to bulk limit</a:t>
            </a:r>
          </a:p>
          <a:p>
            <a:r>
              <a:rPr lang="en-US" sz="1800" noProof="0" dirty="0" smtClean="0"/>
              <a:t>Did comparison for 3 PPs:</a:t>
            </a:r>
          </a:p>
          <a:p>
            <a:pPr lvl="1"/>
            <a:r>
              <a:rPr lang="en-US" sz="1600" noProof="0" dirty="0" smtClean="0"/>
              <a:t>Wu-Cohen GGA</a:t>
            </a:r>
          </a:p>
          <a:p>
            <a:pPr lvl="1"/>
            <a:r>
              <a:rPr lang="en-US" sz="1600" noProof="0" dirty="0" smtClean="0"/>
              <a:t>Trail-Needs Hartree-Fock</a:t>
            </a:r>
          </a:p>
          <a:p>
            <a:pPr lvl="1"/>
            <a:r>
              <a:rPr lang="en-US" sz="1600" noProof="0" dirty="0" smtClean="0"/>
              <a:t>Burkatzki et al Hartree-Fock</a:t>
            </a:r>
          </a:p>
          <a:p>
            <a:r>
              <a:rPr lang="en-US" sz="1800" noProof="0" dirty="0" smtClean="0"/>
              <a:t>Computed pressure corrections</a:t>
            </a:r>
            <a:br>
              <a:rPr lang="en-US" sz="1800" noProof="0" dirty="0" smtClean="0"/>
            </a:br>
            <a:r>
              <a:rPr lang="en-US" sz="1800" noProof="0" dirty="0" smtClean="0"/>
              <a:t> by taking (LAPW EOS – PP EOS)‏</a:t>
            </a:r>
          </a:p>
          <a:p>
            <a:r>
              <a:rPr lang="en-US" sz="1800" noProof="0" dirty="0" smtClean="0"/>
              <a:t>Two supercells:  2-atom and 8-atom</a:t>
            </a:r>
          </a:p>
          <a:p>
            <a:endParaRPr lang="en-US" sz="1800" noProof="0" dirty="0"/>
          </a:p>
        </p:txBody>
      </p:sp>
      <p:sp>
        <p:nvSpPr>
          <p:cNvPr id="5" name="Date Placeholder 4"/>
          <p:cNvSpPr>
            <a:spLocks noGrp="1"/>
          </p:cNvSpPr>
          <p:nvPr>
            <p:ph type="dt" sz="half" idx="4294967295"/>
          </p:nvPr>
        </p:nvSpPr>
        <p:spPr>
          <a:xfrm>
            <a:off x="0" y="6400800"/>
            <a:ext cx="1905000" cy="457200"/>
          </a:xfrm>
          <a:prstGeom prst="rect">
            <a:avLst/>
          </a:prstGeom>
        </p:spPr>
        <p:txBody>
          <a:bodyPr/>
          <a:lstStyle/>
          <a:p>
            <a:pPr>
              <a:defRPr/>
            </a:pPr>
            <a:r>
              <a:rPr lang="en-US" smtClean="0"/>
              <a:t>Cohen</a:t>
            </a:r>
            <a:endParaRPr lang="en-US" dirty="0"/>
          </a:p>
        </p:txBody>
      </p:sp>
      <p:sp>
        <p:nvSpPr>
          <p:cNvPr id="6" name="Slide Number Placeholder 5"/>
          <p:cNvSpPr>
            <a:spLocks noGrp="1"/>
          </p:cNvSpPr>
          <p:nvPr>
            <p:ph type="sldNum" sz="quarter" idx="4294967295"/>
          </p:nvPr>
        </p:nvSpPr>
        <p:spPr>
          <a:xfrm>
            <a:off x="7239000" y="6400800"/>
            <a:ext cx="1905000" cy="457200"/>
          </a:xfrm>
          <a:prstGeom prst="rect">
            <a:avLst/>
          </a:prstGeom>
        </p:spPr>
        <p:txBody>
          <a:bodyPr/>
          <a:lstStyle/>
          <a:p>
            <a:pPr>
              <a:defRPr/>
            </a:pPr>
            <a:fld id="{52539D9F-9A9D-6146-A4E4-A4E732CA38E5}" type="slidenum">
              <a:rPr lang="en-US" smtClean="0"/>
              <a:pPr>
                <a:defRPr/>
              </a:pPr>
              <a:t>59</a:t>
            </a:fld>
            <a:endParaRPr lang="en-US" dirty="0"/>
          </a:p>
        </p:txBody>
      </p:sp>
      <p:sp>
        <p:nvSpPr>
          <p:cNvPr id="7" name="Footer Placeholder 6"/>
          <p:cNvSpPr>
            <a:spLocks noGrp="1"/>
          </p:cNvSpPr>
          <p:nvPr>
            <p:ph type="ftr" sz="quarter" idx="4294967295"/>
          </p:nvPr>
        </p:nvSpPr>
        <p:spPr>
          <a:xfrm>
            <a:off x="0" y="6400800"/>
            <a:ext cx="5334000" cy="457200"/>
          </a:xfrm>
          <a:prstGeom prst="rect">
            <a:avLst/>
          </a:prstGeom>
        </p:spPr>
        <p:txBody>
          <a:bodyPr/>
          <a:lstStyle/>
          <a:p>
            <a:pPr>
              <a:defRPr/>
            </a:pPr>
            <a:r>
              <a:rPr lang="en-US" smtClean="0"/>
              <a:t>QMC Summer School 2012 UIUC</a:t>
            </a:r>
            <a:endParaRPr lang="en-US" dirty="0"/>
          </a:p>
        </p:txBody>
      </p:sp>
      <p:pic>
        <p:nvPicPr>
          <p:cNvPr id="69635" name="Picture 3"/>
          <p:cNvPicPr>
            <a:picLocks noChangeAspect="1" noChangeArrowheads="1"/>
          </p:cNvPicPr>
          <p:nvPr/>
        </p:nvPicPr>
        <p:blipFill>
          <a:blip r:embed="rId3"/>
          <a:srcRect/>
          <a:stretch>
            <a:fillRect/>
          </a:stretch>
        </p:blipFill>
        <p:spPr bwMode="auto">
          <a:xfrm>
            <a:off x="4405313" y="1700213"/>
            <a:ext cx="4549775" cy="3405187"/>
          </a:xfrm>
          <a:prstGeom prst="rect">
            <a:avLst/>
          </a:prstGeom>
          <a:noFill/>
          <a:ln w="9525">
            <a:noFill/>
            <a:round/>
            <a:headEnd/>
            <a:tailEnd/>
          </a:ln>
        </p:spPr>
      </p:pic>
    </p:spTree>
    <p:extLst>
      <p:ext uri="{BB962C8B-B14F-4D97-AF65-F5344CB8AC3E}">
        <p14:creationId xmlns:p14="http://schemas.microsoft.com/office/powerpoint/2010/main" val="151983004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quarter" idx="4294967295"/>
          </p:nvPr>
        </p:nvSpPr>
        <p:spPr>
          <a:xfrm>
            <a:off x="0" y="6400800"/>
            <a:ext cx="1905000" cy="457200"/>
          </a:xfrm>
        </p:spPr>
        <p:txBody>
          <a:bodyPr/>
          <a:lstStyle/>
          <a:p>
            <a:pPr>
              <a:defRPr/>
            </a:pPr>
            <a:r>
              <a:rPr lang="en-US" smtClean="0"/>
              <a:t>Cohen</a:t>
            </a:r>
            <a:endParaRPr lang="en-US" dirty="0"/>
          </a:p>
        </p:txBody>
      </p:sp>
      <p:sp>
        <p:nvSpPr>
          <p:cNvPr id="15" name="Slide Number Placeholder 4"/>
          <p:cNvSpPr>
            <a:spLocks noGrp="1"/>
          </p:cNvSpPr>
          <p:nvPr>
            <p:ph type="sldNum" sz="quarter" idx="4294967295"/>
          </p:nvPr>
        </p:nvSpPr>
        <p:spPr>
          <a:xfrm>
            <a:off x="7239000" y="6400800"/>
            <a:ext cx="1905000" cy="457200"/>
          </a:xfrm>
        </p:spPr>
        <p:txBody>
          <a:bodyPr/>
          <a:lstStyle/>
          <a:p>
            <a:pPr>
              <a:defRPr/>
            </a:pPr>
            <a:fld id="{F785A0D3-9264-FF43-B4F6-7369933C8A7A}" type="slidenum">
              <a:rPr lang="en-US"/>
              <a:pPr>
                <a:defRPr/>
              </a:pPr>
              <a:t>6</a:t>
            </a:fld>
            <a:endParaRPr lang="en-US" dirty="0"/>
          </a:p>
        </p:txBody>
      </p:sp>
      <p:sp>
        <p:nvSpPr>
          <p:cNvPr id="500738" name="Rectangle 2"/>
          <p:cNvSpPr>
            <a:spLocks noGrp="1" noChangeArrowheads="1"/>
          </p:cNvSpPr>
          <p:nvPr>
            <p:ph type="title"/>
          </p:nvPr>
        </p:nvSpPr>
        <p:spPr>
          <a:xfrm>
            <a:off x="152400" y="152400"/>
            <a:ext cx="7772400" cy="609600"/>
          </a:xfrm>
        </p:spPr>
        <p:txBody>
          <a:bodyPr/>
          <a:lstStyle/>
          <a:p>
            <a:pPr eaLnBrk="1" hangingPunct="1">
              <a:defRPr/>
            </a:pPr>
            <a:r>
              <a:rPr lang="en-US" sz="4000" noProof="0" smtClean="0">
                <a:solidFill>
                  <a:srgbClr val="0000FF"/>
                </a:solidFill>
              </a:rPr>
              <a:t>CaCl</a:t>
            </a:r>
            <a:r>
              <a:rPr lang="en-US" sz="4000" baseline="-25000" noProof="0" smtClean="0">
                <a:solidFill>
                  <a:srgbClr val="0000FF"/>
                </a:solidFill>
              </a:rPr>
              <a:t>2</a:t>
            </a:r>
            <a:r>
              <a:rPr lang="en-US" sz="4000" noProof="0" smtClean="0">
                <a:solidFill>
                  <a:srgbClr val="0000FF"/>
                </a:solidFill>
              </a:rPr>
              <a:t> transition in SiO</a:t>
            </a:r>
            <a:r>
              <a:rPr lang="en-US" sz="4000" baseline="-25000" noProof="0" smtClean="0">
                <a:solidFill>
                  <a:srgbClr val="0000FF"/>
                </a:solidFill>
              </a:rPr>
              <a:t>2</a:t>
            </a:r>
            <a:endParaRPr lang="en-US" sz="4000" noProof="0" dirty="0">
              <a:solidFill>
                <a:srgbClr val="0000FF"/>
              </a:solidFill>
            </a:endParaRPr>
          </a:p>
        </p:txBody>
      </p:sp>
      <p:pic>
        <p:nvPicPr>
          <p:cNvPr id="14340" name="Picture 5" descr="st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0"/>
            <a:ext cx="30654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0" y="1066800"/>
            <a:ext cx="2209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dirty="0">
                <a:solidFill>
                  <a:srgbClr val="6699FF"/>
                </a:solidFill>
              </a:rPr>
              <a:t>Prediction: A1g Raman mode in stishovite decreases until phase transition to CaCl2 structure, then increases. Does NOT go to zero at transition.</a:t>
            </a:r>
          </a:p>
        </p:txBody>
      </p:sp>
      <p:sp>
        <p:nvSpPr>
          <p:cNvPr id="14342" name="Text Box 7"/>
          <p:cNvSpPr txBox="1">
            <a:spLocks noChangeArrowheads="1"/>
          </p:cNvSpPr>
          <p:nvPr/>
        </p:nvSpPr>
        <p:spPr bwMode="auto">
          <a:xfrm>
            <a:off x="5880100" y="698500"/>
            <a:ext cx="3263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solidFill>
                  <a:srgbClr val="6699FF"/>
                </a:solidFill>
              </a:rPr>
              <a:t>Prediction: C11-C12 decreases  until phase transition to CaCl2 structure, then increases. Does go to zero at transition-&gt; superplacticity</a:t>
            </a:r>
          </a:p>
        </p:txBody>
      </p:sp>
      <p:grpSp>
        <p:nvGrpSpPr>
          <p:cNvPr id="14343" name="Group 8"/>
          <p:cNvGrpSpPr>
            <a:grpSpLocks/>
          </p:cNvGrpSpPr>
          <p:nvPr/>
        </p:nvGrpSpPr>
        <p:grpSpPr bwMode="auto">
          <a:xfrm>
            <a:off x="5362575" y="1524000"/>
            <a:ext cx="3781425" cy="5334000"/>
            <a:chOff x="2352" y="960"/>
            <a:chExt cx="2382" cy="3360"/>
          </a:xfrm>
        </p:grpSpPr>
        <p:pic>
          <p:nvPicPr>
            <p:cNvPr id="14347" name="Picture 9" descr="kingma"/>
            <p:cNvPicPr>
              <a:picLocks noChangeAspect="1" noChangeArrowheads="1"/>
            </p:cNvPicPr>
            <p:nvPr/>
          </p:nvPicPr>
          <p:blipFill>
            <a:blip r:embed="rId4">
              <a:extLst>
                <a:ext uri="{28A0092B-C50C-407E-A947-70E740481C1C}">
                  <a14:useLocalDpi xmlns:a14="http://schemas.microsoft.com/office/drawing/2010/main" val="0"/>
                </a:ext>
              </a:extLst>
            </a:blip>
            <a:srcRect t="7617" r="5667"/>
            <a:stretch>
              <a:fillRect/>
            </a:stretch>
          </p:blipFill>
          <p:spPr bwMode="auto">
            <a:xfrm>
              <a:off x="2352" y="960"/>
              <a:ext cx="2382" cy="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AutoShape 10"/>
            <p:cNvSpPr>
              <a:spLocks/>
            </p:cNvSpPr>
            <p:nvPr/>
          </p:nvSpPr>
          <p:spPr bwMode="auto">
            <a:xfrm>
              <a:off x="2880" y="3648"/>
              <a:ext cx="480" cy="252"/>
            </a:xfrm>
            <a:prstGeom prst="callout1">
              <a:avLst>
                <a:gd name="adj1" fmla="val 27069"/>
                <a:gd name="adj2" fmla="val 110000"/>
                <a:gd name="adj3" fmla="val 12407"/>
                <a:gd name="adj4" fmla="val 185000"/>
              </a:avLst>
            </a:prstGeom>
            <a:solidFill>
              <a:srgbClr val="FFFF00"/>
            </a:solidFill>
            <a:ln w="25400">
              <a:solidFill>
                <a:schemeClr val="tx1"/>
              </a:solidFill>
              <a:miter lim="800000"/>
              <a:headEnd type="none" w="sm" len="sm"/>
              <a:tailEnd type="triangle" w="sm" len="sm"/>
            </a:ln>
          </p:spPr>
          <p:txBody>
            <a:bodyPr lIns="0" rIns="0">
              <a:spAutoFit/>
            </a:bodyPr>
            <a:lstStyle/>
            <a:p>
              <a:r>
                <a:rPr lang="en-US" sz="2000" dirty="0">
                  <a:solidFill>
                    <a:srgbClr val="000000"/>
                  </a:solidFill>
                </a:rPr>
                <a:t>LAPW</a:t>
              </a:r>
            </a:p>
          </p:txBody>
        </p:sp>
        <p:sp>
          <p:nvSpPr>
            <p:cNvPr id="14349" name="AutoShape 11"/>
            <p:cNvSpPr>
              <a:spLocks/>
            </p:cNvSpPr>
            <p:nvPr/>
          </p:nvSpPr>
          <p:spPr bwMode="auto">
            <a:xfrm>
              <a:off x="3744" y="3072"/>
              <a:ext cx="329" cy="252"/>
            </a:xfrm>
            <a:prstGeom prst="callout2">
              <a:avLst>
                <a:gd name="adj1" fmla="val 27069"/>
                <a:gd name="adj2" fmla="val -14588"/>
                <a:gd name="adj3" fmla="val 27069"/>
                <a:gd name="adj4" fmla="val -30093"/>
                <a:gd name="adj5" fmla="val 151130"/>
                <a:gd name="adj6" fmla="val -86019"/>
              </a:avLst>
            </a:prstGeom>
            <a:solidFill>
              <a:srgbClr val="FFFF00"/>
            </a:solidFill>
            <a:ln w="25400">
              <a:solidFill>
                <a:schemeClr val="tx1"/>
              </a:solidFill>
              <a:miter lim="800000"/>
              <a:headEnd type="none" w="sm" len="sm"/>
              <a:tailEnd type="triangle" w="sm" len="sm"/>
            </a:ln>
          </p:spPr>
          <p:txBody>
            <a:bodyPr lIns="0" rIns="0">
              <a:spAutoFit/>
            </a:bodyPr>
            <a:lstStyle/>
            <a:p>
              <a:r>
                <a:rPr lang="en-US" sz="2000" dirty="0">
                  <a:solidFill>
                    <a:srgbClr val="000000"/>
                  </a:solidFill>
                </a:rPr>
                <a:t>exp.</a:t>
              </a:r>
            </a:p>
          </p:txBody>
        </p:sp>
      </p:grpSp>
      <p:sp>
        <p:nvSpPr>
          <p:cNvPr id="14344" name="Text Box 12"/>
          <p:cNvSpPr txBox="1">
            <a:spLocks noChangeArrowheads="1"/>
          </p:cNvSpPr>
          <p:nvPr/>
        </p:nvSpPr>
        <p:spPr bwMode="auto">
          <a:xfrm>
            <a:off x="304800" y="567055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0" rIns="0">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solidFill>
                  <a:schemeClr val="tx2"/>
                </a:solidFill>
              </a:rPr>
              <a:t>Predicted transition (Cohen, 1991) was found by Raman (Kingma et al., Nature 1995).</a:t>
            </a:r>
            <a:endParaRPr lang="en-US" sz="1800" dirty="0"/>
          </a:p>
        </p:txBody>
      </p:sp>
      <p:pic>
        <p:nvPicPr>
          <p:cNvPr id="1434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 y="3175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4800" y="32131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2"/>
          <p:cNvSpPr txBox="1">
            <a:spLocks/>
          </p:cNvSpPr>
          <p:nvPr/>
        </p:nvSpPr>
        <p:spPr>
          <a:xfrm>
            <a:off x="3124200" y="6356350"/>
            <a:ext cx="28956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a:lstStyle>
          <a:p>
            <a:pPr>
              <a:defRPr/>
            </a:pPr>
            <a:r>
              <a:rPr lang="en-US" sz="1400" dirty="0" smtClean="0">
                <a:latin typeface="+mn-lt"/>
              </a:rPr>
              <a:t>QMC Summer School 2012 UIUC</a:t>
            </a:r>
            <a:endParaRPr lang="en-US" sz="1400" dirty="0">
              <a:latin typeface="+mn-lt"/>
            </a:endParaRPr>
          </a:p>
        </p:txBody>
      </p:sp>
    </p:spTree>
  </p:cSld>
  <p:clrMapOvr>
    <a:masterClrMapping/>
  </p:clrMapOvr>
  <p:transition xmlns:p14="http://schemas.microsoft.com/office/powerpoint/2010/main" spd="slow" advTm="11195"/>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p:txBody>
          <a:bodyPr/>
          <a:lstStyle/>
          <a:p>
            <a:r>
              <a:rPr lang="en-US" noProof="0" dirty="0" smtClean="0"/>
              <a:t>All-electron QMC for solids</a:t>
            </a:r>
            <a:endParaRPr lang="en-US" noProof="0" dirty="0"/>
          </a:p>
        </p:txBody>
      </p:sp>
      <p:sp>
        <p:nvSpPr>
          <p:cNvPr id="71683" name="Rectangle 2"/>
          <p:cNvSpPr>
            <a:spLocks noGrp="1" noChangeArrowheads="1"/>
          </p:cNvSpPr>
          <p:nvPr>
            <p:ph type="body" idx="1"/>
          </p:nvPr>
        </p:nvSpPr>
        <p:spPr/>
        <p:txBody>
          <a:bodyPr/>
          <a:lstStyle/>
          <a:p>
            <a:r>
              <a:rPr lang="en-US" noProof="0" dirty="0" smtClean="0"/>
              <a:t>2-atom and 8-atom corrections disagree somewhat because core-electrons contribute small finite-size error</a:t>
            </a:r>
          </a:p>
          <a:p>
            <a:r>
              <a:rPr lang="en-US" noProof="0" dirty="0" smtClean="0"/>
              <a:t>We can fit a 1/V correction to the data, and extrapolate to bulk limit:</a:t>
            </a:r>
            <a:endParaRPr lang="en-US" noProof="0" dirty="0"/>
          </a:p>
        </p:txBody>
      </p:sp>
      <p:sp>
        <p:nvSpPr>
          <p:cNvPr id="5" name="Date Placeholder 4"/>
          <p:cNvSpPr>
            <a:spLocks noGrp="1"/>
          </p:cNvSpPr>
          <p:nvPr>
            <p:ph type="dt" sz="half" idx="4294967295"/>
          </p:nvPr>
        </p:nvSpPr>
        <p:spPr>
          <a:xfrm>
            <a:off x="0" y="6400800"/>
            <a:ext cx="1905000" cy="457200"/>
          </a:xfrm>
          <a:prstGeom prst="rect">
            <a:avLst/>
          </a:prstGeom>
        </p:spPr>
        <p:txBody>
          <a:bodyPr/>
          <a:lstStyle/>
          <a:p>
            <a:pPr>
              <a:defRPr/>
            </a:pPr>
            <a:r>
              <a:rPr lang="en-US" smtClean="0"/>
              <a:t>Cohen</a:t>
            </a:r>
            <a:endParaRPr lang="en-US" dirty="0"/>
          </a:p>
        </p:txBody>
      </p:sp>
      <p:sp>
        <p:nvSpPr>
          <p:cNvPr id="6" name="Slide Number Placeholder 5"/>
          <p:cNvSpPr>
            <a:spLocks noGrp="1"/>
          </p:cNvSpPr>
          <p:nvPr>
            <p:ph type="sldNum" sz="quarter" idx="4294967295"/>
          </p:nvPr>
        </p:nvSpPr>
        <p:spPr>
          <a:xfrm>
            <a:off x="7239000" y="6400800"/>
            <a:ext cx="1905000" cy="457200"/>
          </a:xfrm>
          <a:prstGeom prst="rect">
            <a:avLst/>
          </a:prstGeom>
        </p:spPr>
        <p:txBody>
          <a:bodyPr/>
          <a:lstStyle/>
          <a:p>
            <a:pPr>
              <a:defRPr/>
            </a:pPr>
            <a:fld id="{52539D9F-9A9D-6146-A4E4-A4E732CA38E5}" type="slidenum">
              <a:rPr lang="en-US" smtClean="0"/>
              <a:pPr>
                <a:defRPr/>
              </a:pPr>
              <a:t>60</a:t>
            </a:fld>
            <a:endParaRPr lang="en-US" dirty="0"/>
          </a:p>
        </p:txBody>
      </p:sp>
      <p:sp>
        <p:nvSpPr>
          <p:cNvPr id="7" name="Footer Placeholder 6"/>
          <p:cNvSpPr>
            <a:spLocks noGrp="1"/>
          </p:cNvSpPr>
          <p:nvPr>
            <p:ph type="ftr" sz="quarter" idx="4294967295"/>
          </p:nvPr>
        </p:nvSpPr>
        <p:spPr>
          <a:xfrm>
            <a:off x="0" y="6400800"/>
            <a:ext cx="5334000" cy="457200"/>
          </a:xfrm>
          <a:prstGeom prst="rect">
            <a:avLst/>
          </a:prstGeom>
        </p:spPr>
        <p:txBody>
          <a:bodyPr/>
          <a:lstStyle/>
          <a:p>
            <a:pPr>
              <a:defRPr/>
            </a:pPr>
            <a:r>
              <a:rPr lang="en-US" smtClean="0"/>
              <a:t>QMC Summer School 2012 UIUC</a:t>
            </a:r>
            <a:endParaRPr lang="en-US" dirty="0"/>
          </a:p>
        </p:txBody>
      </p:sp>
      <p:pic>
        <p:nvPicPr>
          <p:cNvPr id="71684" name="Picture 3"/>
          <p:cNvPicPr>
            <a:picLocks noChangeAspect="1" noChangeArrowheads="1"/>
          </p:cNvPicPr>
          <p:nvPr/>
        </p:nvPicPr>
        <p:blipFill>
          <a:blip r:embed="rId3"/>
          <a:srcRect/>
          <a:stretch>
            <a:fillRect/>
          </a:stretch>
        </p:blipFill>
        <p:spPr bwMode="auto">
          <a:xfrm>
            <a:off x="4571875" y="1873401"/>
            <a:ext cx="4409427" cy="3303175"/>
          </a:xfrm>
          <a:prstGeom prst="rect">
            <a:avLst/>
          </a:prstGeom>
          <a:noFill/>
          <a:ln w="9525">
            <a:noFill/>
            <a:round/>
            <a:headEnd/>
            <a:tailEnd/>
          </a:ln>
        </p:spPr>
      </p:pic>
    </p:spTree>
    <p:extLst>
      <p:ext uri="{BB962C8B-B14F-4D97-AF65-F5344CB8AC3E}">
        <p14:creationId xmlns:p14="http://schemas.microsoft.com/office/powerpoint/2010/main" val="29736259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dirty="0" smtClean="0"/>
              <a:t>cBN equation of state</a:t>
            </a:r>
            <a:endParaRPr lang="en-US" noProof="0" dirty="0"/>
          </a:p>
        </p:txBody>
      </p:sp>
      <p:sp>
        <p:nvSpPr>
          <p:cNvPr id="5" name="Date Placeholder 4"/>
          <p:cNvSpPr>
            <a:spLocks noGrp="1"/>
          </p:cNvSpPr>
          <p:nvPr>
            <p:ph type="dt" sz="half" idx="4294967295"/>
          </p:nvPr>
        </p:nvSpPr>
        <p:spPr>
          <a:xfrm>
            <a:off x="0" y="6400800"/>
            <a:ext cx="1905000" cy="457200"/>
          </a:xfrm>
          <a:prstGeom prst="rect">
            <a:avLst/>
          </a:prstGeom>
        </p:spPr>
        <p:txBody>
          <a:bodyPr/>
          <a:lstStyle/>
          <a:p>
            <a:pPr>
              <a:defRPr/>
            </a:pPr>
            <a:r>
              <a:rPr lang="en-US" smtClean="0"/>
              <a:t>Cohen</a:t>
            </a:r>
            <a:endParaRPr lang="en-US" dirty="0"/>
          </a:p>
        </p:txBody>
      </p:sp>
      <p:sp>
        <p:nvSpPr>
          <p:cNvPr id="6" name="Footer Placeholder 5"/>
          <p:cNvSpPr>
            <a:spLocks noGrp="1"/>
          </p:cNvSpPr>
          <p:nvPr>
            <p:ph type="ftr" sz="quarter" idx="4294967295"/>
          </p:nvPr>
        </p:nvSpPr>
        <p:spPr>
          <a:xfrm>
            <a:off x="0" y="6400800"/>
            <a:ext cx="5334000" cy="457200"/>
          </a:xfrm>
          <a:prstGeom prst="rect">
            <a:avLst/>
          </a:prstGeom>
        </p:spPr>
        <p:txBody>
          <a:bodyPr/>
          <a:lstStyle/>
          <a:p>
            <a:pPr>
              <a:defRPr/>
            </a:pPr>
            <a:r>
              <a:rPr lang="en-US" smtClean="0"/>
              <a:t>QMC Summer School 2012 UIUC</a:t>
            </a:r>
            <a:endParaRPr lang="en-US" dirty="0"/>
          </a:p>
        </p:txBody>
      </p:sp>
      <p:sp>
        <p:nvSpPr>
          <p:cNvPr id="7" name="Slide Number Placeholder 6"/>
          <p:cNvSpPr>
            <a:spLocks noGrp="1"/>
          </p:cNvSpPr>
          <p:nvPr>
            <p:ph type="sldNum" sz="quarter" idx="4294967295"/>
          </p:nvPr>
        </p:nvSpPr>
        <p:spPr>
          <a:xfrm>
            <a:off x="7239000" y="6400800"/>
            <a:ext cx="1905000" cy="457200"/>
          </a:xfrm>
          <a:prstGeom prst="rect">
            <a:avLst/>
          </a:prstGeom>
        </p:spPr>
        <p:txBody>
          <a:bodyPr/>
          <a:lstStyle/>
          <a:p>
            <a:pPr>
              <a:defRPr/>
            </a:pPr>
            <a:fld id="{52539D9F-9A9D-6146-A4E4-A4E732CA38E5}" type="slidenum">
              <a:rPr lang="en-US" smtClean="0"/>
              <a:pPr>
                <a:defRPr/>
              </a:pPr>
              <a:t>61</a:t>
            </a:fld>
            <a:endParaRPr lang="en-US" dirty="0"/>
          </a:p>
        </p:txBody>
      </p:sp>
      <p:sp>
        <p:nvSpPr>
          <p:cNvPr id="11" name="TextBox 10"/>
          <p:cNvSpPr txBox="1"/>
          <p:nvPr/>
        </p:nvSpPr>
        <p:spPr>
          <a:xfrm>
            <a:off x="7315200" y="3124976"/>
            <a:ext cx="1828800" cy="523220"/>
          </a:xfrm>
          <a:prstGeom prst="rect">
            <a:avLst/>
          </a:prstGeom>
          <a:noFill/>
        </p:spPr>
        <p:txBody>
          <a:bodyPr wrap="square" rtlCol="0">
            <a:spAutoFit/>
          </a:bodyPr>
          <a:lstStyle/>
          <a:p>
            <a:r>
              <a:rPr lang="en-US" baseline="0" dirty="0" smtClean="0"/>
              <a:t>64 atom supercell, qmcPACK</a:t>
            </a:r>
            <a:endParaRPr lang="en-US" baseline="0" dirty="0"/>
          </a:p>
        </p:txBody>
      </p:sp>
      <p:sp>
        <p:nvSpPr>
          <p:cNvPr id="15" name="TextBox 14"/>
          <p:cNvSpPr txBox="1"/>
          <p:nvPr/>
        </p:nvSpPr>
        <p:spPr>
          <a:xfrm>
            <a:off x="1409319" y="989825"/>
            <a:ext cx="1637137" cy="461665"/>
          </a:xfrm>
          <a:prstGeom prst="rect">
            <a:avLst/>
          </a:prstGeom>
          <a:noFill/>
        </p:spPr>
        <p:txBody>
          <a:bodyPr wrap="none" rtlCol="0">
            <a:spAutoFit/>
          </a:bodyPr>
          <a:lstStyle/>
          <a:p>
            <a:r>
              <a:rPr lang="en-US" dirty="0" smtClean="0"/>
              <a:t>uncorrected</a:t>
            </a:r>
            <a:endParaRPr lang="en-US" dirty="0"/>
          </a:p>
        </p:txBody>
      </p:sp>
      <p:sp>
        <p:nvSpPr>
          <p:cNvPr id="16" name="TextBox 15"/>
          <p:cNvSpPr txBox="1"/>
          <p:nvPr/>
        </p:nvSpPr>
        <p:spPr>
          <a:xfrm>
            <a:off x="5029200" y="990600"/>
            <a:ext cx="933055" cy="307777"/>
          </a:xfrm>
          <a:prstGeom prst="rect">
            <a:avLst/>
          </a:prstGeom>
          <a:noFill/>
        </p:spPr>
        <p:txBody>
          <a:bodyPr wrap="none" rtlCol="0">
            <a:spAutoFit/>
          </a:bodyPr>
          <a:lstStyle/>
          <a:p>
            <a:r>
              <a:rPr lang="en-US" baseline="0" dirty="0" smtClean="0"/>
              <a:t>corrected</a:t>
            </a:r>
            <a:endParaRPr lang="en-US" baseline="0" dirty="0"/>
          </a:p>
        </p:txBody>
      </p:sp>
      <p:pic>
        <p:nvPicPr>
          <p:cNvPr id="17" name="Picture 16" descr="300KPressureVolumeResiduals-corrected.png"/>
          <p:cNvPicPr>
            <a:picLocks noChangeAspect="1"/>
          </p:cNvPicPr>
          <p:nvPr/>
        </p:nvPicPr>
        <p:blipFill>
          <a:blip r:embed="rId2"/>
          <a:stretch>
            <a:fillRect/>
          </a:stretch>
        </p:blipFill>
        <p:spPr>
          <a:xfrm>
            <a:off x="3721092" y="3886194"/>
            <a:ext cx="3657600" cy="2743200"/>
          </a:xfrm>
          <a:prstGeom prst="rect">
            <a:avLst/>
          </a:prstGeom>
        </p:spPr>
      </p:pic>
      <p:pic>
        <p:nvPicPr>
          <p:cNvPr id="18" name="Picture 17" descr="300KPressureVolumeResiduals-uncorrected.png"/>
          <p:cNvPicPr>
            <a:picLocks noChangeAspect="1"/>
          </p:cNvPicPr>
          <p:nvPr/>
        </p:nvPicPr>
        <p:blipFill>
          <a:blip r:embed="rId3"/>
          <a:stretch>
            <a:fillRect/>
          </a:stretch>
        </p:blipFill>
        <p:spPr>
          <a:xfrm>
            <a:off x="292092" y="3911594"/>
            <a:ext cx="3657600" cy="2743200"/>
          </a:xfrm>
          <a:prstGeom prst="rect">
            <a:avLst/>
          </a:prstGeom>
        </p:spPr>
      </p:pic>
      <p:pic>
        <p:nvPicPr>
          <p:cNvPr id="19" name="Picture 18" descr="300K_PressureVolume-uncorrected.png"/>
          <p:cNvPicPr>
            <a:picLocks noChangeAspect="1"/>
          </p:cNvPicPr>
          <p:nvPr/>
        </p:nvPicPr>
        <p:blipFill>
          <a:blip r:embed="rId4"/>
          <a:stretch>
            <a:fillRect/>
          </a:stretch>
        </p:blipFill>
        <p:spPr>
          <a:xfrm>
            <a:off x="253992" y="1346194"/>
            <a:ext cx="3657600" cy="2743200"/>
          </a:xfrm>
          <a:prstGeom prst="rect">
            <a:avLst/>
          </a:prstGeom>
        </p:spPr>
      </p:pic>
      <p:pic>
        <p:nvPicPr>
          <p:cNvPr id="20" name="Picture 19" descr="300K_PressureVolume-corrected.png"/>
          <p:cNvPicPr>
            <a:picLocks noChangeAspect="1"/>
          </p:cNvPicPr>
          <p:nvPr/>
        </p:nvPicPr>
        <p:blipFill>
          <a:blip r:embed="rId5"/>
          <a:stretch>
            <a:fillRect/>
          </a:stretch>
        </p:blipFill>
        <p:spPr>
          <a:xfrm>
            <a:off x="3644892" y="1371594"/>
            <a:ext cx="3657600" cy="2743200"/>
          </a:xfrm>
          <a:prstGeom prst="rect">
            <a:avLst/>
          </a:prstGeom>
        </p:spPr>
      </p:pic>
    </p:spTree>
    <p:extLst>
      <p:ext uri="{BB962C8B-B14F-4D97-AF65-F5344CB8AC3E}">
        <p14:creationId xmlns:p14="http://schemas.microsoft.com/office/powerpoint/2010/main" val="3612438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Codes</a:t>
            </a:r>
            <a:endParaRPr lang="en-US" noProof="0" dirty="0"/>
          </a:p>
        </p:txBody>
      </p:sp>
      <p:sp>
        <p:nvSpPr>
          <p:cNvPr id="3" name="Content Placeholder 2"/>
          <p:cNvSpPr>
            <a:spLocks noGrp="1"/>
          </p:cNvSpPr>
          <p:nvPr>
            <p:ph idx="1"/>
          </p:nvPr>
        </p:nvSpPr>
        <p:spPr/>
        <p:txBody>
          <a:bodyPr/>
          <a:lstStyle/>
          <a:p>
            <a:r>
              <a:rPr lang="en-US" noProof="0" dirty="0" smtClean="0"/>
              <a:t>I recommend public license, open source codes:</a:t>
            </a:r>
          </a:p>
          <a:p>
            <a:pPr lvl="1"/>
            <a:r>
              <a:rPr lang="en-US" noProof="0" dirty="0" smtClean="0"/>
              <a:t>Plane Wave codes</a:t>
            </a:r>
          </a:p>
          <a:p>
            <a:pPr lvl="2"/>
            <a:r>
              <a:rPr lang="en-US" noProof="0" dirty="0" smtClean="0"/>
              <a:t>ABINIT</a:t>
            </a:r>
          </a:p>
          <a:p>
            <a:pPr lvl="2"/>
            <a:r>
              <a:rPr lang="en-US" noProof="0" dirty="0" smtClean="0"/>
              <a:t>Quantum Espresso (PWSCF)</a:t>
            </a:r>
          </a:p>
          <a:p>
            <a:pPr lvl="2"/>
            <a:r>
              <a:rPr lang="en-US" noProof="0" dirty="0" smtClean="0"/>
              <a:t>QBOX (FPMD)</a:t>
            </a:r>
          </a:p>
          <a:p>
            <a:pPr lvl="1"/>
            <a:r>
              <a:rPr lang="en-US" noProof="0" dirty="0" smtClean="0"/>
              <a:t>Pseudopotential generation</a:t>
            </a:r>
          </a:p>
          <a:p>
            <a:pPr lvl="2"/>
            <a:r>
              <a:rPr lang="en-US" noProof="0" dirty="0" smtClean="0"/>
              <a:t>OPIUM</a:t>
            </a:r>
          </a:p>
          <a:p>
            <a:pPr lvl="2"/>
            <a:r>
              <a:rPr lang="en-US" noProof="0" dirty="0" smtClean="0"/>
              <a:t>Don’t trust pseudopotential libraries</a:t>
            </a:r>
          </a:p>
          <a:p>
            <a:pPr lvl="1"/>
            <a:endParaRPr lang="en-US" noProof="0" dirty="0"/>
          </a:p>
        </p:txBody>
      </p:sp>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62</a:t>
            </a:fld>
            <a:endParaRPr lang="en-US" dirty="0"/>
          </a:p>
        </p:txBody>
      </p:sp>
    </p:spTree>
    <p:extLst>
      <p:ext uri="{BB962C8B-B14F-4D97-AF65-F5344CB8AC3E}">
        <p14:creationId xmlns:p14="http://schemas.microsoft.com/office/powerpoint/2010/main" val="316809334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noProof="0" dirty="0" smtClean="0"/>
              <a:t>Summary</a:t>
            </a:r>
            <a:endParaRPr lang="en-US" noProof="0" dirty="0"/>
          </a:p>
        </p:txBody>
      </p:sp>
      <p:sp>
        <p:nvSpPr>
          <p:cNvPr id="3" name="Content Placeholder 2"/>
          <p:cNvSpPr>
            <a:spLocks noGrp="1"/>
          </p:cNvSpPr>
          <p:nvPr>
            <p:ph idx="1"/>
          </p:nvPr>
        </p:nvSpPr>
        <p:spPr>
          <a:xfrm>
            <a:off x="359601" y="1035938"/>
            <a:ext cx="8229600" cy="4725987"/>
          </a:xfrm>
        </p:spPr>
        <p:txBody>
          <a:bodyPr/>
          <a:lstStyle/>
          <a:p>
            <a:pPr>
              <a:defRPr/>
            </a:pPr>
            <a:r>
              <a:rPr lang="en-US" sz="2000" noProof="0" dirty="0" smtClean="0"/>
              <a:t>Density Functional Theory (DFT): 1:1 correspondence between ground state charge density and external potential</a:t>
            </a:r>
          </a:p>
          <a:p>
            <a:pPr>
              <a:defRPr/>
            </a:pPr>
            <a:r>
              <a:rPr lang="en-US" sz="2000" noProof="0" dirty="0" smtClean="0"/>
              <a:t>DFT is an exact </a:t>
            </a:r>
            <a:r>
              <a:rPr lang="en-US" sz="2000" noProof="0" dirty="0"/>
              <a:t>m</a:t>
            </a:r>
            <a:r>
              <a:rPr lang="en-US" sz="2000" noProof="0" dirty="0" smtClean="0"/>
              <a:t>any-body theory in principle, but we do not have a practical exact functional </a:t>
            </a:r>
          </a:p>
          <a:p>
            <a:pPr>
              <a:defRPr/>
            </a:pPr>
            <a:r>
              <a:rPr lang="en-US" sz="2000" noProof="0" dirty="0" smtClean="0"/>
              <a:t>Reasonably accurate for many systems, but fails for others</a:t>
            </a:r>
          </a:p>
          <a:p>
            <a:pPr>
              <a:defRPr/>
            </a:pPr>
            <a:r>
              <a:rPr lang="en-US" sz="2000" noProof="0" dirty="0" smtClean="0"/>
              <a:t>DFT is used to generate trial functions, optimize structures, compute phonons, approximate finite size corrections, etc.</a:t>
            </a:r>
          </a:p>
          <a:p>
            <a:pPr>
              <a:defRPr/>
            </a:pPr>
            <a:r>
              <a:rPr lang="en-US" sz="2000" noProof="0" dirty="0" smtClean="0"/>
              <a:t>Pseudopotentials are usually used to approximately remove core states.</a:t>
            </a:r>
          </a:p>
          <a:p>
            <a:pPr>
              <a:defRPr/>
            </a:pPr>
            <a:r>
              <a:rPr lang="en-US" sz="2000" noProof="0" dirty="0" smtClean="0"/>
              <a:t>A good working knowledge of DFT methods is useful for practical QMC.</a:t>
            </a:r>
          </a:p>
          <a:p>
            <a:pPr>
              <a:defRPr/>
            </a:pPr>
            <a:r>
              <a:rPr lang="en-US" sz="2000" noProof="0" dirty="0" smtClean="0"/>
              <a:t>Many freely available codes, tutorials, etc. on the web.</a:t>
            </a:r>
          </a:p>
          <a:p>
            <a:pPr>
              <a:defRPr/>
            </a:pPr>
            <a:endParaRPr lang="en-US" sz="2000" noProof="0" dirty="0"/>
          </a:p>
        </p:txBody>
      </p:sp>
      <p:sp>
        <p:nvSpPr>
          <p:cNvPr id="4" name="Date Placeholder 3"/>
          <p:cNvSpPr>
            <a:spLocks noGrp="1"/>
          </p:cNvSpPr>
          <p:nvPr>
            <p:ph type="dt" sz="half" idx="2"/>
          </p:nvPr>
        </p:nvSpPr>
        <p:spPr/>
        <p:txBody>
          <a:bodyPr/>
          <a:lstStyle/>
          <a:p>
            <a:pPr>
              <a:defRPr/>
            </a:pPr>
            <a:r>
              <a:rPr lang="en-US" smtClean="0"/>
              <a:t>Cohen</a:t>
            </a:r>
            <a:endParaRPr lang="en-US" dirty="0"/>
          </a:p>
        </p:txBody>
      </p:sp>
      <p:sp>
        <p:nvSpPr>
          <p:cNvPr id="5" name="Footer Placeholder 4"/>
          <p:cNvSpPr>
            <a:spLocks noGrp="1"/>
          </p:cNvSpPr>
          <p:nvPr>
            <p:ph type="ftr" sz="quarter" idx="3"/>
          </p:nvPr>
        </p:nvSpPr>
        <p:spPr/>
        <p:txBody>
          <a:bodyPr/>
          <a:lstStyle/>
          <a:p>
            <a:pPr>
              <a:defRPr/>
            </a:pPr>
            <a:r>
              <a:rPr lang="en-US" smtClean="0"/>
              <a:t>QMC Summer School 2012 UIUC</a:t>
            </a:r>
            <a:endParaRPr lang="en-US" dirty="0"/>
          </a:p>
        </p:txBody>
      </p:sp>
      <p:sp>
        <p:nvSpPr>
          <p:cNvPr id="6" name="Slide Number Placeholder 5"/>
          <p:cNvSpPr>
            <a:spLocks noGrp="1"/>
          </p:cNvSpPr>
          <p:nvPr>
            <p:ph type="sldNum" sz="quarter" idx="4"/>
          </p:nvPr>
        </p:nvSpPr>
        <p:spPr/>
        <p:txBody>
          <a:bodyPr/>
          <a:lstStyle/>
          <a:p>
            <a:pPr>
              <a:defRPr/>
            </a:pPr>
            <a:fld id="{74ABB877-F4A4-EA4F-9E96-F550B35EC8A4}" type="slidenum">
              <a:rPr lang="en-US" smtClean="0"/>
              <a:pPr>
                <a:defRPr/>
              </a:pPr>
              <a:t>63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quarter" idx="10"/>
          </p:nvPr>
        </p:nvSpPr>
        <p:spPr/>
        <p:txBody>
          <a:bodyPr/>
          <a:lstStyle/>
          <a:p>
            <a:pPr>
              <a:defRPr/>
            </a:pPr>
            <a:r>
              <a:rPr lang="en-US" smtClean="0"/>
              <a:t>Cohen</a:t>
            </a:r>
            <a:endParaRPr lang="en-US" dirty="0"/>
          </a:p>
        </p:txBody>
      </p:sp>
      <p:sp>
        <p:nvSpPr>
          <p:cNvPr id="11" name="Slide Number Placeholder 6"/>
          <p:cNvSpPr>
            <a:spLocks noGrp="1"/>
          </p:cNvSpPr>
          <p:nvPr>
            <p:ph type="sldNum" sz="quarter" idx="12"/>
          </p:nvPr>
        </p:nvSpPr>
        <p:spPr/>
        <p:txBody>
          <a:bodyPr/>
          <a:lstStyle/>
          <a:p>
            <a:pPr>
              <a:defRPr/>
            </a:pPr>
            <a:fld id="{E316065E-4973-894E-A059-71BFFF083767}" type="slidenum">
              <a:rPr lang="en-US"/>
              <a:pPr>
                <a:defRPr/>
              </a:pPr>
              <a:t>7</a:t>
            </a:fld>
            <a:endParaRPr lang="en-US" dirty="0"/>
          </a:p>
        </p:txBody>
      </p:sp>
      <p:sp>
        <p:nvSpPr>
          <p:cNvPr id="462850" name="Rectangle 2"/>
          <p:cNvSpPr>
            <a:spLocks noGrp="1" noChangeArrowheads="1"/>
          </p:cNvSpPr>
          <p:nvPr>
            <p:ph type="title"/>
          </p:nvPr>
        </p:nvSpPr>
        <p:spPr/>
        <p:txBody>
          <a:bodyPr/>
          <a:lstStyle/>
          <a:p>
            <a:pPr eaLnBrk="1" hangingPunct="1">
              <a:defRPr/>
            </a:pPr>
            <a:r>
              <a:rPr lang="en-US" sz="4000" noProof="0" dirty="0"/>
              <a:t>High pressure transitions for Al</a:t>
            </a:r>
            <a:r>
              <a:rPr lang="en-US" sz="4000" baseline="-25000" noProof="0" dirty="0"/>
              <a:t>2</a:t>
            </a:r>
            <a:r>
              <a:rPr lang="en-US" sz="4000" noProof="0" dirty="0"/>
              <a:t>O</a:t>
            </a:r>
            <a:r>
              <a:rPr lang="en-US" sz="4000" baseline="-25000" noProof="0" dirty="0"/>
              <a:t>3</a:t>
            </a:r>
            <a:endParaRPr lang="en-US" sz="4000" noProof="0" dirty="0"/>
          </a:p>
        </p:txBody>
      </p:sp>
      <p:sp>
        <p:nvSpPr>
          <p:cNvPr id="462856" name="Rectangle 8"/>
          <p:cNvSpPr>
            <a:spLocks noGrp="1" noChangeArrowheads="1"/>
          </p:cNvSpPr>
          <p:nvPr>
            <p:ph type="body" sz="half" idx="1"/>
          </p:nvPr>
        </p:nvSpPr>
        <p:spPr>
          <a:xfrm>
            <a:off x="327025" y="1390650"/>
            <a:ext cx="3787775" cy="5467350"/>
          </a:xfrm>
        </p:spPr>
        <p:txBody>
          <a:bodyPr>
            <a:spAutoFit/>
          </a:bodyPr>
          <a:lstStyle/>
          <a:p>
            <a:pPr eaLnBrk="1" hangingPunct="1">
              <a:lnSpc>
                <a:spcPct val="80000"/>
              </a:lnSpc>
              <a:defRPr/>
            </a:pPr>
            <a:r>
              <a:rPr lang="en-US" sz="2000" noProof="0" dirty="0">
                <a:cs typeface="+mn-cs"/>
              </a:rPr>
              <a:t>High P transition from corundum to Rh</a:t>
            </a:r>
            <a:r>
              <a:rPr lang="en-US" sz="2000" baseline="-25000" noProof="0" dirty="0">
                <a:cs typeface="+mn-cs"/>
              </a:rPr>
              <a:t>2</a:t>
            </a:r>
            <a:r>
              <a:rPr lang="en-US" sz="2000" noProof="0" dirty="0">
                <a:cs typeface="+mn-cs"/>
              </a:rPr>
              <a:t>O</a:t>
            </a:r>
            <a:r>
              <a:rPr lang="en-US" sz="2000" baseline="-25000" noProof="0" dirty="0">
                <a:cs typeface="+mn-cs"/>
              </a:rPr>
              <a:t>3</a:t>
            </a:r>
            <a:r>
              <a:rPr lang="en-US" sz="2000" noProof="0" dirty="0">
                <a:cs typeface="+mn-cs"/>
              </a:rPr>
              <a:t>(II) structure predicted first by </a:t>
            </a:r>
            <a:r>
              <a:rPr lang="en-US" sz="2000" i="1" noProof="0" dirty="0">
                <a:cs typeface="+mn-cs"/>
              </a:rPr>
              <a:t>ab </a:t>
            </a:r>
            <a:r>
              <a:rPr lang="en-US" sz="2000" noProof="0" dirty="0">
                <a:cs typeface="+mn-cs"/>
              </a:rPr>
              <a:t>initio ionic model (PIB) calculations (Cynn et al., 1990)</a:t>
            </a:r>
          </a:p>
          <a:p>
            <a:pPr eaLnBrk="1" hangingPunct="1">
              <a:lnSpc>
                <a:spcPct val="80000"/>
              </a:lnSpc>
              <a:defRPr/>
            </a:pPr>
            <a:r>
              <a:rPr lang="en-US" sz="2000" noProof="0" dirty="0">
                <a:cs typeface="+mn-cs"/>
              </a:rPr>
              <a:t>Rh</a:t>
            </a:r>
            <a:r>
              <a:rPr lang="en-US" sz="2000" baseline="-25000" noProof="0" dirty="0">
                <a:cs typeface="+mn-cs"/>
              </a:rPr>
              <a:t>2</a:t>
            </a:r>
            <a:r>
              <a:rPr lang="en-US" sz="2000" noProof="0" dirty="0">
                <a:cs typeface="+mn-cs"/>
              </a:rPr>
              <a:t>O</a:t>
            </a:r>
            <a:r>
              <a:rPr lang="en-US" sz="2000" baseline="-25000" noProof="0" dirty="0">
                <a:cs typeface="+mn-cs"/>
              </a:rPr>
              <a:t>3</a:t>
            </a:r>
            <a:r>
              <a:rPr lang="en-US" sz="2000" noProof="0" dirty="0">
                <a:cs typeface="+mn-cs"/>
              </a:rPr>
              <a:t>(II) transition predicted at 90 GPa from LAPW computations (Marton et al., 1994)</a:t>
            </a:r>
          </a:p>
          <a:p>
            <a:pPr eaLnBrk="1" hangingPunct="1">
              <a:lnSpc>
                <a:spcPct val="80000"/>
              </a:lnSpc>
              <a:defRPr/>
            </a:pPr>
            <a:r>
              <a:rPr lang="en-US" sz="2000" noProof="0" dirty="0">
                <a:cs typeface="+mn-cs"/>
              </a:rPr>
              <a:t>Rh</a:t>
            </a:r>
            <a:r>
              <a:rPr lang="en-US" sz="2000" baseline="-25000" noProof="0" dirty="0">
                <a:cs typeface="+mn-cs"/>
              </a:rPr>
              <a:t>2</a:t>
            </a:r>
            <a:r>
              <a:rPr lang="en-US" sz="2000" noProof="0" dirty="0">
                <a:cs typeface="+mn-cs"/>
              </a:rPr>
              <a:t>O</a:t>
            </a:r>
            <a:r>
              <a:rPr lang="en-US" sz="2000" baseline="-25000" noProof="0" dirty="0">
                <a:cs typeface="+mn-cs"/>
              </a:rPr>
              <a:t>3</a:t>
            </a:r>
            <a:r>
              <a:rPr lang="en-US" sz="2000" noProof="0" dirty="0">
                <a:cs typeface="+mn-cs"/>
              </a:rPr>
              <a:t>(II) transition found experimentally at 90 GPa (Funamori and Jeanloz, 1997).</a:t>
            </a:r>
          </a:p>
          <a:p>
            <a:pPr eaLnBrk="1" hangingPunct="1">
              <a:lnSpc>
                <a:spcPct val="80000"/>
              </a:lnSpc>
              <a:defRPr/>
            </a:pPr>
            <a:r>
              <a:rPr lang="en-US" sz="2000" noProof="0" dirty="0">
                <a:cs typeface="+mn-cs"/>
              </a:rPr>
              <a:t>Rh</a:t>
            </a:r>
            <a:r>
              <a:rPr lang="en-US" sz="2000" baseline="-25000" noProof="0" dirty="0">
                <a:cs typeface="+mn-cs"/>
              </a:rPr>
              <a:t>2</a:t>
            </a:r>
            <a:r>
              <a:rPr lang="en-US" sz="2000" noProof="0" dirty="0">
                <a:cs typeface="+mn-cs"/>
              </a:rPr>
              <a:t>O</a:t>
            </a:r>
            <a:r>
              <a:rPr lang="en-US" sz="2000" baseline="-25000" noProof="0" dirty="0">
                <a:cs typeface="+mn-cs"/>
              </a:rPr>
              <a:t>3</a:t>
            </a:r>
            <a:r>
              <a:rPr lang="en-US" sz="2000" noProof="0" dirty="0">
                <a:cs typeface="+mn-cs"/>
              </a:rPr>
              <a:t>(II) predicted to transform to post-perovskite phase (Cmcm) at 155 GPa, so alumina is soluble in post-perovskite phase (Caracas and Cohen, 2004).</a:t>
            </a:r>
          </a:p>
          <a:p>
            <a:pPr eaLnBrk="1" hangingPunct="1">
              <a:lnSpc>
                <a:spcPct val="80000"/>
              </a:lnSpc>
              <a:defRPr/>
            </a:pPr>
            <a:endParaRPr lang="en-US" sz="2000" noProof="0" dirty="0">
              <a:cs typeface="+mn-cs"/>
            </a:endParaRPr>
          </a:p>
        </p:txBody>
      </p:sp>
      <p:graphicFrame>
        <p:nvGraphicFramePr>
          <p:cNvPr id="16389" name="Object 9"/>
          <p:cNvGraphicFramePr>
            <a:graphicFrameLocks noGrp="1" noChangeAspect="1"/>
          </p:cNvGraphicFramePr>
          <p:nvPr>
            <p:ph sz="half" idx="2"/>
          </p:nvPr>
        </p:nvGraphicFramePr>
        <p:xfrm>
          <a:off x="4648200" y="1143000"/>
          <a:ext cx="4267200" cy="3254375"/>
        </p:xfrm>
        <a:graphic>
          <a:graphicData uri="http://schemas.openxmlformats.org/presentationml/2006/ole">
            <mc:AlternateContent xmlns:mc="http://schemas.openxmlformats.org/markup-compatibility/2006">
              <mc:Choice xmlns:v="urn:schemas-microsoft-com:vml" Requires="v">
                <p:oleObj spid="_x0000_s16415" name="Image" r:id="rId4" imgW="3467755" imgH="2644898" progId="">
                  <p:embed/>
                </p:oleObj>
              </mc:Choice>
              <mc:Fallback>
                <p:oleObj name="Image" r:id="rId4" imgW="3467755" imgH="2644898" progId="">
                  <p:embed/>
                  <p:pic>
                    <p:nvPicPr>
                      <p:cNvPr id="0"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4267200" cy="32543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FF00"/>
                            </a:solidFill>
                            <a:miter lim="800000"/>
                            <a:headEnd/>
                            <a:tailEnd type="none" w="lg"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pic>
        <p:nvPicPr>
          <p:cNvPr id="16390" name="Picture 11" descr="mgsio3pv-pp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4572000"/>
            <a:ext cx="27432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2"/>
          <p:cNvSpPr txBox="1">
            <a:spLocks noChangeArrowheads="1"/>
          </p:cNvSpPr>
          <p:nvPr/>
        </p:nvSpPr>
        <p:spPr bwMode="auto">
          <a:xfrm>
            <a:off x="6262688" y="154463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nchor="b">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solidFill>
                  <a:srgbClr val="33CAFF"/>
                </a:solidFill>
              </a:rPr>
              <a:t>Al</a:t>
            </a:r>
            <a:r>
              <a:rPr lang="en-US" sz="1800" baseline="-25000" dirty="0">
                <a:solidFill>
                  <a:srgbClr val="33CAFF"/>
                </a:solidFill>
              </a:rPr>
              <a:t>2</a:t>
            </a:r>
            <a:r>
              <a:rPr lang="en-US" sz="1800" dirty="0">
                <a:solidFill>
                  <a:srgbClr val="33CAFF"/>
                </a:solidFill>
              </a:rPr>
              <a:t>O</a:t>
            </a:r>
            <a:r>
              <a:rPr lang="en-US" sz="1800" baseline="-25000" dirty="0">
                <a:solidFill>
                  <a:srgbClr val="33CAFF"/>
                </a:solidFill>
              </a:rPr>
              <a:t>3</a:t>
            </a:r>
          </a:p>
        </p:txBody>
      </p:sp>
      <p:sp>
        <p:nvSpPr>
          <p:cNvPr id="16392" name="Text Box 13"/>
          <p:cNvSpPr txBox="1">
            <a:spLocks noChangeArrowheads="1"/>
          </p:cNvSpPr>
          <p:nvPr/>
        </p:nvSpPr>
        <p:spPr bwMode="auto">
          <a:xfrm>
            <a:off x="6629400" y="6491288"/>
            <a:ext cx="101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nchor="b">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dirty="0">
                <a:solidFill>
                  <a:srgbClr val="33CAFF"/>
                </a:solidFill>
              </a:rPr>
              <a:t>MgSiO3</a:t>
            </a:r>
          </a:p>
        </p:txBody>
      </p:sp>
      <p:sp>
        <p:nvSpPr>
          <p:cNvPr id="462862" name="Text Box 14"/>
          <p:cNvSpPr txBox="1">
            <a:spLocks noChangeArrowheads="1"/>
          </p:cNvSpPr>
          <p:nvPr/>
        </p:nvSpPr>
        <p:spPr bwMode="auto">
          <a:xfrm>
            <a:off x="3721100" y="6165850"/>
            <a:ext cx="2413000" cy="307975"/>
          </a:xfrm>
          <a:prstGeom prst="rect">
            <a:avLst/>
          </a:prstGeom>
          <a:noFill/>
          <a:ln w="9525">
            <a:noFill/>
            <a:miter lim="800000"/>
            <a:headEnd/>
            <a:tailEnd type="none" w="lg" len="med"/>
          </a:ln>
          <a:effectLst/>
        </p:spPr>
        <p:txBody>
          <a:bodyPr anchor="b">
            <a:spAutoFit/>
          </a:bodyPr>
          <a:lstStyle/>
          <a:p>
            <a:pPr>
              <a:defRPr/>
            </a:pPr>
            <a:r>
              <a:rPr lang="en-US" sz="1400" dirty="0">
                <a:solidFill>
                  <a:srgbClr val="66FF33"/>
                </a:solidFill>
                <a:latin typeface="+mn-lt"/>
                <a:cs typeface="+mn-cs"/>
              </a:rPr>
              <a:t>Caracas and Cohen, 2004</a:t>
            </a:r>
          </a:p>
        </p:txBody>
      </p:sp>
      <p:sp>
        <p:nvSpPr>
          <p:cNvPr id="2" name="Footer Placeholder 1"/>
          <p:cNvSpPr>
            <a:spLocks noGrp="1"/>
          </p:cNvSpPr>
          <p:nvPr>
            <p:ph type="ftr" sz="quarter" idx="11"/>
          </p:nvPr>
        </p:nvSpPr>
        <p:spPr/>
        <p:txBody>
          <a:bodyPr/>
          <a:lstStyle/>
          <a:p>
            <a:pPr>
              <a:defRPr/>
            </a:pPr>
            <a:r>
              <a:rPr lang="en-US" dirty="0" smtClean="0"/>
              <a:t>QMC Summer School 2012 UIUC</a:t>
            </a:r>
            <a:endParaRPr lang="en-US" dirty="0"/>
          </a:p>
        </p:txBody>
      </p:sp>
    </p:spTree>
  </p:cSld>
  <p:clrMapOvr>
    <a:masterClrMapping/>
  </p:clrMapOvr>
  <p:transition xmlns:p14="http://schemas.microsoft.com/office/powerpoint/2010/main" advTm="14851"/>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2"/>
          </p:nvPr>
        </p:nvSpPr>
        <p:spPr>
          <a:xfrm>
            <a:off x="0" y="6400800"/>
            <a:ext cx="1905000" cy="457200"/>
          </a:xfrm>
        </p:spPr>
        <p:txBody>
          <a:bodyPr/>
          <a:lstStyle/>
          <a:p>
            <a:pPr>
              <a:defRPr/>
            </a:pPr>
            <a:r>
              <a:rPr lang="en-US" smtClean="0"/>
              <a:t>Cohen</a:t>
            </a:r>
            <a:endParaRPr lang="en-US" dirty="0"/>
          </a:p>
        </p:txBody>
      </p:sp>
      <p:sp>
        <p:nvSpPr>
          <p:cNvPr id="9" name="Slide Number Placeholder 5"/>
          <p:cNvSpPr>
            <a:spLocks noGrp="1"/>
          </p:cNvSpPr>
          <p:nvPr>
            <p:ph type="sldNum" sz="quarter" idx="4"/>
          </p:nvPr>
        </p:nvSpPr>
        <p:spPr>
          <a:xfrm>
            <a:off x="7239000" y="6400800"/>
            <a:ext cx="1905000" cy="457200"/>
          </a:xfrm>
        </p:spPr>
        <p:txBody>
          <a:bodyPr/>
          <a:lstStyle/>
          <a:p>
            <a:pPr>
              <a:defRPr/>
            </a:pPr>
            <a:fld id="{BFA782E2-A7FF-7049-BFE1-275DFB1ABE26}" type="slidenum">
              <a:rPr lang="en-US"/>
              <a:pPr>
                <a:defRPr/>
              </a:pPr>
              <a:t>8</a:t>
            </a:fld>
            <a:endParaRPr lang="en-US" dirty="0"/>
          </a:p>
        </p:txBody>
      </p:sp>
      <p:sp>
        <p:nvSpPr>
          <p:cNvPr id="504834" name="Rectangle 2"/>
          <p:cNvSpPr>
            <a:spLocks noGrp="1" noChangeArrowheads="1"/>
          </p:cNvSpPr>
          <p:nvPr>
            <p:ph type="title"/>
          </p:nvPr>
        </p:nvSpPr>
        <p:spPr>
          <a:xfrm>
            <a:off x="304800" y="609600"/>
            <a:ext cx="7791450" cy="1144588"/>
          </a:xfrm>
        </p:spPr>
        <p:txBody>
          <a:bodyPr>
            <a:normAutofit fontScale="90000"/>
          </a:bodyPr>
          <a:lstStyle/>
          <a:p>
            <a:pPr defTabSz="457200" eaLnBrk="1" hangingPunct="1">
              <a:defRPr/>
            </a:pPr>
            <a:r>
              <a:rPr lang="en-US" noProof="0" dirty="0" smtClean="0"/>
              <a:t>Temperature at the Center of the Earth from theoretical thermoelasticity of iron </a:t>
            </a:r>
            <a:endParaRPr lang="en-US" noProof="0" dirty="0"/>
          </a:p>
        </p:txBody>
      </p:sp>
      <p:pic>
        <p:nvPicPr>
          <p:cNvPr id="504835" name="Picture 3"/>
          <p:cNvPicPr>
            <a:picLocks noGrp="1" noChangeAspect="1" noChangeArrowheads="1"/>
          </p:cNvPicPr>
          <p:nvPr>
            <p:ph idx="1"/>
          </p:nvPr>
        </p:nvPicPr>
        <p:blipFill>
          <a:blip r:embed="rId3"/>
          <a:srcRect/>
          <a:stretch>
            <a:fillRect/>
          </a:stretch>
        </p:blipFill>
        <p:spPr>
          <a:xfrm>
            <a:off x="381000" y="2057400"/>
            <a:ext cx="4975225" cy="3984625"/>
          </a:xfrm>
        </p:spPr>
      </p:pic>
      <p:sp>
        <p:nvSpPr>
          <p:cNvPr id="504836" name="Text Box 4"/>
          <p:cNvSpPr txBox="1">
            <a:spLocks noChangeArrowheads="1"/>
          </p:cNvSpPr>
          <p:nvPr/>
        </p:nvSpPr>
        <p:spPr bwMode="auto">
          <a:xfrm>
            <a:off x="5410200" y="1870075"/>
            <a:ext cx="3505200" cy="830263"/>
          </a:xfrm>
          <a:prstGeom prst="rect">
            <a:avLst/>
          </a:prstGeom>
          <a:noFill/>
          <a:ln w="12700">
            <a:noFill/>
            <a:miter lim="800000"/>
            <a:headEnd/>
            <a:tailEnd/>
          </a:ln>
          <a:effectLst/>
        </p:spPr>
        <p:txBody>
          <a:bodyPr>
            <a:spAutoFit/>
          </a:bodyPr>
          <a:lstStyle/>
          <a:p>
            <a:pPr>
              <a:defRPr/>
            </a:pPr>
            <a:r>
              <a:rPr lang="en-US" sz="1200" dirty="0" smtClean="0">
                <a:solidFill>
                  <a:srgbClr val="99FF66"/>
                </a:solidFill>
                <a:latin typeface="+mn-lt"/>
                <a:cs typeface="+mn-cs"/>
              </a:rPr>
              <a:t>Thermoelasticity of Fe computed at inner core density compared with moduli obtained for the inner core from free oscillation data give an estimate of the  temperature of the inner core.</a:t>
            </a:r>
            <a:endParaRPr lang="en-US" sz="1200" dirty="0">
              <a:solidFill>
                <a:srgbClr val="99FF66"/>
              </a:solidFill>
              <a:latin typeface="+mn-lt"/>
              <a:cs typeface="+mn-cs"/>
            </a:endParaRPr>
          </a:p>
        </p:txBody>
      </p:sp>
      <p:sp>
        <p:nvSpPr>
          <p:cNvPr id="504837" name="Rectangle 5"/>
          <p:cNvSpPr>
            <a:spLocks noChangeArrowheads="1"/>
          </p:cNvSpPr>
          <p:nvPr/>
        </p:nvSpPr>
        <p:spPr bwMode="auto">
          <a:xfrm>
            <a:off x="5562600" y="5334000"/>
            <a:ext cx="3276600" cy="738188"/>
          </a:xfrm>
          <a:prstGeom prst="rect">
            <a:avLst/>
          </a:prstGeom>
          <a:noFill/>
          <a:ln w="12700">
            <a:noFill/>
            <a:miter lim="800000"/>
            <a:headEnd/>
            <a:tailEnd/>
          </a:ln>
          <a:effectLst/>
        </p:spPr>
        <p:txBody>
          <a:bodyPr anchor="ctr">
            <a:spAutoFit/>
          </a:bodyPr>
          <a:lstStyle/>
          <a:p>
            <a:pPr eaLnBrk="1" hangingPunct="1">
              <a:defRPr/>
            </a:pPr>
            <a:r>
              <a:rPr lang="en-US" sz="1400" dirty="0">
                <a:solidFill>
                  <a:srgbClr val="0000FF"/>
                </a:solidFill>
                <a:latin typeface="+mn-lt"/>
                <a:cs typeface="+mn-cs"/>
              </a:rPr>
              <a:t>G. Steinle-Neumann, L. Stixrude, R. E. Cohen, and Oguz Gulseren, Nature 413, 57-60 (2001).</a:t>
            </a:r>
          </a:p>
        </p:txBody>
      </p:sp>
      <p:sp>
        <p:nvSpPr>
          <p:cNvPr id="2" name="Footer Placeholder 1"/>
          <p:cNvSpPr>
            <a:spLocks noGrp="1"/>
          </p:cNvSpPr>
          <p:nvPr>
            <p:ph type="ftr" sz="quarter" idx="3"/>
          </p:nvPr>
        </p:nvSpPr>
        <p:spPr/>
        <p:txBody>
          <a:bodyPr/>
          <a:lstStyle/>
          <a:p>
            <a:pPr>
              <a:defRPr/>
            </a:pPr>
            <a:r>
              <a:rPr lang="en-US" smtClean="0"/>
              <a:t>QMC Summer School 2012 UIUC</a:t>
            </a:r>
            <a:endParaRPr lang="en-US" dirty="0"/>
          </a:p>
        </p:txBody>
      </p:sp>
    </p:spTree>
  </p:cSld>
  <p:clrMapOvr>
    <a:masterClrMapping/>
  </p:clrMapOvr>
  <p:transition xmlns:p14="http://schemas.microsoft.com/office/powerpoint/2010/main" spd="slow" advTm="12311"/>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2"/>
          </p:nvPr>
        </p:nvSpPr>
        <p:spPr>
          <a:xfrm>
            <a:off x="0" y="6400800"/>
            <a:ext cx="1905000" cy="457200"/>
          </a:xfrm>
        </p:spPr>
        <p:txBody>
          <a:bodyPr/>
          <a:lstStyle/>
          <a:p>
            <a:pPr>
              <a:defRPr/>
            </a:pPr>
            <a:r>
              <a:rPr lang="en-US" smtClean="0">
                <a:latin typeface="Arial" charset="0"/>
              </a:rPr>
              <a:t>Cohen</a:t>
            </a:r>
            <a:endParaRPr lang="en-US" dirty="0">
              <a:latin typeface="Arial" charset="0"/>
            </a:endParaRPr>
          </a:p>
        </p:txBody>
      </p:sp>
      <p:sp>
        <p:nvSpPr>
          <p:cNvPr id="12" name="Slide Number Placeholder 5"/>
          <p:cNvSpPr>
            <a:spLocks noGrp="1"/>
          </p:cNvSpPr>
          <p:nvPr>
            <p:ph type="sldNum" sz="quarter" idx="4"/>
          </p:nvPr>
        </p:nvSpPr>
        <p:spPr>
          <a:xfrm>
            <a:off x="7239000" y="6400800"/>
            <a:ext cx="1905000" cy="457200"/>
          </a:xfrm>
        </p:spPr>
        <p:txBody>
          <a:bodyPr/>
          <a:lstStyle/>
          <a:p>
            <a:pPr>
              <a:defRPr/>
            </a:pPr>
            <a:fld id="{87E5B0D9-5259-0F47-A323-C7B316513311}" type="slidenum">
              <a:rPr lang="en-US"/>
              <a:pPr>
                <a:defRPr/>
              </a:pPr>
              <a:t>9</a:t>
            </a:fld>
            <a:endParaRPr lang="en-US" dirty="0"/>
          </a:p>
        </p:txBody>
      </p:sp>
      <p:sp>
        <p:nvSpPr>
          <p:cNvPr id="19461" name="Rectangle 2"/>
          <p:cNvSpPr>
            <a:spLocks noGrp="1" noChangeArrowheads="1"/>
          </p:cNvSpPr>
          <p:nvPr>
            <p:ph type="title"/>
          </p:nvPr>
        </p:nvSpPr>
        <p:spPr/>
        <p:txBody>
          <a:bodyPr/>
          <a:lstStyle/>
          <a:p>
            <a:pPr eaLnBrk="1" hangingPunct="1">
              <a:defRPr/>
            </a:pPr>
            <a:r>
              <a:rPr lang="en-US" sz="3200" noProof="0" dirty="0"/>
              <a:t>Successes and Failures of Conventional Band Theory within DFT</a:t>
            </a:r>
          </a:p>
        </p:txBody>
      </p:sp>
      <p:sp>
        <p:nvSpPr>
          <p:cNvPr id="19462" name="Rectangle 3"/>
          <p:cNvSpPr>
            <a:spLocks noGrp="1" noChangeArrowheads="1"/>
          </p:cNvSpPr>
          <p:nvPr>
            <p:ph type="body" idx="1"/>
          </p:nvPr>
        </p:nvSpPr>
        <p:spPr>
          <a:xfrm>
            <a:off x="1035050" y="1676400"/>
            <a:ext cx="6813550" cy="1676400"/>
          </a:xfrm>
        </p:spPr>
        <p:txBody>
          <a:bodyPr/>
          <a:lstStyle/>
          <a:p>
            <a:pPr eaLnBrk="1" hangingPunct="1">
              <a:defRPr/>
            </a:pPr>
            <a:r>
              <a:rPr lang="en-US" noProof="0" dirty="0">
                <a:cs typeface="+mn-cs"/>
              </a:rPr>
              <a:t>Generally excellent predictions of first- and second-order phase transitions</a:t>
            </a:r>
          </a:p>
        </p:txBody>
      </p:sp>
      <p:sp>
        <p:nvSpPr>
          <p:cNvPr id="20485" name="Text Box 9"/>
          <p:cNvSpPr txBox="1">
            <a:spLocks noChangeArrowheads="1"/>
          </p:cNvSpPr>
          <p:nvPr/>
        </p:nvSpPr>
        <p:spPr bwMode="auto">
          <a:xfrm>
            <a:off x="1447800" y="4572000"/>
            <a:ext cx="6232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me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a:t>many thousands of successful studies</a:t>
            </a:r>
          </a:p>
        </p:txBody>
      </p:sp>
      <p:sp>
        <p:nvSpPr>
          <p:cNvPr id="2" name="Footer Placeholder 1"/>
          <p:cNvSpPr>
            <a:spLocks noGrp="1"/>
          </p:cNvSpPr>
          <p:nvPr>
            <p:ph type="ftr" sz="quarter" idx="3"/>
          </p:nvPr>
        </p:nvSpPr>
        <p:spPr/>
        <p:txBody>
          <a:bodyPr/>
          <a:lstStyle/>
          <a:p>
            <a:pPr>
              <a:defRPr/>
            </a:pPr>
            <a:r>
              <a:rPr lang="en-US" smtClean="0"/>
              <a:t>QMC Summer School 2012 UIUC</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Unicode MS"/>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txDef>
      <a:spPr/>
      <a:bodyPr/>
      <a:lstStyle>
        <a:defPPr algn="ctr">
          <a:defRPr sz="1400" dirty="0" smtClean="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7223</TotalTime>
  <Words>3807</Words>
  <Application>Microsoft Macintosh PowerPoint</Application>
  <PresentationFormat>On-screen Show (4:3)</PresentationFormat>
  <Paragraphs>800</Paragraphs>
  <Slides>63</Slides>
  <Notes>20</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66" baseType="lpstr">
      <vt:lpstr>Blank Presentation</vt:lpstr>
      <vt:lpstr>Equation</vt:lpstr>
      <vt:lpstr>Image</vt:lpstr>
      <vt:lpstr>PowerPoint Presentation</vt:lpstr>
      <vt:lpstr>Outline</vt:lpstr>
      <vt:lpstr>What is Density Functional Theory?</vt:lpstr>
      <vt:lpstr>Density functional theory (DFT)</vt:lpstr>
      <vt:lpstr>MgO</vt:lpstr>
      <vt:lpstr>CaCl2 transition in SiO2</vt:lpstr>
      <vt:lpstr>High pressure transitions for Al2O3</vt:lpstr>
      <vt:lpstr>Temperature at the Center of the Earth from theoretical thermoelasticity of iron </vt:lpstr>
      <vt:lpstr>Successes and Failures of Conventional Band Theory within DFT</vt:lpstr>
      <vt:lpstr>An example of a less successful case: SiO2 quartz -&gt; stishovite</vt:lpstr>
      <vt:lpstr>DFT generally works well, but can unexpectedly fail even in “simple” systems like silica</vt:lpstr>
      <vt:lpstr>Silica</vt:lpstr>
      <vt:lpstr>What is DFT used for in QMC?</vt:lpstr>
      <vt:lpstr>Density Functional Theory Hohenberg-Kohn Theorem</vt:lpstr>
      <vt:lpstr>Kohn-Sham Theorem I Self-consistent equations for the ground state</vt:lpstr>
      <vt:lpstr>Kohn-Sham Theorem II Self-consistent equations for the ground state</vt:lpstr>
      <vt:lpstr>Local Density Approximation (LDA)</vt:lpstr>
      <vt:lpstr>PowerPoint Presentation</vt:lpstr>
      <vt:lpstr>Total Energy in DFT</vt:lpstr>
      <vt:lpstr>Different density functionals</vt:lpstr>
      <vt:lpstr>Coupling constant integration</vt:lpstr>
      <vt:lpstr>PowerPoint Presentation</vt:lpstr>
      <vt:lpstr>PowerPoint Presentation</vt:lpstr>
      <vt:lpstr>Simple solids</vt:lpstr>
      <vt:lpstr>More accurate Exc for Ferroelectrics</vt:lpstr>
      <vt:lpstr>Difference in x-c potentials for PbTiO3</vt:lpstr>
      <vt:lpstr>Functionals in Abinit</vt:lpstr>
      <vt:lpstr>PowerPoint Presentation</vt:lpstr>
      <vt:lpstr>PowerPoint Presentation</vt:lpstr>
      <vt:lpstr>Basis Sets </vt:lpstr>
      <vt:lpstr>Solution</vt:lpstr>
      <vt:lpstr>Self-consistency</vt:lpstr>
      <vt:lpstr>Car-Parrinello Molecular Dynamics</vt:lpstr>
      <vt:lpstr>k-point sampling</vt:lpstr>
      <vt:lpstr>Band structure and density of states</vt:lpstr>
      <vt:lpstr>Density Functional Perturbation Theory</vt:lpstr>
      <vt:lpstr>Materials by Design</vt:lpstr>
      <vt:lpstr>PowerPoint Presentation</vt:lpstr>
      <vt:lpstr>PowerPoint Presentation</vt:lpstr>
      <vt:lpstr>Pseudopotentials</vt:lpstr>
      <vt:lpstr>PowerPoint Presentation</vt:lpstr>
      <vt:lpstr>PowerPoint Presentation</vt:lpstr>
      <vt:lpstr>PowerPoint Presentation</vt:lpstr>
      <vt:lpstr>Pseudopotential Generation</vt:lpstr>
      <vt:lpstr>Example of steps for Mo (Pickett 1989)</vt:lpstr>
      <vt:lpstr>PowerPoint Presentation</vt:lpstr>
      <vt:lpstr>Non-locality</vt:lpstr>
      <vt:lpstr>Kleinman and Bylander (KB) non-local pseudopotentials</vt:lpstr>
      <vt:lpstr>PowerPoint Presentation</vt:lpstr>
      <vt:lpstr>PowerPoint Presentation</vt:lpstr>
      <vt:lpstr>PowerPoint Presentation</vt:lpstr>
      <vt:lpstr>PowerPoint Presentation</vt:lpstr>
      <vt:lpstr>PowerPoint Presentation</vt:lpstr>
      <vt:lpstr>PowerPoint Presentation</vt:lpstr>
      <vt:lpstr>Pseudopotentials in QMC</vt:lpstr>
      <vt:lpstr>Using non-local pseudopotentials in DMC</vt:lpstr>
      <vt:lpstr>Beyond the Locality Approximation</vt:lpstr>
      <vt:lpstr>All-electron QMC for solids</vt:lpstr>
      <vt:lpstr>All-electron QMC for solids</vt:lpstr>
      <vt:lpstr>All-electron QMC for solids</vt:lpstr>
      <vt:lpstr>cBN equation of state</vt:lpstr>
      <vt:lpstr>Codes</vt:lpstr>
      <vt:lpstr>Summary</vt:lpstr>
    </vt:vector>
  </TitlesOfParts>
  <Manager/>
  <Company>CIW</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Ronald Cohen</dc:creator>
  <cp:keywords/>
  <dc:description/>
  <cp:lastModifiedBy>Ronald Cohen</cp:lastModifiedBy>
  <cp:revision>603</cp:revision>
  <cp:lastPrinted>2006-10-23T19:48:26Z</cp:lastPrinted>
  <dcterms:created xsi:type="dcterms:W3CDTF">2006-05-03T21:40:44Z</dcterms:created>
  <dcterms:modified xsi:type="dcterms:W3CDTF">2012-07-24T01:21:34Z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