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FF64"/>
    <a:srgbClr val="FFFFD1"/>
    <a:srgbClr val="FFFF99"/>
    <a:srgbClr val="FF3300"/>
    <a:srgbClr val="35363D"/>
    <a:srgbClr val="6A573B"/>
    <a:srgbClr val="C7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41" autoAdjust="0"/>
  </p:normalViewPr>
  <p:slideViewPr>
    <p:cSldViewPr snapToGrid="0">
      <p:cViewPr>
        <p:scale>
          <a:sx n="66" d="100"/>
          <a:sy n="66" d="100"/>
        </p:scale>
        <p:origin x="-1416" y="-2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1760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E575F7A4-F66F-154A-AF3E-69614DDDA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58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3F6D571A-DBEF-3F48-B094-B0478AE30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29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698625" y="903288"/>
            <a:ext cx="4127500" cy="3095625"/>
          </a:xfrm>
          <a:solidFill>
            <a:srgbClr val="FFFFFF"/>
          </a:solidFill>
          <a:ln/>
        </p:spPr>
      </p:sp>
      <p:sp>
        <p:nvSpPr>
          <p:cNvPr id="6451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47970" y="4298898"/>
            <a:ext cx="5234609" cy="343485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0963"/>
            <a:ext cx="24384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1144550"/>
            <a:ext cx="9144000" cy="0"/>
          </a:xfrm>
          <a:prstGeom prst="line">
            <a:avLst/>
          </a:prstGeom>
          <a:noFill/>
          <a:ln w="12700">
            <a:solidFill>
              <a:srgbClr val="C761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183"/>
          <p:cNvSpPr>
            <a:spLocks noChangeArrowheads="1"/>
          </p:cNvSpPr>
          <p:nvPr userDrawn="1"/>
        </p:nvSpPr>
        <p:spPr bwMode="auto">
          <a:xfrm>
            <a:off x="361950" y="158750"/>
            <a:ext cx="5014960" cy="95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35363D"/>
                </a:solidFill>
                <a:latin typeface="Arial" charset="0"/>
                <a:cs typeface="+mn-cs"/>
              </a:rPr>
              <a:t>2012 Summer School on Computational Materials Science</a:t>
            </a:r>
            <a:r>
              <a:rPr lang="en-US" sz="1400" b="1" dirty="0" smtClean="0">
                <a:solidFill>
                  <a:srgbClr val="35363D"/>
                </a:solidFill>
                <a:latin typeface="Arial" charset="0"/>
                <a:cs typeface="+mn-cs"/>
              </a:rPr>
              <a:t> </a:t>
            </a:r>
            <a:br>
              <a:rPr lang="en-US" sz="1400" b="1" dirty="0" smtClean="0">
                <a:solidFill>
                  <a:srgbClr val="35363D"/>
                </a:solidFill>
                <a:latin typeface="Arial" charset="0"/>
                <a:cs typeface="+mn-cs"/>
              </a:rPr>
            </a:br>
            <a:r>
              <a:rPr lang="en-US" sz="1600" b="1" dirty="0" smtClean="0">
                <a:solidFill>
                  <a:srgbClr val="35363D"/>
                </a:solidFill>
                <a:latin typeface="Arial" charset="0"/>
                <a:cs typeface="+mn-cs"/>
              </a:rPr>
              <a:t>Quantum Monte Carlo: Theory and Fundamentals</a:t>
            </a:r>
            <a:endParaRPr lang="en-US" sz="1600" dirty="0" smtClean="0"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1200" b="1" dirty="0" smtClean="0">
                <a:latin typeface="Arial" charset="0"/>
                <a:cs typeface="+mn-cs"/>
              </a:rPr>
              <a:t>July 23–-27, 2012 • University of Illinois at Urbana–Champaign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 smtClean="0">
                <a:latin typeface="Helvetica" charset="0"/>
                <a:cs typeface="+mn-cs"/>
              </a:rPr>
              <a:t>http://</a:t>
            </a:r>
            <a:r>
              <a:rPr lang="en-US" sz="1200" dirty="0" err="1" smtClean="0">
                <a:latin typeface="Helvetica" charset="0"/>
                <a:cs typeface="+mn-cs"/>
              </a:rPr>
              <a:t>www.mcc.uiuc.edu</a:t>
            </a:r>
            <a:r>
              <a:rPr lang="en-US" sz="1200" dirty="0" smtClean="0">
                <a:latin typeface="Helvetica" charset="0"/>
                <a:cs typeface="+mn-cs"/>
              </a:rPr>
              <a:t>/</a:t>
            </a:r>
            <a:r>
              <a:rPr lang="en-US" sz="1200" dirty="0" err="1" smtClean="0">
                <a:latin typeface="Helvetica" charset="0"/>
                <a:cs typeface="+mn-cs"/>
              </a:rPr>
              <a:t>summerschool</a:t>
            </a:r>
            <a:r>
              <a:rPr lang="en-US" sz="1200" dirty="0" smtClean="0">
                <a:latin typeface="Helvetica" charset="0"/>
                <a:cs typeface="+mn-cs"/>
              </a:rPr>
              <a:t>/2012/</a:t>
            </a:r>
            <a:endParaRPr lang="en-US" sz="1200" dirty="0">
              <a:solidFill>
                <a:schemeClr val="accent2"/>
              </a:solidFill>
              <a:latin typeface="Helvetic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8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98438"/>
            <a:ext cx="2057400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198438"/>
            <a:ext cx="6019800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7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Cohen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4ABB877-F4A4-EA4F-9E96-F550B35EC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3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7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420813"/>
            <a:ext cx="4038600" cy="472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420813"/>
            <a:ext cx="4038600" cy="472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52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8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520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800" dirty="0">
              <a:latin typeface="Arial" charset="0"/>
              <a:cs typeface="+mn-cs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1534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6563" y="1420813"/>
            <a:ext cx="8229600" cy="472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4ABB877-F4A4-EA4F-9E96-F550B35EC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87413" y="1933575"/>
            <a:ext cx="7366000" cy="185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 smtClean="0">
                <a:latin typeface="Arial" charset="0"/>
                <a:cs typeface="+mn-cs"/>
              </a:rPr>
              <a:t>Equations of State</a:t>
            </a:r>
            <a:endParaRPr lang="en-US" sz="1400" dirty="0">
              <a:latin typeface="Arial" charset="0"/>
              <a:cs typeface="+mn-cs"/>
            </a:endParaRP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  <a:cs typeface="Arial Unicode MS" charset="0"/>
              </a:rPr>
              <a:t>Ronald Cohen</a:t>
            </a:r>
          </a:p>
          <a:p>
            <a:pPr algn="ctr" eaLnBrk="1" hangingPunct="1">
              <a:defRPr/>
            </a:pPr>
            <a:r>
              <a:rPr lang="en-US" sz="1600" b="1" dirty="0">
                <a:latin typeface="Arial" charset="0"/>
                <a:cs typeface="Arial Unicode MS" charset="0"/>
              </a:rPr>
              <a:t>Geophysical Laboratory</a:t>
            </a:r>
            <a:endParaRPr lang="en-US" b="1" dirty="0">
              <a:latin typeface="Arial" charset="0"/>
              <a:cs typeface="Arial Unicode MS" charset="0"/>
            </a:endParaRPr>
          </a:p>
          <a:p>
            <a:pPr algn="ctr" eaLnBrk="1" hangingPunct="1">
              <a:defRPr/>
            </a:pPr>
            <a:r>
              <a:rPr lang="en-US" sz="1600" dirty="0">
                <a:latin typeface="Arial" charset="0"/>
                <a:cs typeface="Arial Unicode MS" charset="0"/>
              </a:rPr>
              <a:t>Carnegie Institution of Washington</a:t>
            </a:r>
          </a:p>
          <a:p>
            <a:pPr algn="ctr" eaLnBrk="1" hangingPunct="1">
              <a:defRPr/>
            </a:pPr>
            <a:r>
              <a:rPr lang="en-US" sz="1600" dirty="0">
                <a:latin typeface="Arial" charset="0"/>
                <a:cs typeface="Arial Unicode MS" charset="0"/>
              </a:rPr>
              <a:t>cohen@gl.ciw.edu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171717"/>
              </a:solidFill>
              <a:latin typeface="LucidaSans" charset="0"/>
              <a:cs typeface="+mn-cs"/>
            </a:endParaRPr>
          </a:p>
        </p:txBody>
      </p:sp>
      <p:sp>
        <p:nvSpPr>
          <p:cNvPr id="2224" name="Rectangle 176"/>
          <p:cNvSpPr>
            <a:spLocks noChangeArrowheads="1"/>
          </p:cNvSpPr>
          <p:nvPr/>
        </p:nvSpPr>
        <p:spPr bwMode="auto">
          <a:xfrm>
            <a:off x="863600" y="59245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31" name="Rectangle 183"/>
          <p:cNvSpPr>
            <a:spLocks noChangeArrowheads="1"/>
          </p:cNvSpPr>
          <p:nvPr/>
        </p:nvSpPr>
        <p:spPr bwMode="auto">
          <a:xfrm>
            <a:off x="361950" y="158750"/>
            <a:ext cx="5014960" cy="95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35363D"/>
                </a:solidFill>
                <a:latin typeface="Arial" charset="0"/>
                <a:cs typeface="+mn-cs"/>
              </a:rPr>
              <a:t>2012 Summer School on Computational Materials Science</a:t>
            </a:r>
            <a:r>
              <a:rPr lang="en-US" sz="1400" b="1" dirty="0">
                <a:solidFill>
                  <a:srgbClr val="35363D"/>
                </a:solidFill>
                <a:latin typeface="Arial" charset="0"/>
                <a:cs typeface="+mn-cs"/>
              </a:rPr>
              <a:t> </a:t>
            </a:r>
            <a:br>
              <a:rPr lang="en-US" sz="1400" b="1" dirty="0">
                <a:solidFill>
                  <a:srgbClr val="35363D"/>
                </a:solidFill>
                <a:latin typeface="Arial" charset="0"/>
                <a:cs typeface="+mn-cs"/>
              </a:rPr>
            </a:br>
            <a:r>
              <a:rPr lang="en-US" sz="1600" b="1" dirty="0">
                <a:solidFill>
                  <a:srgbClr val="35363D"/>
                </a:solidFill>
                <a:latin typeface="Arial" charset="0"/>
                <a:cs typeface="+mn-cs"/>
              </a:rPr>
              <a:t>Quantum Monte Carlo: </a:t>
            </a:r>
            <a:r>
              <a:rPr lang="en-US" sz="1600" b="1" dirty="0" smtClean="0">
                <a:solidFill>
                  <a:srgbClr val="35363D"/>
                </a:solidFill>
                <a:latin typeface="Arial" charset="0"/>
                <a:cs typeface="+mn-cs"/>
              </a:rPr>
              <a:t>Theory and Fundamentals</a:t>
            </a:r>
            <a:endParaRPr lang="en-US" sz="1600" dirty="0">
              <a:latin typeface="Arial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1200" b="1" dirty="0">
                <a:latin typeface="Arial" charset="0"/>
                <a:cs typeface="+mn-cs"/>
              </a:rPr>
              <a:t>July </a:t>
            </a:r>
            <a:r>
              <a:rPr lang="en-US" sz="1200" b="1" dirty="0" smtClean="0">
                <a:latin typeface="Arial" charset="0"/>
                <a:cs typeface="+mn-cs"/>
              </a:rPr>
              <a:t>23–-27, 2012 </a:t>
            </a:r>
            <a:r>
              <a:rPr lang="en-US" sz="1200" b="1" dirty="0">
                <a:latin typeface="Arial" charset="0"/>
                <a:cs typeface="+mn-cs"/>
              </a:rPr>
              <a:t>• University of Illinois at Urbana–Champaign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>
                <a:latin typeface="Helvetica" charset="0"/>
                <a:cs typeface="+mn-cs"/>
              </a:rPr>
              <a:t>http://www.mcc.uiuc.edu</a:t>
            </a:r>
            <a:r>
              <a:rPr lang="en-US" sz="1200" dirty="0" smtClean="0">
                <a:latin typeface="Helvetica" charset="0"/>
                <a:cs typeface="+mn-cs"/>
              </a:rPr>
              <a:t>/summerschool/</a:t>
            </a:r>
            <a:r>
              <a:rPr lang="en-US" sz="1200" dirty="0">
                <a:latin typeface="Helvetica" charset="0"/>
                <a:cs typeface="+mn-cs"/>
              </a:rPr>
              <a:t>2012/</a:t>
            </a:r>
            <a:endParaRPr lang="en-US" sz="1200" dirty="0">
              <a:solidFill>
                <a:schemeClr val="accent2"/>
              </a:solidFill>
              <a:latin typeface="Helvetica" charset="0"/>
              <a:cs typeface="+mn-cs"/>
            </a:endParaRPr>
          </a:p>
        </p:txBody>
      </p:sp>
      <p:grpSp>
        <p:nvGrpSpPr>
          <p:cNvPr id="7172" name="Group 187"/>
          <p:cNvGrpSpPr>
            <a:grpSpLocks/>
          </p:cNvGrpSpPr>
          <p:nvPr/>
        </p:nvGrpSpPr>
        <p:grpSpPr bwMode="auto">
          <a:xfrm>
            <a:off x="0" y="228600"/>
            <a:ext cx="9144000" cy="960438"/>
            <a:chOff x="0" y="176"/>
            <a:chExt cx="5760" cy="605"/>
          </a:xfrm>
        </p:grpSpPr>
        <p:grpSp>
          <p:nvGrpSpPr>
            <p:cNvPr id="7173" name="Group 186"/>
            <p:cNvGrpSpPr>
              <a:grpSpLocks/>
            </p:cNvGrpSpPr>
            <p:nvPr/>
          </p:nvGrpSpPr>
          <p:grpSpPr bwMode="auto">
            <a:xfrm>
              <a:off x="0" y="176"/>
              <a:ext cx="5501" cy="605"/>
              <a:chOff x="0" y="176"/>
              <a:chExt cx="5501" cy="605"/>
            </a:xfrm>
          </p:grpSpPr>
          <p:pic>
            <p:nvPicPr>
              <p:cNvPr id="7175" name="Picture 18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2" y="176"/>
                <a:ext cx="1219" cy="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33" name="Line 185"/>
              <p:cNvSpPr>
                <a:spLocks noChangeShapeType="1"/>
              </p:cNvSpPr>
              <p:nvPr/>
            </p:nvSpPr>
            <p:spPr bwMode="auto">
              <a:xfrm>
                <a:off x="0" y="738"/>
                <a:ext cx="4836" cy="0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2232" name="Line 184"/>
            <p:cNvSpPr>
              <a:spLocks noChangeShapeType="1"/>
            </p:cNvSpPr>
            <p:nvPr/>
          </p:nvSpPr>
          <p:spPr bwMode="auto">
            <a:xfrm>
              <a:off x="4948" y="738"/>
              <a:ext cx="812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1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latin typeface="+mn-lt"/>
              </a:rPr>
              <a:t>QMC Summer School 2012 UIUC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Thermal Pressure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DCB34D96-209D-DC4E-AD46-09AF55B226C1}" type="slidenum">
              <a:rPr lang="en-US"/>
              <a:pPr/>
              <a:t>10</a:t>
            </a:fld>
            <a:endParaRPr lang="en-US"/>
          </a:p>
        </p:txBody>
      </p:sp>
      <p:pic>
        <p:nvPicPr>
          <p:cNvPr id="35845" name="Picture 5" descr="E:\rc\graph\ta\thermalpavg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3" t="10370" r="9709" b="4556"/>
          <a:stretch>
            <a:fillRect/>
          </a:stretch>
        </p:blipFill>
        <p:spPr bwMode="auto">
          <a:xfrm>
            <a:off x="1828800" y="1447800"/>
            <a:ext cx="6289675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04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Equation of State for Ta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 (GPa) = P0K+Pth </a:t>
            </a:r>
          </a:p>
          <a:p>
            <a:r>
              <a:rPr lang="en-US" dirty="0" smtClean="0"/>
              <a:t>P0K is </a:t>
            </a:r>
            <a:r>
              <a:rPr lang="en-US" dirty="0" err="1" smtClean="0"/>
              <a:t>Vinet</a:t>
            </a:r>
            <a:r>
              <a:rPr lang="en-US" dirty="0" smtClean="0"/>
              <a:t> equation:</a:t>
            </a:r>
          </a:p>
          <a:p>
            <a:r>
              <a:rPr lang="en-US" dirty="0" smtClean="0"/>
              <a:t>x=(V/V0)1/3</a:t>
            </a:r>
          </a:p>
          <a:p>
            <a:r>
              <a:rPr lang="en-US" dirty="0" smtClean="0"/>
              <a:t>P=3 K0 (1-x) </a:t>
            </a:r>
            <a:r>
              <a:rPr lang="en-US" dirty="0" err="1" smtClean="0"/>
              <a:t>exp</a:t>
            </a:r>
            <a:r>
              <a:rPr lang="en-US" dirty="0" smtClean="0"/>
              <a:t> (3/2 (K0</a:t>
            </a:r>
            <a:r>
              <a:rPr lang="ja-JP" altLang="en-US" dirty="0" smtClean="0"/>
              <a:t>’</a:t>
            </a:r>
            <a:r>
              <a:rPr lang="en-US" dirty="0" smtClean="0"/>
              <a:t>-1) (1-x))/x2</a:t>
            </a:r>
          </a:p>
          <a:p>
            <a:r>
              <a:rPr lang="en-US" dirty="0" smtClean="0"/>
              <a:t>with V0=123.632 K0=190.95 K0'=3.98 </a:t>
            </a:r>
          </a:p>
          <a:p>
            <a:r>
              <a:rPr lang="en-US" dirty="0" err="1" smtClean="0"/>
              <a:t>Pth</a:t>
            </a:r>
            <a:r>
              <a:rPr lang="en-US" dirty="0" smtClean="0"/>
              <a:t> = 0.00441 T</a:t>
            </a:r>
          </a:p>
          <a:p>
            <a:r>
              <a:rPr lang="en-US" dirty="0" smtClean="0"/>
              <a:t>This should be good to better than ±5 GPa to 9000 K and for V&gt;80 bohr3 (35% compression).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3810D04-E73F-9243-8AEC-5E3DF09B65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6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accurate high temperature global equation of state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T=0 Vinet isotherm</a:t>
            </a:r>
          </a:p>
          <a:p>
            <a:r>
              <a:rPr lang="en-US" smtClean="0"/>
              <a:t>V dependent Thermal Pressure</a:t>
            </a:r>
          </a:p>
          <a:p>
            <a:r>
              <a:rPr lang="en-US" smtClean="0"/>
              <a:t>Heat Capacity</a:t>
            </a:r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B31A1CE-057D-2C40-8B62-82C8ED44AF9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81000" y="2743200"/>
          <a:ext cx="7940675" cy="365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3886200" imgH="1790640" progId="Equation.DSMT4">
                  <p:embed/>
                </p:oleObj>
              </mc:Choice>
              <mc:Fallback>
                <p:oleObj name="Equation" r:id="rId3" imgW="388620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7940675" cy="365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51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free energy fit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CC62D43C-DD63-294D-9926-0320B580F3AB}" type="slidenum">
              <a:rPr lang="en-US"/>
              <a:pPr/>
              <a:t>13</a:t>
            </a:fld>
            <a:endParaRPr lang="en-US"/>
          </a:p>
        </p:txBody>
      </p:sp>
      <p:pic>
        <p:nvPicPr>
          <p:cNvPr id="39941" name="Picture 5" descr="E:\rc\graph\ta\evgloba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t="7001" r="26921" b="16667"/>
          <a:stretch>
            <a:fillRect/>
          </a:stretch>
        </p:blipFill>
        <p:spPr bwMode="auto">
          <a:xfrm>
            <a:off x="1752600" y="1831975"/>
            <a:ext cx="6088063" cy="502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4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41" y="457200"/>
            <a:ext cx="6883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4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762000"/>
            <a:ext cx="70866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4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520700"/>
            <a:ext cx="83566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8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3477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319" y="2145182"/>
            <a:ext cx="6489700" cy="3594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36" y="5632046"/>
            <a:ext cx="6019800" cy="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816" y="6083300"/>
            <a:ext cx="60579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18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8200"/>
            <a:ext cx="9144000" cy="26329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8200"/>
            <a:ext cx="9144000" cy="26329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8200"/>
            <a:ext cx="9144000" cy="263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cBN Raman Frequencies</a:t>
            </a:r>
            <a:endParaRPr lang="en-GB" dirty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8705" y="1420813"/>
            <a:ext cx="3567457" cy="4725987"/>
          </a:xfrm>
        </p:spPr>
        <p:txBody>
          <a:bodyPr/>
          <a:lstStyle/>
          <a:p>
            <a:r>
              <a:rPr lang="en-GB" dirty="0" smtClean="0"/>
              <a:t>Within harmonic approx. DFT frequency is reasonable</a:t>
            </a:r>
          </a:p>
          <a:p>
            <a:r>
              <a:rPr lang="en-GB" dirty="0" smtClean="0"/>
              <a:t>But, </a:t>
            </a:r>
            <a:r>
              <a:rPr lang="en-GB" dirty="0" err="1" smtClean="0"/>
              <a:t>cBN</a:t>
            </a:r>
            <a:r>
              <a:rPr lang="en-GB" dirty="0" smtClean="0"/>
              <a:t> Raman mode is quite anharmonic</a:t>
            </a:r>
          </a:p>
          <a:p>
            <a:r>
              <a:rPr lang="en-GB" dirty="0" smtClean="0"/>
              <a:t>With anharmonic corrections, DFT frequencies are not so good.</a:t>
            </a:r>
          </a:p>
          <a:p>
            <a:r>
              <a:rPr lang="en-GB" dirty="0" smtClean="0"/>
              <a:t>Compute energy vs. displacement with DMC and do 4th-order fit.  Solve 1D Schrodinger eq. to get frequency</a:t>
            </a:r>
          </a:p>
          <a:p>
            <a:r>
              <a:rPr lang="en-GB" dirty="0" smtClean="0"/>
              <a:t>Anharmonic DMC frequency is correct to within statistical error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Cohen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07089D3-A43A-9549-A0A3-D3CB59D7FDAF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165" y="4871068"/>
            <a:ext cx="2649242" cy="1986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295400"/>
            <a:ext cx="4724400" cy="359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938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Equations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QMC gives us the energy at a set of points for different structures and volumes</a:t>
            </a:r>
          </a:p>
          <a:p>
            <a:r>
              <a:rPr lang="en-US" sz="2000" dirty="0" smtClean="0"/>
              <a:t>To predict phase stability and to compare with experiment we need </a:t>
            </a:r>
            <a:r>
              <a:rPr lang="en-US" sz="2000" dirty="0"/>
              <a:t>t</a:t>
            </a:r>
            <a:r>
              <a:rPr lang="en-US" sz="2000" dirty="0" smtClean="0"/>
              <a:t>he pressure </a:t>
            </a:r>
          </a:p>
          <a:p>
            <a:r>
              <a:rPr lang="en-US" sz="2000" dirty="0" smtClean="0"/>
              <a:t>The most stable phase has the lowest free energy, or at zero temperature, the lowest </a:t>
            </a:r>
            <a:r>
              <a:rPr lang="en-US" sz="2000" dirty="0" err="1" smtClean="0"/>
              <a:t>enthapy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The relationship among E, V, P, and T is the equation of state.</a:t>
            </a:r>
          </a:p>
          <a:p>
            <a:r>
              <a:rPr lang="en-US" sz="2000" dirty="0" smtClean="0"/>
              <a:t>Also enthal</a:t>
            </a:r>
            <a:r>
              <a:rPr lang="en-US" sz="2000" dirty="0"/>
              <a:t>p</a:t>
            </a:r>
            <a:r>
              <a:rPr lang="en-US" sz="2000" dirty="0" smtClean="0"/>
              <a:t>y H=E+PV and free energy G=H-TS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Cohen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4ABB877-F4A4-EA4F-9E96-F550B35EC8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2" descr="E:\rc\graph\ta\ev.bmp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7" r="8773" b="1653"/>
          <a:stretch/>
        </p:blipFill>
        <p:spPr bwMode="auto">
          <a:xfrm>
            <a:off x="4704525" y="1828159"/>
            <a:ext cx="3684290" cy="288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287001" y="544228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+mn-lt"/>
              </a:rPr>
              <a:t>Cohen</a:t>
            </a:r>
            <a:r>
              <a:rPr lang="en-US" sz="2000" dirty="0">
                <a:latin typeface="+mn-lt"/>
              </a:rPr>
              <a:t>, R. E. &amp; </a:t>
            </a:r>
            <a:r>
              <a:rPr lang="en-US" sz="2000" dirty="0" err="1">
                <a:latin typeface="+mn-lt"/>
              </a:rPr>
              <a:t>Gulseren</a:t>
            </a:r>
            <a:r>
              <a:rPr lang="en-US" sz="2000" dirty="0">
                <a:latin typeface="+mn-lt"/>
              </a:rPr>
              <a:t>, O. Thermal equation of state of tantalum. </a:t>
            </a:r>
            <a:r>
              <a:rPr lang="en-US" sz="2000" i="1" dirty="0">
                <a:latin typeface="+mn-lt"/>
              </a:rPr>
              <a:t>Phys. Rev. B</a:t>
            </a:r>
            <a:r>
              <a:rPr lang="en-US" sz="2000" dirty="0">
                <a:latin typeface="+mn-lt"/>
              </a:rPr>
              <a:t> </a:t>
            </a:r>
            <a:r>
              <a:rPr lang="en-US" sz="2000" b="1" dirty="0">
                <a:latin typeface="+mn-lt"/>
              </a:rPr>
              <a:t>63</a:t>
            </a:r>
            <a:r>
              <a:rPr lang="en-US" sz="2000" dirty="0">
                <a:latin typeface="+mn-lt"/>
              </a:rPr>
              <a:t>, 224101-224111 (2000).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5145" y="1366308"/>
            <a:ext cx="2962670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Ta Thermal equation of state</a:t>
            </a:r>
            <a:endParaRPr lang="en-US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3885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Fit your DFT and QMC results to equations of state, carefully.</a:t>
            </a:r>
          </a:p>
          <a:p>
            <a:r>
              <a:rPr lang="en-US" sz="2800" dirty="0" smtClean="0"/>
              <a:t>Much can be learned from the equation of state, and the parameterizations are very useful, particularly for comparing with experiments or input to other studies.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Cohen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QMC Summer School 2012 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ABB877-F4A4-EA4F-9E96-F550B35EC8A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Pressure vs. volume</a:t>
            </a:r>
            <a:br>
              <a:rPr lang="en-US" smtClean="0"/>
            </a:br>
            <a:r>
              <a:rPr lang="en-US" smtClean="0"/>
              <a:t>Ta isotherms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1E9A3A05-F644-E340-A851-A4512D81EA1C}" type="slidenum">
              <a:rPr lang="en-US"/>
              <a:pPr/>
              <a:t>3</a:t>
            </a:fld>
            <a:endParaRPr lang="en-US"/>
          </a:p>
        </p:txBody>
      </p:sp>
      <p:pic>
        <p:nvPicPr>
          <p:cNvPr id="36869" name="Picture 1029" descr="E:\rc\graph\ta\pv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0" t="8347" r="9987" b="5237"/>
          <a:stretch>
            <a:fillRect/>
          </a:stretch>
        </p:blipFill>
        <p:spPr bwMode="auto">
          <a:xfrm>
            <a:off x="1447800" y="1524000"/>
            <a:ext cx="6248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9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87DC3895-413A-364A-B61D-4FCC4F26505A}" type="slidenum">
              <a:rPr lang="en-US"/>
              <a:pPr/>
              <a:t>4</a:t>
            </a:fld>
            <a:endParaRPr lang="en-US"/>
          </a:p>
        </p:txBody>
      </p:sp>
      <p:pic>
        <p:nvPicPr>
          <p:cNvPr id="25602" name="Picture 2" descr="D:\rc\graph\ta\vinetc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3" b="31828"/>
          <a:stretch>
            <a:fillRect/>
          </a:stretch>
        </p:blipFill>
        <p:spPr bwMode="auto">
          <a:xfrm>
            <a:off x="685800" y="1371600"/>
            <a:ext cx="777398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9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Residuals for T=0 isotherm:</a:t>
            </a:r>
            <a:br>
              <a:rPr lang="en-US" smtClean="0"/>
            </a:br>
            <a:r>
              <a:rPr lang="en-US" smtClean="0"/>
              <a:t>Evidence for electronic transition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F61698E0-A00E-0E43-A0C5-B2C477ABB7C0}" type="slidenum">
              <a:rPr lang="en-US"/>
              <a:pPr/>
              <a:t>5</a:t>
            </a:fld>
            <a:endParaRPr lang="en-US"/>
          </a:p>
        </p:txBody>
      </p:sp>
      <p:pic>
        <p:nvPicPr>
          <p:cNvPr id="48131" name="Picture 3" descr="E:\rc\graph\ta\taresidua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2801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54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 bands and DOS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8A234A61-35E1-5449-A3DC-D96E7DD7C4F0}" type="slidenum">
              <a:rPr lang="en-US"/>
              <a:pPr/>
              <a:t>6</a:t>
            </a:fld>
            <a:endParaRPr lang="en-US"/>
          </a:p>
        </p:txBody>
      </p:sp>
      <p:pic>
        <p:nvPicPr>
          <p:cNvPr id="49155" name="Picture 3" descr="E:\rc\graph\ta\band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t="19670" r="5685" b="10605"/>
          <a:stretch>
            <a:fillRect/>
          </a:stretch>
        </p:blipFill>
        <p:spPr bwMode="auto">
          <a:xfrm>
            <a:off x="3352800" y="1827213"/>
            <a:ext cx="4235450" cy="503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44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charset="0"/>
              </a:rPr>
              <a:t>V=12.66 Å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 (5 GPa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4924425"/>
            <a:ext cx="249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charset="0"/>
              </a:rPr>
              <a:t>V=9.3  Å</a:t>
            </a:r>
            <a:r>
              <a:rPr lang="en-US" sz="20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 (460 GPa)</a:t>
            </a: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4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Vinet parameters vs. temperature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5F0084BE-FC76-B74D-A82B-43B099BE7C21}" type="slidenum">
              <a:rPr lang="en-US"/>
              <a:pPr/>
              <a:t>7</a:t>
            </a:fld>
            <a:endParaRPr lang="en-US"/>
          </a:p>
        </p:txBody>
      </p:sp>
      <p:pic>
        <p:nvPicPr>
          <p:cNvPr id="32772" name="Picture 4" descr="E:\rc\graph\vinetvk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0" b="9407"/>
          <a:stretch>
            <a:fillRect/>
          </a:stretch>
        </p:blipFill>
        <p:spPr bwMode="auto">
          <a:xfrm>
            <a:off x="1828800" y="1560513"/>
            <a:ext cx="5156200" cy="529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72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Thermal pressure vs. V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1F93CF34-BAF7-504A-905F-D468B28DCC8F}" type="slidenum">
              <a:rPr lang="en-US"/>
              <a:pPr/>
              <a:t>8</a:t>
            </a:fld>
            <a:endParaRPr lang="en-US"/>
          </a:p>
        </p:txBody>
      </p:sp>
      <p:pic>
        <p:nvPicPr>
          <p:cNvPr id="33796" name="Picture 4" descr="E:\rc\graph\ta\thermalp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3" t="8955" r="9709" b="4556"/>
          <a:stretch>
            <a:fillRect/>
          </a:stretch>
        </p:blipFill>
        <p:spPr bwMode="auto">
          <a:xfrm>
            <a:off x="1752600" y="1524000"/>
            <a:ext cx="6180138" cy="503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5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Thermal pressure vs. T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1722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Cohen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172200"/>
            <a:ext cx="1905000" cy="457200"/>
          </a:xfrm>
          <a:prstGeom prst="rect">
            <a:avLst/>
          </a:prstGeom>
        </p:spPr>
        <p:txBody>
          <a:bodyPr/>
          <a:lstStyle/>
          <a:p>
            <a:fld id="{1E8FC2B1-2F9A-024F-9921-388002B6BE42}" type="slidenum">
              <a:rPr lang="en-US"/>
              <a:pPr/>
              <a:t>9</a:t>
            </a:fld>
            <a:endParaRPr lang="en-US"/>
          </a:p>
        </p:txBody>
      </p:sp>
      <p:pic>
        <p:nvPicPr>
          <p:cNvPr id="34820" name="Picture 4" descr="E:\rc\graph\ta\thermalp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3" t="9113" r="10922" b="4399"/>
          <a:stretch>
            <a:fillRect/>
          </a:stretch>
        </p:blipFill>
        <p:spPr bwMode="auto">
          <a:xfrm>
            <a:off x="1828800" y="1524000"/>
            <a:ext cx="6088063" cy="503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65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  <a:txDef>
      <a:spPr/>
      <a:bodyPr/>
      <a:lstStyle>
        <a:defPPr algn="ctr">
          <a:defRPr sz="1400"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</TotalTime>
  <Words>472</Words>
  <Application>Microsoft Macintosh PowerPoint</Application>
  <PresentationFormat>On-screen Show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MathType 6.0 Equation</vt:lpstr>
      <vt:lpstr>PowerPoint Presentation</vt:lpstr>
      <vt:lpstr>Need for Equations of State</vt:lpstr>
      <vt:lpstr>Pressure vs. volume Ta isotherms</vt:lpstr>
      <vt:lpstr>PowerPoint Presentation</vt:lpstr>
      <vt:lpstr>Residuals for T=0 isotherm: Evidence for electronic transition</vt:lpstr>
      <vt:lpstr>Ta bands and DOS</vt:lpstr>
      <vt:lpstr>Vinet parameters vs. temperature</vt:lpstr>
      <vt:lpstr>Thermal pressure vs. V</vt:lpstr>
      <vt:lpstr>Thermal pressure vs. T</vt:lpstr>
      <vt:lpstr>Average Thermal Pressure</vt:lpstr>
      <vt:lpstr>Simple Equation of State for Ta</vt:lpstr>
      <vt:lpstr>An accurate high temperature global equation of state</vt:lpstr>
      <vt:lpstr>Global free energy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cBN Raman Frequencies</vt:lpstr>
      <vt:lpstr>Summary</vt:lpstr>
    </vt:vector>
  </TitlesOfParts>
  <Manager/>
  <Company>CIW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Ronald Cohen</dc:creator>
  <cp:keywords/>
  <dc:description/>
  <cp:lastModifiedBy>Ronald Cohen</cp:lastModifiedBy>
  <cp:revision>619</cp:revision>
  <cp:lastPrinted>2006-10-23T19:48:26Z</cp:lastPrinted>
  <dcterms:created xsi:type="dcterms:W3CDTF">2006-05-03T21:40:44Z</dcterms:created>
  <dcterms:modified xsi:type="dcterms:W3CDTF">2012-07-25T02:47:28Z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